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2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10577">
            <a:off x="3322691" y="3016902"/>
            <a:ext cx="3024000" cy="869400"/>
          </a:xfrm>
          <a:custGeom>
            <a:avLst/>
            <a:gdLst/>
            <a:ahLst/>
            <a:cxnLst/>
            <a:rect l="l" t="t" r="r" b="b"/>
            <a:pathLst>
              <a:path w="3024000" h="869400">
                <a:moveTo>
                  <a:pt x="0" y="0"/>
                </a:moveTo>
                <a:lnTo>
                  <a:pt x="3024000" y="0"/>
                </a:lnTo>
                <a:lnTo>
                  <a:pt x="3024000" y="869400"/>
                </a:lnTo>
                <a:lnTo>
                  <a:pt x="0" y="869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536" y="1237871"/>
            <a:ext cx="7551964" cy="9455529"/>
          </a:xfrm>
          <a:custGeom>
            <a:avLst/>
            <a:gdLst/>
            <a:ahLst/>
            <a:cxnLst/>
            <a:rect l="l" t="t" r="r" b="b"/>
            <a:pathLst>
              <a:path w="8005707" h="7778192">
                <a:moveTo>
                  <a:pt x="0" y="0"/>
                </a:moveTo>
                <a:lnTo>
                  <a:pt x="8005707" y="0"/>
                </a:lnTo>
                <a:lnTo>
                  <a:pt x="8005707" y="7778192"/>
                </a:lnTo>
                <a:lnTo>
                  <a:pt x="0" y="7778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</a:blip>
            <a:stretch>
              <a:fillRect l="-23326" r="-23326"/>
            </a:stretch>
          </a:blipFill>
        </p:spPr>
        <p:txBody>
          <a:bodyPr/>
          <a:lstStyle/>
          <a:p>
            <a:endParaRPr lang="pt-P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7284" y="1405745"/>
            <a:ext cx="7265704" cy="1544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00"/>
              </a:lnSpc>
            </a:pPr>
            <a:r>
              <a:rPr lang="pt-PT" sz="3600" b="1" spc="100" dirty="0">
                <a:solidFill>
                  <a:srgbClr val="004E4C"/>
                </a:solidFill>
                <a:latin typeface="+mj-lt"/>
                <a:ea typeface="Open Sans" panose="020B0606030504020204" pitchFamily="34" charset="0"/>
                <a:cs typeface="Calibri Light" panose="020F0302020204030204" pitchFamily="34" charset="0"/>
              </a:rPr>
              <a:t>Reunião Plenária da CATS</a:t>
            </a:r>
          </a:p>
          <a:p>
            <a:pPr>
              <a:lnSpc>
                <a:spcPts val="3100"/>
              </a:lnSpc>
            </a:pPr>
            <a:r>
              <a:rPr lang="en-US" sz="2400" b="1" spc="100" dirty="0">
                <a:solidFill>
                  <a:srgbClr val="004E4C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sz="1400" spc="14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Local : INFARMED, I.P. - </a:t>
            </a:r>
            <a:r>
              <a:rPr lang="en-US" sz="1400" spc="14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Edifício</a:t>
            </a:r>
            <a:r>
              <a:rPr lang="en-US" sz="1400" spc="14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Tomé Pires</a:t>
            </a:r>
          </a:p>
          <a:p>
            <a:pPr>
              <a:lnSpc>
                <a:spcPts val="3100"/>
              </a:lnSpc>
            </a:pPr>
            <a:endParaRPr lang="en-US" sz="1600" spc="277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7076" y="2614708"/>
            <a:ext cx="6191243" cy="0"/>
          </a:xfrm>
          <a:prstGeom prst="line">
            <a:avLst/>
          </a:prstGeom>
          <a:ln w="38100" cap="flat">
            <a:solidFill>
              <a:srgbClr val="11567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0808D1-6B6F-415F-9825-0C110E4ED5A8}"/>
              </a:ext>
            </a:extLst>
          </p:cNvPr>
          <p:cNvSpPr txBox="1"/>
          <p:nvPr/>
        </p:nvSpPr>
        <p:spPr>
          <a:xfrm>
            <a:off x="199236" y="1768695"/>
            <a:ext cx="4414838" cy="44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987"/>
              </a:lnSpc>
            </a:pPr>
            <a:r>
              <a:rPr lang="en-US" sz="1600" spc="277" dirty="0">
                <a:solidFill>
                  <a:srgbClr val="308DA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01• MARÇO• 2024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C3B0B4C0-34A9-4AB4-967E-6F6C27834303}"/>
              </a:ext>
            </a:extLst>
          </p:cNvPr>
          <p:cNvSpPr txBox="1"/>
          <p:nvPr/>
        </p:nvSpPr>
        <p:spPr>
          <a:xfrm>
            <a:off x="247284" y="2694806"/>
            <a:ext cx="7265704" cy="7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13h00 – 14h20  - Almoço Convívio Membros da CATS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14h20  – 14h30 - Registo dos Participantes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14h30 - 14h40 – Sessão de Abertura da Reunião Plenária da CATS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Rui Santo Ivo</a:t>
            </a:r>
            <a:r>
              <a:rPr lang="pt-PT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| Presidente do Conselho Diretivo INFARMED, I.P.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pt-PT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Painel 1</a:t>
            </a:r>
            <a:endParaRPr lang="pt-PT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14h40 - 15h00 - Atividade Avaliação </a:t>
            </a:r>
            <a:r>
              <a:rPr lang="pt-PT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Farmacoterapêutica</a:t>
            </a: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da CATS 2016 – 2023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José Vinhas </a:t>
            </a:r>
            <a:r>
              <a:rPr lang="pt-PT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| Presidente da CATS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15h00 - 15h20 - Atividade Avaliação </a:t>
            </a:r>
            <a:r>
              <a:rPr lang="pt-PT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Farmacoeconómica</a:t>
            </a: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da CATS 2016 – 2023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Julian Perelman | </a:t>
            </a:r>
            <a:r>
              <a:rPr lang="pt-PT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Vice-Presidente da CATS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15h20 - 15h40 - Papel da CATS nos Programas de Acesso Precoce (PAP)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António Melo Gouveia | </a:t>
            </a:r>
            <a:r>
              <a:rPr lang="pt-PT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Vice-Presidente da CATS</a:t>
            </a:r>
            <a:endParaRPr lang="pt-PT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15h40 – 16h00 - Discussão</a:t>
            </a:r>
          </a:p>
          <a:p>
            <a:pPr lvl="0"/>
            <a:endParaRPr lang="en-GB" sz="1100" dirty="0">
              <a:solidFill>
                <a:srgbClr val="004E4C"/>
              </a:solidFill>
              <a:highlight>
                <a:srgbClr val="1E616C"/>
              </a:highlight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n-GB" sz="1200" b="1" spc="100" dirty="0">
                <a:solidFill>
                  <a:srgbClr val="004E4C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	</a:t>
            </a:r>
          </a:p>
          <a:p>
            <a:pPr>
              <a:lnSpc>
                <a:spcPct val="100000"/>
              </a:lnSpc>
            </a:pPr>
            <a:endParaRPr lang="en-PT" sz="12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2BE48D0-55A4-46CD-B8FD-56F417C4381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9" y="385954"/>
            <a:ext cx="1600201" cy="41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10937D1-A395-4E6B-93F5-4A7DE65EF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073650" y="317500"/>
            <a:ext cx="1647264" cy="574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10577">
            <a:off x="3322691" y="3016902"/>
            <a:ext cx="3024000" cy="869400"/>
          </a:xfrm>
          <a:custGeom>
            <a:avLst/>
            <a:gdLst/>
            <a:ahLst/>
            <a:cxnLst/>
            <a:rect l="l" t="t" r="r" b="b"/>
            <a:pathLst>
              <a:path w="3024000" h="869400">
                <a:moveTo>
                  <a:pt x="0" y="0"/>
                </a:moveTo>
                <a:lnTo>
                  <a:pt x="3024000" y="0"/>
                </a:lnTo>
                <a:lnTo>
                  <a:pt x="3024000" y="869400"/>
                </a:lnTo>
                <a:lnTo>
                  <a:pt x="0" y="869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1237871"/>
            <a:ext cx="7607842" cy="9455529"/>
          </a:xfrm>
          <a:custGeom>
            <a:avLst/>
            <a:gdLst/>
            <a:ahLst/>
            <a:cxnLst/>
            <a:rect l="l" t="t" r="r" b="b"/>
            <a:pathLst>
              <a:path w="8005707" h="7778192">
                <a:moveTo>
                  <a:pt x="0" y="0"/>
                </a:moveTo>
                <a:lnTo>
                  <a:pt x="8005707" y="0"/>
                </a:lnTo>
                <a:lnTo>
                  <a:pt x="8005707" y="7778192"/>
                </a:lnTo>
                <a:lnTo>
                  <a:pt x="0" y="7778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</a:blip>
            <a:stretch>
              <a:fillRect l="-23326" r="-23326"/>
            </a:stretch>
          </a:blipFill>
        </p:spPr>
        <p:txBody>
          <a:bodyPr/>
          <a:lstStyle/>
          <a:p>
            <a:endParaRPr lang="pt-P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7284" y="1405745"/>
            <a:ext cx="7265704" cy="1544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00"/>
              </a:lnSpc>
            </a:pPr>
            <a:r>
              <a:rPr lang="pt-PT" sz="3600" b="1" spc="100" dirty="0">
                <a:solidFill>
                  <a:srgbClr val="004E4C"/>
                </a:solidFill>
                <a:latin typeface="+mj-lt"/>
                <a:ea typeface="Open Sans" panose="020B0606030504020204" pitchFamily="34" charset="0"/>
                <a:cs typeface="Calibri Light" panose="020F0302020204030204" pitchFamily="34" charset="0"/>
              </a:rPr>
              <a:t>Reunião Plenária da CATS</a:t>
            </a:r>
          </a:p>
          <a:p>
            <a:pPr>
              <a:lnSpc>
                <a:spcPts val="3100"/>
              </a:lnSpc>
            </a:pPr>
            <a:r>
              <a:rPr lang="en-US" sz="2400" b="1" spc="100" dirty="0">
                <a:solidFill>
                  <a:srgbClr val="004E4C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sz="1400" spc="14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Local : INFARMED, I.P. - </a:t>
            </a:r>
            <a:r>
              <a:rPr lang="en-US" sz="1400" spc="14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Edifício</a:t>
            </a:r>
            <a:r>
              <a:rPr lang="en-US" sz="1400" spc="14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Tomé Pires</a:t>
            </a:r>
          </a:p>
          <a:p>
            <a:pPr>
              <a:lnSpc>
                <a:spcPts val="3100"/>
              </a:lnSpc>
            </a:pPr>
            <a:endParaRPr lang="en-US" sz="1600" spc="277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7076" y="2614708"/>
            <a:ext cx="6191243" cy="0"/>
          </a:xfrm>
          <a:prstGeom prst="line">
            <a:avLst/>
          </a:prstGeom>
          <a:ln w="38100" cap="flat">
            <a:solidFill>
              <a:srgbClr val="11567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0808D1-6B6F-415F-9825-0C110E4ED5A8}"/>
              </a:ext>
            </a:extLst>
          </p:cNvPr>
          <p:cNvSpPr txBox="1"/>
          <p:nvPr/>
        </p:nvSpPr>
        <p:spPr>
          <a:xfrm>
            <a:off x="199236" y="1768695"/>
            <a:ext cx="4414838" cy="44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987"/>
              </a:lnSpc>
            </a:pPr>
            <a:r>
              <a:rPr lang="en-US" sz="1600" spc="277" dirty="0">
                <a:solidFill>
                  <a:srgbClr val="308DA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01• MARÇO• 2024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C3B0B4C0-34A9-4AB4-967E-6F6C27834303}"/>
              </a:ext>
            </a:extLst>
          </p:cNvPr>
          <p:cNvSpPr txBox="1"/>
          <p:nvPr/>
        </p:nvSpPr>
        <p:spPr>
          <a:xfrm>
            <a:off x="247284" y="2694806"/>
            <a:ext cx="6910042" cy="622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PT" sz="1800" b="1" u="sng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u="sng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Painel 2</a:t>
            </a:r>
            <a:endParaRPr lang="pt-PT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16h00 – 16h20 –Organização da CATS: Presente e Futuro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José Vinhas | </a:t>
            </a:r>
            <a:r>
              <a:rPr lang="pt-PT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Presidente da CATS</a:t>
            </a:r>
            <a:endParaRPr lang="pt-PT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16h20 – 16h50 - Novo Regulamento EU de HTA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Mariane Cossito </a:t>
            </a:r>
            <a:r>
              <a:rPr lang="pt-PT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| Diretora Unidade Avaliação de Medicamentos (UAM)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Sara C</a:t>
            </a:r>
            <a:r>
              <a:rPr lang="pt-PT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outo </a:t>
            </a:r>
            <a:r>
              <a:rPr lang="pt-PT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| Técnica Superior Unidade Avaliação de Medicamentos (UAM)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16h50 – 17h10 - Discussão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17h10 – 17h15 - Sessão de Encerramento da Reunião Plenária CATS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José Vinhas | </a:t>
            </a:r>
            <a:r>
              <a:rPr lang="pt-PT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Presidente da CATS</a:t>
            </a:r>
            <a:endParaRPr lang="pt-PT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/>
            <a:endParaRPr lang="en-GB" sz="1100" dirty="0">
              <a:solidFill>
                <a:srgbClr val="004E4C"/>
              </a:solidFill>
              <a:highlight>
                <a:srgbClr val="1E616C"/>
              </a:highlight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n-GB" sz="1200" b="1" spc="100" dirty="0">
                <a:solidFill>
                  <a:srgbClr val="004E4C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	</a:t>
            </a:r>
          </a:p>
          <a:p>
            <a:pPr>
              <a:lnSpc>
                <a:spcPct val="100000"/>
              </a:lnSpc>
            </a:pPr>
            <a:endParaRPr lang="en-PT" sz="12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2BE48D0-55A4-46CD-B8FD-56F417C4381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9" y="385954"/>
            <a:ext cx="1600201" cy="41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10937D1-A395-4E6B-93F5-4A7DE65EF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073650" y="317500"/>
            <a:ext cx="1647264" cy="5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5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227</Words>
  <Application>Microsoft Office PowerPoint</Application>
  <PresentationFormat>Personalizados</PresentationFormat>
  <Paragraphs>35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 Light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aniversario 31</dc:title>
  <dc:creator>Sandra Rijo</dc:creator>
  <cp:lastModifiedBy>Angela Lourenço</cp:lastModifiedBy>
  <cp:revision>37</cp:revision>
  <dcterms:created xsi:type="dcterms:W3CDTF">2006-08-16T00:00:00Z</dcterms:created>
  <dcterms:modified xsi:type="dcterms:W3CDTF">2024-02-16T11:53:41Z</dcterms:modified>
  <dc:identifier>DAFWEe7KSdc</dc:identifier>
</cp:coreProperties>
</file>