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vsrvfs01.infarmed.local\Grupos\GARC\Gest&#227;o\GARC_Gest&#227;o\PARCs\Situa&#231;&#227;o%20dos%20Pedidos\2021\GARC%20Estatistica\PARC%20Grupo%20Terapeutico%2020217_2021\PARC%20finalizados_grupo%20terapeutico_20211028_EFC%20%20HB%2020211105%20(00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vsrvfs01.infarmed.local\Grupos\GARC\Gest&#227;o\GARC_Gest&#227;o\PARCs\Situa&#231;&#227;o%20dos%20Pedidos\2021\GARC%20Estatistica\PARC%20Grupo%20Terapeutico%2020217_2021\PARC%20finalizados_grupo%20terapeutico_20211028_EFC%20%20HB%2020211105%20(00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b="1"/>
              <a:t>Nº total PARC´s vs Nº PARC´s MUH</a:t>
            </a:r>
          </a:p>
        </c:rich>
      </c:tx>
      <c:layout>
        <c:manualLayout>
          <c:xMode val="edge"/>
          <c:yMode val="edge"/>
          <c:x val="0.35440874473403194"/>
          <c:y val="2.49376558603491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'20211029_EFC'!$B$12</c:f>
              <c:strCache>
                <c:ptCount val="1"/>
                <c:pt idx="0">
                  <c:v>Nº total PARC´s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'20211029_EFC'!$A$13:$A$18</c:f>
              <c:numCache>
                <c:formatCode>General</c:formatCode>
                <c:ptCount val="6"/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'20211029_EFC'!$B$13:$B$18</c:f>
              <c:numCache>
                <c:formatCode>General</c:formatCode>
                <c:ptCount val="6"/>
                <c:pt idx="1">
                  <c:v>78</c:v>
                </c:pt>
                <c:pt idx="2">
                  <c:v>73</c:v>
                </c:pt>
                <c:pt idx="3">
                  <c:v>67</c:v>
                </c:pt>
                <c:pt idx="4">
                  <c:v>88</c:v>
                </c:pt>
                <c:pt idx="5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AB-4EBC-92D0-A9D4026AAFBE}"/>
            </c:ext>
          </c:extLst>
        </c:ser>
        <c:ser>
          <c:idx val="1"/>
          <c:order val="1"/>
          <c:tx>
            <c:strRef>
              <c:f>'20211029_EFC'!$C$12</c:f>
              <c:strCache>
                <c:ptCount val="1"/>
                <c:pt idx="0">
                  <c:v>Nº PARC´s MUH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'20211029_EFC'!$A$13:$A$18</c:f>
              <c:numCache>
                <c:formatCode>General</c:formatCode>
                <c:ptCount val="6"/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'20211029_EFC'!$C$13:$C$18</c:f>
              <c:numCache>
                <c:formatCode>General</c:formatCode>
                <c:ptCount val="6"/>
                <c:pt idx="1">
                  <c:v>52</c:v>
                </c:pt>
                <c:pt idx="2">
                  <c:v>48</c:v>
                </c:pt>
                <c:pt idx="3">
                  <c:v>51</c:v>
                </c:pt>
                <c:pt idx="4">
                  <c:v>56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AB-4EBC-92D0-A9D4026AAFB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42127471"/>
        <c:axId val="1152080367"/>
      </c:barChart>
      <c:catAx>
        <c:axId val="1042127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1152080367"/>
        <c:crosses val="autoZero"/>
        <c:auto val="1"/>
        <c:lblAlgn val="ctr"/>
        <c:lblOffset val="100"/>
        <c:noMultiLvlLbl val="0"/>
      </c:catAx>
      <c:valAx>
        <c:axId val="11520803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1042127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t-PT" sz="1200" b="1" i="0" baseline="0">
                <a:effectLst/>
              </a:rPr>
              <a:t>Nº total PARC´s de MUH / Grupo Farmacoterapêutico</a:t>
            </a:r>
            <a:endParaRPr lang="pt-PT" sz="120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pt-PT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'Grupo terapeutico_PARC´s MUH'!$A$66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'Grupo terapeutico_PARC´s MUH'!$D$65:$V$65</c:f>
              <c:strCache>
                <c:ptCount val="19"/>
                <c:pt idx="0">
                  <c:v>Grupo 1  — Medicamentos anti-infecciosos</c:v>
                </c:pt>
                <c:pt idx="3">
                  <c:v>Grupo 2 — Sistema nervoso central</c:v>
                </c:pt>
                <c:pt idx="4">
                  <c:v>Grupo 3 — Aparelho cardiovascular</c:v>
                </c:pt>
                <c:pt idx="5">
                  <c:v>Grupo 4 — Sangue</c:v>
                </c:pt>
                <c:pt idx="6">
                  <c:v>Grupo 5 — Aparelho respiratório</c:v>
                </c:pt>
                <c:pt idx="7">
                  <c:v>Grupo 6 — Aparelho digestivo</c:v>
                </c:pt>
                <c:pt idx="8">
                  <c:v>Grupo 7 — Aparelho geniturinário</c:v>
                </c:pt>
                <c:pt idx="9">
                  <c:v>Grupo 8 — Hormonas e medicamentos usados no tratamento das doenças endócrinas</c:v>
                </c:pt>
                <c:pt idx="10">
                  <c:v>Grupo 9 — Aparelho locomotor</c:v>
                </c:pt>
                <c:pt idx="11">
                  <c:v>Grupo 11 — Nutrição</c:v>
                </c:pt>
                <c:pt idx="12">
                  <c:v>Grupo 13 — Medicamentos usados em afecções cutâneas</c:v>
                </c:pt>
                <c:pt idx="13">
                  <c:v>Grupo 15 — Medicamentos usados em afecções oculares</c:v>
                </c:pt>
                <c:pt idx="14">
                  <c:v>Grupo 16 — Medicamentos antineoplásticos e imunomoduladores</c:v>
                </c:pt>
                <c:pt idx="15">
                  <c:v>Grupo 17 — Medicamentos usados no tratamento de intoxicações</c:v>
                </c:pt>
                <c:pt idx="16">
                  <c:v>Grupo 18 — Vacinas e imunoglobinas</c:v>
                </c:pt>
                <c:pt idx="17">
                  <c:v>Grupo 19 — Meios de diagnóstico</c:v>
                </c:pt>
                <c:pt idx="18">
                  <c:v>BPF(D)©LIC etc </c:v>
                </c:pt>
              </c:strCache>
            </c:strRef>
          </c:cat>
          <c:val>
            <c:numRef>
              <c:f>'Grupo terapeutico_PARC´s MUH'!$D$66:$V$66</c:f>
              <c:numCache>
                <c:formatCode>General</c:formatCode>
                <c:ptCount val="19"/>
                <c:pt idx="0">
                  <c:v>1</c:v>
                </c:pt>
                <c:pt idx="3">
                  <c:v>6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68-49A6-95EA-ADDC5A6434F5}"/>
            </c:ext>
          </c:extLst>
        </c:ser>
        <c:ser>
          <c:idx val="1"/>
          <c:order val="1"/>
          <c:tx>
            <c:strRef>
              <c:f>'Grupo terapeutico_PARC´s MUH'!$A$67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'Grupo terapeutico_PARC´s MUH'!$D$65:$V$65</c:f>
              <c:strCache>
                <c:ptCount val="19"/>
                <c:pt idx="0">
                  <c:v>Grupo 1  — Medicamentos anti-infecciosos</c:v>
                </c:pt>
                <c:pt idx="3">
                  <c:v>Grupo 2 — Sistema nervoso central</c:v>
                </c:pt>
                <c:pt idx="4">
                  <c:v>Grupo 3 — Aparelho cardiovascular</c:v>
                </c:pt>
                <c:pt idx="5">
                  <c:v>Grupo 4 — Sangue</c:v>
                </c:pt>
                <c:pt idx="6">
                  <c:v>Grupo 5 — Aparelho respiratório</c:v>
                </c:pt>
                <c:pt idx="7">
                  <c:v>Grupo 6 — Aparelho digestivo</c:v>
                </c:pt>
                <c:pt idx="8">
                  <c:v>Grupo 7 — Aparelho geniturinário</c:v>
                </c:pt>
                <c:pt idx="9">
                  <c:v>Grupo 8 — Hormonas e medicamentos usados no tratamento das doenças endócrinas</c:v>
                </c:pt>
                <c:pt idx="10">
                  <c:v>Grupo 9 — Aparelho locomotor</c:v>
                </c:pt>
                <c:pt idx="11">
                  <c:v>Grupo 11 — Nutrição</c:v>
                </c:pt>
                <c:pt idx="12">
                  <c:v>Grupo 13 — Medicamentos usados em afecções cutâneas</c:v>
                </c:pt>
                <c:pt idx="13">
                  <c:v>Grupo 15 — Medicamentos usados em afecções oculares</c:v>
                </c:pt>
                <c:pt idx="14">
                  <c:v>Grupo 16 — Medicamentos antineoplásticos e imunomoduladores</c:v>
                </c:pt>
                <c:pt idx="15">
                  <c:v>Grupo 17 — Medicamentos usados no tratamento de intoxicações</c:v>
                </c:pt>
                <c:pt idx="16">
                  <c:v>Grupo 18 — Vacinas e imunoglobinas</c:v>
                </c:pt>
                <c:pt idx="17">
                  <c:v>Grupo 19 — Meios de diagnóstico</c:v>
                </c:pt>
                <c:pt idx="18">
                  <c:v>BPF(D)©LIC etc </c:v>
                </c:pt>
              </c:strCache>
            </c:strRef>
          </c:cat>
          <c:val>
            <c:numRef>
              <c:f>'Grupo terapeutico_PARC´s MUH'!$D$67:$V$67</c:f>
              <c:numCache>
                <c:formatCode>General</c:formatCode>
                <c:ptCount val="19"/>
                <c:pt idx="0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2</c:v>
                </c:pt>
                <c:pt idx="11">
                  <c:v>0</c:v>
                </c:pt>
                <c:pt idx="12">
                  <c:v>2</c:v>
                </c:pt>
                <c:pt idx="13">
                  <c:v>1</c:v>
                </c:pt>
                <c:pt idx="14">
                  <c:v>3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68-49A6-95EA-ADDC5A6434F5}"/>
            </c:ext>
          </c:extLst>
        </c:ser>
        <c:ser>
          <c:idx val="2"/>
          <c:order val="2"/>
          <c:tx>
            <c:strRef>
              <c:f>'Grupo terapeutico_PARC´s MUH'!$A$68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'Grupo terapeutico_PARC´s MUH'!$D$65:$V$65</c:f>
              <c:strCache>
                <c:ptCount val="19"/>
                <c:pt idx="0">
                  <c:v>Grupo 1  — Medicamentos anti-infecciosos</c:v>
                </c:pt>
                <c:pt idx="3">
                  <c:v>Grupo 2 — Sistema nervoso central</c:v>
                </c:pt>
                <c:pt idx="4">
                  <c:v>Grupo 3 — Aparelho cardiovascular</c:v>
                </c:pt>
                <c:pt idx="5">
                  <c:v>Grupo 4 — Sangue</c:v>
                </c:pt>
                <c:pt idx="6">
                  <c:v>Grupo 5 — Aparelho respiratório</c:v>
                </c:pt>
                <c:pt idx="7">
                  <c:v>Grupo 6 — Aparelho digestivo</c:v>
                </c:pt>
                <c:pt idx="8">
                  <c:v>Grupo 7 — Aparelho geniturinário</c:v>
                </c:pt>
                <c:pt idx="9">
                  <c:v>Grupo 8 — Hormonas e medicamentos usados no tratamento das doenças endócrinas</c:v>
                </c:pt>
                <c:pt idx="10">
                  <c:v>Grupo 9 — Aparelho locomotor</c:v>
                </c:pt>
                <c:pt idx="11">
                  <c:v>Grupo 11 — Nutrição</c:v>
                </c:pt>
                <c:pt idx="12">
                  <c:v>Grupo 13 — Medicamentos usados em afecções cutâneas</c:v>
                </c:pt>
                <c:pt idx="13">
                  <c:v>Grupo 15 — Medicamentos usados em afecções oculares</c:v>
                </c:pt>
                <c:pt idx="14">
                  <c:v>Grupo 16 — Medicamentos antineoplásticos e imunomoduladores</c:v>
                </c:pt>
                <c:pt idx="15">
                  <c:v>Grupo 17 — Medicamentos usados no tratamento de intoxicações</c:v>
                </c:pt>
                <c:pt idx="16">
                  <c:v>Grupo 18 — Vacinas e imunoglobinas</c:v>
                </c:pt>
                <c:pt idx="17">
                  <c:v>Grupo 19 — Meios de diagnóstico</c:v>
                </c:pt>
                <c:pt idx="18">
                  <c:v>BPF(D)©LIC etc </c:v>
                </c:pt>
              </c:strCache>
            </c:strRef>
          </c:cat>
          <c:val>
            <c:numRef>
              <c:f>'Grupo terapeutico_PARC´s MUH'!$D$68:$V$68</c:f>
              <c:numCache>
                <c:formatCode>General</c:formatCode>
                <c:ptCount val="19"/>
                <c:pt idx="0">
                  <c:v>1</c:v>
                </c:pt>
                <c:pt idx="3">
                  <c:v>9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3</c:v>
                </c:pt>
                <c:pt idx="15">
                  <c:v>0</c:v>
                </c:pt>
                <c:pt idx="16">
                  <c:v>1</c:v>
                </c:pt>
                <c:pt idx="17">
                  <c:v>0</c:v>
                </c:pt>
                <c:pt idx="18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68-49A6-95EA-ADDC5A6434F5}"/>
            </c:ext>
          </c:extLst>
        </c:ser>
        <c:ser>
          <c:idx val="3"/>
          <c:order val="3"/>
          <c:tx>
            <c:strRef>
              <c:f>'Grupo terapeutico_PARC´s MUH'!$A$69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'Grupo terapeutico_PARC´s MUH'!$D$65:$V$65</c:f>
              <c:strCache>
                <c:ptCount val="19"/>
                <c:pt idx="0">
                  <c:v>Grupo 1  — Medicamentos anti-infecciosos</c:v>
                </c:pt>
                <c:pt idx="3">
                  <c:v>Grupo 2 — Sistema nervoso central</c:v>
                </c:pt>
                <c:pt idx="4">
                  <c:v>Grupo 3 — Aparelho cardiovascular</c:v>
                </c:pt>
                <c:pt idx="5">
                  <c:v>Grupo 4 — Sangue</c:v>
                </c:pt>
                <c:pt idx="6">
                  <c:v>Grupo 5 — Aparelho respiratório</c:v>
                </c:pt>
                <c:pt idx="7">
                  <c:v>Grupo 6 — Aparelho digestivo</c:v>
                </c:pt>
                <c:pt idx="8">
                  <c:v>Grupo 7 — Aparelho geniturinário</c:v>
                </c:pt>
                <c:pt idx="9">
                  <c:v>Grupo 8 — Hormonas e medicamentos usados no tratamento das doenças endócrinas</c:v>
                </c:pt>
                <c:pt idx="10">
                  <c:v>Grupo 9 — Aparelho locomotor</c:v>
                </c:pt>
                <c:pt idx="11">
                  <c:v>Grupo 11 — Nutrição</c:v>
                </c:pt>
                <c:pt idx="12">
                  <c:v>Grupo 13 — Medicamentos usados em afecções cutâneas</c:v>
                </c:pt>
                <c:pt idx="13">
                  <c:v>Grupo 15 — Medicamentos usados em afecções oculares</c:v>
                </c:pt>
                <c:pt idx="14">
                  <c:v>Grupo 16 — Medicamentos antineoplásticos e imunomoduladores</c:v>
                </c:pt>
                <c:pt idx="15">
                  <c:v>Grupo 17 — Medicamentos usados no tratamento de intoxicações</c:v>
                </c:pt>
                <c:pt idx="16">
                  <c:v>Grupo 18 — Vacinas e imunoglobinas</c:v>
                </c:pt>
                <c:pt idx="17">
                  <c:v>Grupo 19 — Meios de diagnóstico</c:v>
                </c:pt>
                <c:pt idx="18">
                  <c:v>BPF(D)©LIC etc </c:v>
                </c:pt>
              </c:strCache>
            </c:strRef>
          </c:cat>
          <c:val>
            <c:numRef>
              <c:f>'Grupo terapeutico_PARC´s MUH'!$D$69:$V$69</c:f>
              <c:numCache>
                <c:formatCode>General</c:formatCode>
                <c:ptCount val="19"/>
                <c:pt idx="0">
                  <c:v>2</c:v>
                </c:pt>
                <c:pt idx="3">
                  <c:v>4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0</c:v>
                </c:pt>
                <c:pt idx="14">
                  <c:v>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68-49A6-95EA-ADDC5A6434F5}"/>
            </c:ext>
          </c:extLst>
        </c:ser>
        <c:ser>
          <c:idx val="4"/>
          <c:order val="4"/>
          <c:tx>
            <c:strRef>
              <c:f>'Grupo terapeutico_PARC´s MUH'!$A$70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'Grupo terapeutico_PARC´s MUH'!$D$65:$V$65</c:f>
              <c:strCache>
                <c:ptCount val="19"/>
                <c:pt idx="0">
                  <c:v>Grupo 1  — Medicamentos anti-infecciosos</c:v>
                </c:pt>
                <c:pt idx="3">
                  <c:v>Grupo 2 — Sistema nervoso central</c:v>
                </c:pt>
                <c:pt idx="4">
                  <c:v>Grupo 3 — Aparelho cardiovascular</c:v>
                </c:pt>
                <c:pt idx="5">
                  <c:v>Grupo 4 — Sangue</c:v>
                </c:pt>
                <c:pt idx="6">
                  <c:v>Grupo 5 — Aparelho respiratório</c:v>
                </c:pt>
                <c:pt idx="7">
                  <c:v>Grupo 6 — Aparelho digestivo</c:v>
                </c:pt>
                <c:pt idx="8">
                  <c:v>Grupo 7 — Aparelho geniturinário</c:v>
                </c:pt>
                <c:pt idx="9">
                  <c:v>Grupo 8 — Hormonas e medicamentos usados no tratamento das doenças endócrinas</c:v>
                </c:pt>
                <c:pt idx="10">
                  <c:v>Grupo 9 — Aparelho locomotor</c:v>
                </c:pt>
                <c:pt idx="11">
                  <c:v>Grupo 11 — Nutrição</c:v>
                </c:pt>
                <c:pt idx="12">
                  <c:v>Grupo 13 — Medicamentos usados em afecções cutâneas</c:v>
                </c:pt>
                <c:pt idx="13">
                  <c:v>Grupo 15 — Medicamentos usados em afecções oculares</c:v>
                </c:pt>
                <c:pt idx="14">
                  <c:v>Grupo 16 — Medicamentos antineoplásticos e imunomoduladores</c:v>
                </c:pt>
                <c:pt idx="15">
                  <c:v>Grupo 17 — Medicamentos usados no tratamento de intoxicações</c:v>
                </c:pt>
                <c:pt idx="16">
                  <c:v>Grupo 18 — Vacinas e imunoglobinas</c:v>
                </c:pt>
                <c:pt idx="17">
                  <c:v>Grupo 19 — Meios de diagnóstico</c:v>
                </c:pt>
                <c:pt idx="18">
                  <c:v>BPF(D)©LIC etc </c:v>
                </c:pt>
              </c:strCache>
            </c:strRef>
          </c:cat>
          <c:val>
            <c:numRef>
              <c:f>'Grupo terapeutico_PARC´s MUH'!$D$70:$V$70</c:f>
              <c:numCache>
                <c:formatCode>General</c:formatCode>
                <c:ptCount val="19"/>
                <c:pt idx="0">
                  <c:v>0</c:v>
                </c:pt>
                <c:pt idx="3">
                  <c:v>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2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68-49A6-95EA-ADDC5A6434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79487551"/>
        <c:axId val="1945519343"/>
      </c:barChart>
      <c:catAx>
        <c:axId val="20794875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1945519343"/>
        <c:crosses val="autoZero"/>
        <c:auto val="1"/>
        <c:lblAlgn val="ctr"/>
        <c:lblOffset val="100"/>
        <c:noMultiLvlLbl val="0"/>
      </c:catAx>
      <c:valAx>
        <c:axId val="19455193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0794875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CB23C7-F5B5-4974-813E-8AA37A10ED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F092B6A-5935-4317-833F-F15B20205A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549ADB3-18B8-4B33-9300-22972647C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15DE-3DBA-41C0-A992-D03771F893E9}" type="datetimeFigureOut">
              <a:rPr lang="pt-PT" smtClean="0"/>
              <a:t>24/12/2021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C6EBEDB-23DB-43BD-A7E6-94DB6B6D3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5794F6E-E7C0-4041-A877-043321C11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F9488-7478-4782-8DC4-595BA4F83FE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6830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1C5661-BFD5-4B5C-99C4-22ACBA65E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5E60184C-C268-4667-9C15-B6041BDDC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4280AEC-AE4A-4834-8BA2-C0DBBB5D5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15DE-3DBA-41C0-A992-D03771F893E9}" type="datetimeFigureOut">
              <a:rPr lang="pt-PT" smtClean="0"/>
              <a:t>24/12/2021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8BFA8CA-5097-4E54-997E-0C0003FAA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BC32CB2-1435-43FA-859C-FED591B9C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F9488-7478-4782-8DC4-595BA4F83FE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358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1BFA55A-DBD8-4898-B49D-87C38C44DD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3913E73A-5D19-46BB-AB13-A276F6D42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A011C02-3D3A-4C6F-BAEC-0164995BC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15DE-3DBA-41C0-A992-D03771F893E9}" type="datetimeFigureOut">
              <a:rPr lang="pt-PT" smtClean="0"/>
              <a:t>24/12/2021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69F3D5C-F43C-4133-A07C-2DC36ED00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013B178-8C79-4EDA-9A98-380CB2CA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F9488-7478-4782-8DC4-595BA4F83FE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1408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E78B20-F2C7-4769-AA8B-72FC6A934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4825873-F844-4DB8-998E-4DE187C2A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2843AAF-394B-4A15-84DE-0FDA1A083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15DE-3DBA-41C0-A992-D03771F893E9}" type="datetimeFigureOut">
              <a:rPr lang="pt-PT" smtClean="0"/>
              <a:t>24/12/2021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C215C0F-F1AD-417E-A291-73B71D194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052B0BA-3B84-4E01-A6AE-8278023F4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F9488-7478-4782-8DC4-595BA4F83FE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7861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C241A0-8793-4D04-ACA6-4600048A9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5B2C264-063E-4D4E-91A8-B632CE99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EF98D3F-D259-4363-ADAD-AA785D8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15DE-3DBA-41C0-A992-D03771F893E9}" type="datetimeFigureOut">
              <a:rPr lang="pt-PT" smtClean="0"/>
              <a:t>24/12/2021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57A9990-8FFA-4D80-99AE-C186F6EFC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75577CD-278B-472D-A541-7A584B80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F9488-7478-4782-8DC4-595BA4F83FE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8142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6B34A4-1521-4285-AA47-C99563652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9CFF2C2-BC97-4C05-BF79-433BB8A7A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DD7AB34A-4968-489E-B2F5-AA6954331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E193ABB9-8191-4B8D-9805-580CF8F53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15DE-3DBA-41C0-A992-D03771F893E9}" type="datetimeFigureOut">
              <a:rPr lang="pt-PT" smtClean="0"/>
              <a:t>24/12/2021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E79935ED-13AE-41E3-A9FA-E64BBB333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0024A12-02D5-489F-B629-5C8870320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F9488-7478-4782-8DC4-595BA4F83FE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304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263135-FCC8-49D8-940C-7565EA163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D65CC75-8AB4-4D90-A33B-6E7E0B062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396DE783-DE59-48EF-82A4-7E9FFC7F8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52BBBDC1-0BFC-4648-83E8-AE7BF3CDF0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D80DFDF6-42E8-4C31-A4F7-B0E4C34B98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6B6A61A0-F71A-4327-AE45-56B2B1658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15DE-3DBA-41C0-A992-D03771F893E9}" type="datetimeFigureOut">
              <a:rPr lang="pt-PT" smtClean="0"/>
              <a:t>24/12/2021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907D996D-B62D-47E7-937C-CA21369F2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232ED171-475E-4A85-96ED-7A76EEFBA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F9488-7478-4782-8DC4-595BA4F83FE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8549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21411C-49DE-40DA-B253-8CD118ECE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4ED376B4-EF41-43BB-B812-9AAC15095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15DE-3DBA-41C0-A992-D03771F893E9}" type="datetimeFigureOut">
              <a:rPr lang="pt-PT" smtClean="0"/>
              <a:t>24/12/2021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ED0F49FB-973F-409F-9DA5-32E8103DF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9B7B916A-4821-465E-B1DC-A443C110B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F9488-7478-4782-8DC4-595BA4F83FE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0329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8C4CDB66-EF77-496A-9055-AF17F5B04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15DE-3DBA-41C0-A992-D03771F893E9}" type="datetimeFigureOut">
              <a:rPr lang="pt-PT" smtClean="0"/>
              <a:t>24/12/2021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65C03651-BFF7-4762-9F15-779A9B8FA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CFFE2ED-EDB8-46EF-985C-C0BD7A6A4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F9488-7478-4782-8DC4-595BA4F83FE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5079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F22467-3A68-4261-AE64-E08F77878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944C0A5-74D4-4BFF-8AB5-4254F866B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78019234-A0B6-4957-89AE-1B7917A49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89DC9F47-1BC4-4CB9-9F42-58C97E700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15DE-3DBA-41C0-A992-D03771F893E9}" type="datetimeFigureOut">
              <a:rPr lang="pt-PT" smtClean="0"/>
              <a:t>24/12/2021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E8BF831E-A415-42A4-9C79-A2D609F19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993A1501-F90F-4B40-82CF-0B3D99128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F9488-7478-4782-8DC4-595BA4F83FE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650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13E03C-78D1-49F4-9621-44815F09A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5677B15C-4DCA-45EA-A9C1-0039D02B0F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82D3B7AD-693E-472B-BE6E-45CBA7A53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0EE8631-54A3-418D-BD13-E9E69389E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15DE-3DBA-41C0-A992-D03771F893E9}" type="datetimeFigureOut">
              <a:rPr lang="pt-PT" smtClean="0"/>
              <a:t>24/12/2021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C794F1A3-674E-42B7-A77C-FAAAECA10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A124D52-F579-49F0-9D72-D1745438A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F9488-7478-4782-8DC4-595BA4F83FE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432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EFA7AE8C-1D5D-40A6-B8E6-5795619E6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12B2F486-162A-4ABF-9629-9AC2858DE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FD0C9D6-D2E7-414B-A4CD-367EA9CB7E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C15DE-3DBA-41C0-A992-D03771F893E9}" type="datetimeFigureOut">
              <a:rPr lang="pt-PT" smtClean="0"/>
              <a:t>24/12/2021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9CA2EEA-91D8-4EB7-ABF0-1D67BFEE72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3FA4143-DCFA-4F8F-9B9B-1FA8DEE54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F9488-7478-4782-8DC4-595BA4F83FE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745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EF3DCD9D-3751-4DFB-8C73-26021609B9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6286209"/>
              </p:ext>
            </p:extLst>
          </p:nvPr>
        </p:nvGraphicFramePr>
        <p:xfrm>
          <a:off x="1381539" y="785881"/>
          <a:ext cx="8975035" cy="4412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B6894C67-0E7E-42FB-ACA3-49125D64FF1B}"/>
              </a:ext>
            </a:extLst>
          </p:cNvPr>
          <p:cNvSpPr/>
          <p:nvPr/>
        </p:nvSpPr>
        <p:spPr>
          <a:xfrm>
            <a:off x="1538553" y="5291795"/>
            <a:ext cx="8494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/>
              <a:t>Nota: </a:t>
            </a:r>
            <a:r>
              <a:rPr lang="pt-PT" b="1" dirty="0" err="1"/>
              <a:t>PARC´s</a:t>
            </a:r>
            <a:r>
              <a:rPr lang="pt-PT" dirty="0"/>
              <a:t>=Pedidos de Aconselhamento Cientifico </a:t>
            </a:r>
            <a:r>
              <a:rPr lang="pt-PT" b="1" dirty="0"/>
              <a:t>MUH</a:t>
            </a:r>
            <a:r>
              <a:rPr lang="pt-PT" dirty="0"/>
              <a:t>= Medicamentos uso Humano	</a:t>
            </a:r>
          </a:p>
        </p:txBody>
      </p:sp>
    </p:spTree>
    <p:extLst>
      <p:ext uri="{BB962C8B-B14F-4D97-AF65-F5344CB8AC3E}">
        <p14:creationId xmlns:p14="http://schemas.microsoft.com/office/powerpoint/2010/main" val="1108964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C1299D4B-F5B5-4274-824E-CE0468CA18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6121460"/>
              </p:ext>
            </p:extLst>
          </p:nvPr>
        </p:nvGraphicFramePr>
        <p:xfrm>
          <a:off x="1012162" y="627400"/>
          <a:ext cx="10167675" cy="514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tângulo 6">
            <a:extLst>
              <a:ext uri="{FF2B5EF4-FFF2-40B4-BE49-F238E27FC236}">
                <a16:creationId xmlns:a16="http://schemas.microsoft.com/office/drawing/2014/main" id="{88B85D09-E40A-4304-A87F-21B855860188}"/>
              </a:ext>
            </a:extLst>
          </p:cNvPr>
          <p:cNvSpPr/>
          <p:nvPr/>
        </p:nvSpPr>
        <p:spPr>
          <a:xfrm>
            <a:off x="1321903" y="6185990"/>
            <a:ext cx="939079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>
                <a:solidFill>
                  <a:srgbClr val="002060"/>
                </a:solidFill>
                <a:latin typeface="Calibri" panose="020F0502020204030204" pitchFamily="34" charset="0"/>
              </a:rPr>
              <a:t>(*) No âmbito dos </a:t>
            </a:r>
            <a:r>
              <a:rPr lang="pt-PT" sz="12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PARC´s</a:t>
            </a:r>
            <a:r>
              <a:rPr lang="pt-PT" sz="1200" b="1" dirty="0">
                <a:solidFill>
                  <a:srgbClr val="002060"/>
                </a:solidFill>
                <a:latin typeface="Calibri" panose="020F0502020204030204" pitchFamily="34" charset="0"/>
              </a:rPr>
              <a:t> de MUH  de âmbito de Boas Práticas, Licenciamento,  e outros não se aplica a atribuição de grupo farmacoterapêutico</a:t>
            </a:r>
            <a:r>
              <a:rPr lang="pt-PT" sz="1200" dirty="0"/>
              <a:t> . </a:t>
            </a:r>
          </a:p>
        </p:txBody>
      </p:sp>
    </p:spTree>
    <p:extLst>
      <p:ext uri="{BB962C8B-B14F-4D97-AF65-F5344CB8AC3E}">
        <p14:creationId xmlns:p14="http://schemas.microsoft.com/office/powerpoint/2010/main" val="33850115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64</Words>
  <Application>Microsoft Office PowerPoint</Application>
  <PresentationFormat>Ecrã Panorâmico</PresentationFormat>
  <Paragraphs>4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Helena Baiao</dc:creator>
  <cp:lastModifiedBy>Helena Baiao</cp:lastModifiedBy>
  <cp:revision>5</cp:revision>
  <dcterms:created xsi:type="dcterms:W3CDTF">2021-12-24T00:24:57Z</dcterms:created>
  <dcterms:modified xsi:type="dcterms:W3CDTF">2021-12-24T00:47:57Z</dcterms:modified>
</cp:coreProperties>
</file>