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3.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2.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3.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4.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4.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theme/themeOverride5.xml" ContentType="application/vnd.openxmlformats-officedocument.themeOverr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6.xml" ContentType="application/vnd.openxmlformats-officedocument.themeOverr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7.xml" ContentType="application/vnd.openxmlformats-officedocument.themeOverrid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90" r:id="rId3"/>
    <p:sldId id="296" r:id="rId4"/>
    <p:sldId id="297" r:id="rId5"/>
    <p:sldId id="287" r:id="rId6"/>
    <p:sldId id="261" r:id="rId7"/>
    <p:sldId id="269" r:id="rId8"/>
    <p:sldId id="262" r:id="rId9"/>
    <p:sldId id="265" r:id="rId10"/>
    <p:sldId id="291" r:id="rId11"/>
    <p:sldId id="288" r:id="rId12"/>
    <p:sldId id="270" r:id="rId13"/>
    <p:sldId id="271" r:id="rId14"/>
    <p:sldId id="292" r:id="rId15"/>
    <p:sldId id="293" r:id="rId16"/>
    <p:sldId id="294" r:id="rId17"/>
    <p:sldId id="295" r:id="rId18"/>
    <p:sldId id="272" r:id="rId19"/>
    <p:sldId id="273" r:id="rId20"/>
    <p:sldId id="274" r:id="rId21"/>
    <p:sldId id="275" r:id="rId22"/>
    <p:sldId id="276" r:id="rId23"/>
  </p:sldIdLst>
  <p:sldSz cx="12192000" cy="6858000"/>
  <p:notesSz cx="7104063" cy="10234613"/>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tima Canedo" initials="FC" lastIdx="3" clrIdx="0">
    <p:extLst>
      <p:ext uri="{19B8F6BF-5375-455C-9EA6-DF929625EA0E}">
        <p15:presenceInfo xmlns:p15="http://schemas.microsoft.com/office/powerpoint/2012/main" userId="S-1-5-21-324612684-601419277-693638940-42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CAF7"/>
    <a:srgbClr val="CCECFF"/>
    <a:srgbClr val="99CCFF"/>
    <a:srgbClr val="23375C"/>
    <a:srgbClr val="233760"/>
    <a:srgbClr val="23375D"/>
    <a:srgbClr val="233728"/>
    <a:srgbClr val="253A61"/>
    <a:srgbClr val="203354"/>
    <a:srgbClr val="2A42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54" y="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Folha_de_C_lculo_do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Folha_de_C_lculo_do_Microsoft_Excel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3.xml"/></Relationships>
</file>

<file path=ppt/charts/_rels/chart11.xml.rels><?xml version="1.0" encoding="UTF-8" standalone="yes"?>
<Relationships xmlns="http://schemas.openxmlformats.org/package/2006/relationships"><Relationship Id="rId3" Type="http://schemas.openxmlformats.org/officeDocument/2006/relationships/package" Target="../embeddings/Folha_de_C_lculo_do_Microsoft_Excel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Folha_de_C_lculo_do_Microsoft_Excel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Folha_de_C_lculo_do_Microsoft_Excel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Folha_de_C_lculo_do_Microsoft_Excel13.xlsx"/></Relationships>
</file>

<file path=ppt/charts/_rels/chart15.xml.rels><?xml version="1.0" encoding="UTF-8" standalone="yes"?>
<Relationships xmlns="http://schemas.openxmlformats.org/package/2006/relationships"><Relationship Id="rId3" Type="http://schemas.openxmlformats.org/officeDocument/2006/relationships/oleObject" Target="file:///\\vsrvfs01.infarmed.local\Grupos\DGRM\GESTAO\INDICADORES\2020\Relatorios_Casuistica\Anual\Casuistica_Acumulado.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Folha_de_C_lculo_do_Microsoft_Excel14.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4.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vsrvfs01.infarmed.local\Grupos\DGRM\GESTAO\INDICADORES\2020\Relatorios_Casuistica\Anual\Casuistica_Acumulado.xlsx" TargetMode="External"/></Relationships>
</file>

<file path=ppt/charts/_rels/chart18.xml.rels><?xml version="1.0" encoding="UTF-8" standalone="yes"?>
<Relationships xmlns="http://schemas.openxmlformats.org/package/2006/relationships"><Relationship Id="rId3" Type="http://schemas.openxmlformats.org/officeDocument/2006/relationships/package" Target="../embeddings/Folha_de_C_lculo_do_Microsoft_Excel15.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Folha_de_C_lculo_do_Microsoft_Excel16.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Folha_de_C_lculo_do_Microsoft_Excel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Folha_de_C_lculo_do_Microsoft_Excel17.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2" Type="http://schemas.openxmlformats.org/officeDocument/2006/relationships/oleObject" Target="file:///\\vsrvfs01.infarmed.local\Grupos\DGRM\GESTAO\INDICADORES\2020\Relatorios_Casuistica\Anual\Casuistica_Acumulado.xlsx" TargetMode="External"/><Relationship Id="rId1" Type="http://schemas.openxmlformats.org/officeDocument/2006/relationships/themeOverride" Target="../theme/themeOverride5.xml"/></Relationships>
</file>

<file path=ppt/charts/_rels/chart22.xml.rels><?xml version="1.0" encoding="UTF-8" standalone="yes"?>
<Relationships xmlns="http://schemas.openxmlformats.org/package/2006/relationships"><Relationship Id="rId3" Type="http://schemas.openxmlformats.org/officeDocument/2006/relationships/oleObject" Target="file:///\\vsrvfs01.infarmed.local\Grupos\DGRM\GESTAO\INDICADORES\2020\Relatorios_Casuistica\Anual\Casuistica_Acumulado.xlsx" TargetMode="External"/><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vsrvfs01.infarmed.local\Grupos\DGRM\GESTAO\INDICADORES\2020\Relatorios_Casuistica\Anual\Casuistica_Acumulado.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file:///\\vsrvfs01.infarmed.local\Grupos\DGRM\GESTAO\INDICADORES\2020\Relatorios_Casuistica\Anual\Casuistica_Acumulado.xlsx" TargetMode="External"/></Relationships>
</file>

<file path=ppt/charts/_rels/chart25.xml.rels><?xml version="1.0" encoding="UTF-8" standalone="yes"?>
<Relationships xmlns="http://schemas.openxmlformats.org/package/2006/relationships"><Relationship Id="rId3" Type="http://schemas.openxmlformats.org/officeDocument/2006/relationships/package" Target="../embeddings/Folha_de_C_lculo_do_Microsoft_Excel18.xlsx"/><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1" Type="http://schemas.openxmlformats.org/officeDocument/2006/relationships/oleObject" Target="file:///\\vsrvfs01.infarmed.local\Grupos\DGRM\GESTAO\INDICADORES\2020\Relatorios_Casuistica\Anual\SOC_Acumulado.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Folha_de_C_lculo_do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Folha_de_C_lculo_do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Folha_de_C_lculo_do_Microsoft_Excel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Folha_de_C_lculo_do_Microsoft_Excel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Folha_de_C_lculo_do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Folha_de_C_lculo_do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Folha_de_C_lculo_do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lgn="l">
              <a:defRPr sz="1862" b="0" i="0" u="none" strike="noStrike" kern="1200" spc="0" baseline="0">
                <a:solidFill>
                  <a:schemeClr val="tx1">
                    <a:lumMod val="65000"/>
                    <a:lumOff val="35000"/>
                  </a:schemeClr>
                </a:solidFill>
                <a:latin typeface="+mn-lt"/>
                <a:ea typeface="+mn-ea"/>
                <a:cs typeface="+mn-cs"/>
              </a:defRPr>
            </a:pPr>
            <a:r>
              <a:rPr lang="pt-PT" sz="1000" baseline="0" dirty="0" smtClean="0">
                <a:solidFill>
                  <a:schemeClr val="tx1"/>
                </a:solidFill>
              </a:rPr>
              <a:t>Notificações de RAM - 4º trimestre 2020</a:t>
            </a:r>
            <a:endParaRPr lang="pt-PT" sz="1000" dirty="0">
              <a:solidFill>
                <a:schemeClr val="tx1"/>
              </a:solidFill>
            </a:endParaRPr>
          </a:p>
        </c:rich>
      </c:tx>
      <c:layout>
        <c:manualLayout>
          <c:xMode val="edge"/>
          <c:yMode val="edge"/>
          <c:x val="7.1736096164951621E-2"/>
          <c:y val="3.3134291531821777E-2"/>
        </c:manualLayout>
      </c:layout>
      <c:overlay val="0"/>
      <c:spPr>
        <a:noFill/>
        <a:ln w="6350">
          <a:noFill/>
        </a:ln>
        <a:effectLst/>
      </c:spPr>
      <c:txPr>
        <a:bodyPr rot="0" spcFirstLastPara="1" vertOverflow="ellipsis" vert="horz" wrap="square" anchor="ctr" anchorCtr="0"/>
        <a:lstStyle/>
        <a:p>
          <a:pPr algn="l">
            <a:defRPr sz="1862" b="0" i="0" u="none" strike="noStrike" kern="1200" spc="0" baseline="0">
              <a:solidFill>
                <a:schemeClr val="tx1">
                  <a:lumMod val="65000"/>
                  <a:lumOff val="35000"/>
                </a:schemeClr>
              </a:solidFill>
              <a:latin typeface="+mn-lt"/>
              <a:ea typeface="+mn-ea"/>
              <a:cs typeface="+mn-cs"/>
            </a:defRPr>
          </a:pPr>
          <a:endParaRPr lang="pt-P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139832124736564"/>
          <c:y val="0.1656714576591089"/>
          <c:w val="0.87553067349367286"/>
          <c:h val="0.62502939783177258"/>
        </c:manualLayout>
      </c:layout>
      <c:bar3DChart>
        <c:barDir val="col"/>
        <c:grouping val="clustered"/>
        <c:varyColors val="0"/>
        <c:ser>
          <c:idx val="0"/>
          <c:order val="0"/>
          <c:tx>
            <c:strRef>
              <c:f>Folha1!$B$1</c:f>
              <c:strCache>
                <c:ptCount val="1"/>
                <c:pt idx="0">
                  <c:v>Total</c:v>
                </c:pt>
              </c:strCache>
            </c:strRef>
          </c:tx>
          <c:spPr>
            <a:solidFill>
              <a:srgbClr val="002060"/>
            </a:solidFill>
            <a:ln>
              <a:noFill/>
            </a:ln>
            <a:effectLst/>
            <a:sp3d/>
          </c:spPr>
          <c:invertIfNegative val="0"/>
          <c:dLbls>
            <c:dLbl>
              <c:idx val="0"/>
              <c:layout>
                <c:manualLayout>
                  <c:x val="1.8944035186041507E-2"/>
                  <c:y val="-1.8933880875326818E-2"/>
                </c:manualLayout>
              </c:layout>
              <c:showLegendKey val="0"/>
              <c:showVal val="1"/>
              <c:showCatName val="0"/>
              <c:showSerName val="0"/>
              <c:showPercent val="0"/>
              <c:showBubbleSize val="0"/>
              <c:extLst>
                <c:ext xmlns:c15="http://schemas.microsoft.com/office/drawing/2012/chart" uri="{CE6537A1-D6FC-4f65-9D91-7224C49458BB}">
                  <c15:layout>
                    <c:manualLayout>
                      <c:w val="6.54788110220616E-2"/>
                      <c:h val="8.3356410553625929E-2"/>
                    </c:manualLayout>
                  </c15:layout>
                </c:ext>
                <c:ext xmlns:c16="http://schemas.microsoft.com/office/drawing/2014/chart" uri="{C3380CC4-5D6E-409C-BE32-E72D297353CC}">
                  <c16:uniqueId val="{00000000-83BB-4A45-8FCB-E33CFFB0BD0C}"/>
                </c:ext>
              </c:extLst>
            </c:dLbl>
            <c:dLbl>
              <c:idx val="1"/>
              <c:layout>
                <c:manualLayout>
                  <c:x val="2.1650325926904579E-2"/>
                  <c:y val="-2.84008213129900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BB-4A45-8FCB-E33CFFB0BD0C}"/>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Folha1!$A$2:$A$3</c:f>
              <c:strCache>
                <c:ptCount val="2"/>
                <c:pt idx="0">
                  <c:v>Via Direta</c:v>
                </c:pt>
                <c:pt idx="1">
                  <c:v>Via Indireta</c:v>
                </c:pt>
              </c:strCache>
            </c:strRef>
          </c:cat>
          <c:val>
            <c:numRef>
              <c:f>Folha1!$B$2:$B$3</c:f>
              <c:numCache>
                <c:formatCode>#,##0</c:formatCode>
                <c:ptCount val="2"/>
                <c:pt idx="0">
                  <c:v>847</c:v>
                </c:pt>
                <c:pt idx="1">
                  <c:v>1698</c:v>
                </c:pt>
              </c:numCache>
            </c:numRef>
          </c:val>
          <c:extLst>
            <c:ext xmlns:c16="http://schemas.microsoft.com/office/drawing/2014/chart" uri="{C3380CC4-5D6E-409C-BE32-E72D297353CC}">
              <c16:uniqueId val="{00000000-C31B-4793-BC8F-2AF306C19EDE}"/>
            </c:ext>
          </c:extLst>
        </c:ser>
        <c:ser>
          <c:idx val="1"/>
          <c:order val="1"/>
          <c:tx>
            <c:strRef>
              <c:f>Folha1!$C$1</c:f>
              <c:strCache>
                <c:ptCount val="1"/>
                <c:pt idx="0">
                  <c:v>Graves</c:v>
                </c:pt>
              </c:strCache>
            </c:strRef>
          </c:tx>
          <c:spPr>
            <a:solidFill>
              <a:schemeClr val="accent5">
                <a:lumMod val="75000"/>
              </a:schemeClr>
            </a:solidFill>
            <a:ln>
              <a:noFill/>
            </a:ln>
            <a:effectLst/>
            <a:sp3d/>
          </c:spPr>
          <c:invertIfNegative val="0"/>
          <c:dLbls>
            <c:dLbl>
              <c:idx val="0"/>
              <c:layout>
                <c:manualLayout>
                  <c:x val="2.7062907408630724E-2"/>
                  <c:y val="-3.31342915318217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BB-4A45-8FCB-E33CFFB0BD0C}"/>
                </c:ext>
              </c:extLst>
            </c:dLbl>
            <c:dLbl>
              <c:idx val="1"/>
              <c:layout>
                <c:manualLayout>
                  <c:x val="2.9769198149493695E-2"/>
                  <c:y val="-3.31342915318217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BB-4A45-8FCB-E33CFFB0BD0C}"/>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Folha1!$A$2:$A$3</c:f>
              <c:strCache>
                <c:ptCount val="2"/>
                <c:pt idx="0">
                  <c:v>Via Direta</c:v>
                </c:pt>
                <c:pt idx="1">
                  <c:v>Via Indireta</c:v>
                </c:pt>
              </c:strCache>
            </c:strRef>
          </c:cat>
          <c:val>
            <c:numRef>
              <c:f>Folha1!$C$2:$C$3</c:f>
              <c:numCache>
                <c:formatCode>#,##0</c:formatCode>
                <c:ptCount val="2"/>
                <c:pt idx="0">
                  <c:v>578</c:v>
                </c:pt>
                <c:pt idx="1">
                  <c:v>989</c:v>
                </c:pt>
              </c:numCache>
            </c:numRef>
          </c:val>
          <c:extLst>
            <c:ext xmlns:c16="http://schemas.microsoft.com/office/drawing/2014/chart" uri="{C3380CC4-5D6E-409C-BE32-E72D297353CC}">
              <c16:uniqueId val="{00000001-C31B-4793-BC8F-2AF306C19EDE}"/>
            </c:ext>
          </c:extLst>
        </c:ser>
        <c:ser>
          <c:idx val="2"/>
          <c:order val="2"/>
          <c:tx>
            <c:strRef>
              <c:f>Folha1!$D$1</c:f>
              <c:strCache>
                <c:ptCount val="1"/>
                <c:pt idx="0">
                  <c:v>Não Graves</c:v>
                </c:pt>
              </c:strCache>
            </c:strRef>
          </c:tx>
          <c:spPr>
            <a:solidFill>
              <a:schemeClr val="accent5">
                <a:lumMod val="60000"/>
                <a:lumOff val="40000"/>
              </a:schemeClr>
            </a:solidFill>
            <a:ln>
              <a:noFill/>
            </a:ln>
            <a:effectLst/>
            <a:sp3d/>
          </c:spPr>
          <c:invertIfNegative val="0"/>
          <c:dLbls>
            <c:dLbl>
              <c:idx val="0"/>
              <c:layout>
                <c:manualLayout>
                  <c:x val="1.8944035186041458E-2"/>
                  <c:y val="-1.42004106564950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BB-4A45-8FCB-E33CFFB0BD0C}"/>
                </c:ext>
              </c:extLst>
            </c:dLbl>
            <c:dLbl>
              <c:idx val="1"/>
              <c:layout>
                <c:manualLayout>
                  <c:x val="2.9769198149493695E-2"/>
                  <c:y val="-2.84008213129900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BB-4A45-8FCB-E33CFFB0BD0C}"/>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Folha1!$A$2:$A$3</c:f>
              <c:strCache>
                <c:ptCount val="2"/>
                <c:pt idx="0">
                  <c:v>Via Direta</c:v>
                </c:pt>
                <c:pt idx="1">
                  <c:v>Via Indireta</c:v>
                </c:pt>
              </c:strCache>
            </c:strRef>
          </c:cat>
          <c:val>
            <c:numRef>
              <c:f>Folha1!$D$2:$D$3</c:f>
              <c:numCache>
                <c:formatCode>#,##0</c:formatCode>
                <c:ptCount val="2"/>
                <c:pt idx="0">
                  <c:v>269</c:v>
                </c:pt>
                <c:pt idx="1">
                  <c:v>709</c:v>
                </c:pt>
              </c:numCache>
            </c:numRef>
          </c:val>
          <c:extLst>
            <c:ext xmlns:c16="http://schemas.microsoft.com/office/drawing/2014/chart" uri="{C3380CC4-5D6E-409C-BE32-E72D297353CC}">
              <c16:uniqueId val="{00000000-2A3B-4801-B5DD-3539E5082FCC}"/>
            </c:ext>
          </c:extLst>
        </c:ser>
        <c:dLbls>
          <c:showLegendKey val="0"/>
          <c:showVal val="1"/>
          <c:showCatName val="0"/>
          <c:showSerName val="0"/>
          <c:showPercent val="0"/>
          <c:showBubbleSize val="0"/>
        </c:dLbls>
        <c:gapWidth val="150"/>
        <c:shape val="box"/>
        <c:axId val="448441928"/>
        <c:axId val="448442584"/>
        <c:axId val="0"/>
      </c:bar3DChart>
      <c:catAx>
        <c:axId val="4484419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448442584"/>
        <c:crosses val="autoZero"/>
        <c:auto val="1"/>
        <c:lblAlgn val="ctr"/>
        <c:lblOffset val="100"/>
        <c:noMultiLvlLbl val="0"/>
      </c:catAx>
      <c:valAx>
        <c:axId val="448442584"/>
        <c:scaling>
          <c:orientation val="minMax"/>
        </c:scaling>
        <c:delete val="0"/>
        <c:axPos val="l"/>
        <c:majorGridlines>
          <c:spPr>
            <a:ln w="6350"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448441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02894257535484"/>
          <c:y val="0.12548502969359504"/>
          <c:w val="0.39287466257588066"/>
          <c:h val="0.77517265513230893"/>
        </c:manualLayout>
      </c:layout>
      <c:doughnutChart>
        <c:varyColors val="1"/>
        <c:ser>
          <c:idx val="0"/>
          <c:order val="0"/>
          <c:tx>
            <c:strRef>
              <c:f>Folha1!$B$1</c:f>
              <c:strCache>
                <c:ptCount val="1"/>
                <c:pt idx="0">
                  <c:v>Total</c:v>
                </c:pt>
              </c:strCache>
            </c:strRef>
          </c:tx>
          <c:dPt>
            <c:idx val="0"/>
            <c:bubble3D val="0"/>
            <c:spPr>
              <a:solidFill>
                <a:schemeClr val="accent5">
                  <a:lumMod val="50000"/>
                </a:schemeClr>
              </a:solidFill>
              <a:ln w="19050">
                <a:solidFill>
                  <a:schemeClr val="bg1">
                    <a:lumMod val="95000"/>
                  </a:schemeClr>
                </a:solidFill>
              </a:ln>
              <a:effectLst/>
            </c:spPr>
            <c:extLst>
              <c:ext xmlns:c16="http://schemas.microsoft.com/office/drawing/2014/chart" uri="{C3380CC4-5D6E-409C-BE32-E72D297353CC}">
                <c16:uniqueId val="{00000003-805A-43DF-83E7-13F9499E9ECD}"/>
              </c:ext>
            </c:extLst>
          </c:dPt>
          <c:dPt>
            <c:idx val="1"/>
            <c:bubble3D val="0"/>
            <c:spPr>
              <a:solidFill>
                <a:schemeClr val="accent5">
                  <a:lumMod val="75000"/>
                </a:schemeClr>
              </a:solidFill>
              <a:ln w="19050">
                <a:solidFill>
                  <a:schemeClr val="bg1">
                    <a:lumMod val="95000"/>
                  </a:schemeClr>
                </a:solidFill>
              </a:ln>
              <a:effectLst/>
            </c:spPr>
            <c:extLst>
              <c:ext xmlns:c16="http://schemas.microsoft.com/office/drawing/2014/chart" uri="{C3380CC4-5D6E-409C-BE32-E72D297353CC}">
                <c16:uniqueId val="{00000004-805A-43DF-83E7-13F9499E9ECD}"/>
              </c:ext>
            </c:extLst>
          </c:dPt>
          <c:dPt>
            <c:idx val="2"/>
            <c:bubble3D val="0"/>
            <c:spPr>
              <a:solidFill>
                <a:schemeClr val="accent5">
                  <a:lumMod val="60000"/>
                  <a:lumOff val="40000"/>
                </a:schemeClr>
              </a:solidFill>
              <a:ln w="19050">
                <a:solidFill>
                  <a:schemeClr val="bg1">
                    <a:lumMod val="95000"/>
                  </a:schemeClr>
                </a:solidFill>
              </a:ln>
              <a:effectLst/>
            </c:spPr>
            <c:extLst>
              <c:ext xmlns:c16="http://schemas.microsoft.com/office/drawing/2014/chart" uri="{C3380CC4-5D6E-409C-BE32-E72D297353CC}">
                <c16:uniqueId val="{00000005-805A-43DF-83E7-13F9499E9ECD}"/>
              </c:ext>
            </c:extLst>
          </c:dPt>
          <c:dPt>
            <c:idx val="3"/>
            <c:bubble3D val="0"/>
            <c:spPr>
              <a:solidFill>
                <a:schemeClr val="accent5">
                  <a:lumMod val="40000"/>
                  <a:lumOff val="60000"/>
                </a:schemeClr>
              </a:solidFill>
              <a:ln w="19050">
                <a:solidFill>
                  <a:schemeClr val="bg1">
                    <a:lumMod val="95000"/>
                  </a:schemeClr>
                </a:solidFill>
              </a:ln>
              <a:effectLst/>
            </c:spPr>
            <c:extLst>
              <c:ext xmlns:c16="http://schemas.microsoft.com/office/drawing/2014/chart" uri="{C3380CC4-5D6E-409C-BE32-E72D297353CC}">
                <c16:uniqueId val="{00000006-805A-43DF-83E7-13F9499E9ECD}"/>
              </c:ext>
            </c:extLst>
          </c:dPt>
          <c:dPt>
            <c:idx val="4"/>
            <c:bubble3D val="0"/>
            <c:spPr>
              <a:solidFill>
                <a:schemeClr val="accent5">
                  <a:lumMod val="20000"/>
                  <a:lumOff val="80000"/>
                </a:schemeClr>
              </a:solidFill>
              <a:ln w="19050">
                <a:solidFill>
                  <a:schemeClr val="bg1">
                    <a:lumMod val="95000"/>
                  </a:schemeClr>
                </a:solidFill>
              </a:ln>
              <a:effectLst/>
            </c:spPr>
            <c:extLst>
              <c:ext xmlns:c16="http://schemas.microsoft.com/office/drawing/2014/chart" uri="{C3380CC4-5D6E-409C-BE32-E72D297353CC}">
                <c16:uniqueId val="{00000007-805A-43DF-83E7-13F9499E9ECD}"/>
              </c:ext>
            </c:extLst>
          </c:dPt>
          <c:cat>
            <c:strRef>
              <c:f>Folha1!$A$2:$A$6</c:f>
              <c:strCache>
                <c:ptCount val="5"/>
                <c:pt idx="0">
                  <c:v>Médico</c:v>
                </c:pt>
                <c:pt idx="1">
                  <c:v>Farmacêutico</c:v>
                </c:pt>
                <c:pt idx="2">
                  <c:v>Enfermeiro</c:v>
                </c:pt>
                <c:pt idx="3">
                  <c:v>Outro Profissional de Saúde</c:v>
                </c:pt>
                <c:pt idx="4">
                  <c:v>Utente</c:v>
                </c:pt>
              </c:strCache>
            </c:strRef>
          </c:cat>
          <c:val>
            <c:numRef>
              <c:f>Folha1!$B$2:$B$6</c:f>
              <c:numCache>
                <c:formatCode>#,##0</c:formatCode>
                <c:ptCount val="5"/>
                <c:pt idx="0">
                  <c:v>296</c:v>
                </c:pt>
                <c:pt idx="1">
                  <c:v>321</c:v>
                </c:pt>
                <c:pt idx="2">
                  <c:v>125</c:v>
                </c:pt>
                <c:pt idx="3">
                  <c:v>18</c:v>
                </c:pt>
                <c:pt idx="4">
                  <c:v>87</c:v>
                </c:pt>
              </c:numCache>
            </c:numRef>
          </c:val>
          <c:extLst>
            <c:ext xmlns:c16="http://schemas.microsoft.com/office/drawing/2014/chart" uri="{C3380CC4-5D6E-409C-BE32-E72D297353CC}">
              <c16:uniqueId val="{00000000-805A-43DF-83E7-13F9499E9ECD}"/>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57932411473703294"/>
          <c:y val="0.13726654247161871"/>
          <c:w val="0.37429314902539534"/>
          <c:h val="0.72546650336047103"/>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200" b="0" i="0" u="none" strike="noStrike" kern="1200" spc="0" baseline="0">
                <a:solidFill>
                  <a:prstClr val="black"/>
                </a:solidFill>
                <a:latin typeface="+mn-lt"/>
                <a:ea typeface="+mn-ea"/>
                <a:cs typeface="+mn-cs"/>
              </a:defRPr>
            </a:pPr>
            <a:r>
              <a:rPr lang="pt-PT" sz="1200" b="0" i="0" u="none" strike="noStrike" kern="1200" spc="0" baseline="0" dirty="0" smtClean="0">
                <a:solidFill>
                  <a:schemeClr val="tx1"/>
                </a:solidFill>
                <a:latin typeface="+mn-lt"/>
                <a:ea typeface="+mn-ea"/>
                <a:cs typeface="+mn-cs"/>
              </a:rPr>
              <a:t>Evolução de distribuição de notificadores por tipo de notificação: Profissionais de Saúde e Utentes</a:t>
            </a:r>
            <a:endParaRPr lang="pt-PT" sz="1200" b="0" i="0" u="none" strike="noStrike" kern="1200" spc="0" baseline="0" dirty="0">
              <a:solidFill>
                <a:schemeClr val="tx1"/>
              </a:solidFill>
              <a:latin typeface="+mn-lt"/>
              <a:ea typeface="+mn-ea"/>
              <a:cs typeface="+mn-cs"/>
            </a:endParaRPr>
          </a:p>
        </c:rich>
      </c:tx>
      <c:layout>
        <c:manualLayout>
          <c:xMode val="edge"/>
          <c:yMode val="edge"/>
          <c:x val="3.1111018553443802E-2"/>
          <c:y val="2.973550452688772E-2"/>
        </c:manualLayout>
      </c:layout>
      <c:overlay val="0"/>
      <c:spPr>
        <a:noFill/>
        <a:ln>
          <a:noFill/>
        </a:ln>
        <a:effectLst/>
      </c:spPr>
      <c:txPr>
        <a:bodyPr rot="0" spcFirstLastPara="1" vertOverflow="ellipsis" vert="horz" wrap="square" anchor="ctr" anchorCtr="1"/>
        <a:lstStyle/>
        <a:p>
          <a:pPr algn="ctr" rtl="0">
            <a:defRPr sz="1200" b="0" i="0" u="none" strike="noStrike" kern="1200" spc="0" baseline="0">
              <a:solidFill>
                <a:prstClr val="black"/>
              </a:solidFill>
              <a:latin typeface="+mn-lt"/>
              <a:ea typeface="+mn-ea"/>
              <a:cs typeface="+mn-cs"/>
            </a:defRPr>
          </a:pPr>
          <a:endParaRPr lang="pt-P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Folha1!$A$2</c:f>
              <c:strCache>
                <c:ptCount val="1"/>
                <c:pt idx="0">
                  <c:v>Médico</c:v>
                </c:pt>
              </c:strCache>
            </c:strRef>
          </c:tx>
          <c:spPr>
            <a:solidFill>
              <a:schemeClr val="accent5">
                <a:lumMod val="5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Folha1!$B$1:$H$1</c:f>
              <c:strCache>
                <c:ptCount val="7"/>
                <c:pt idx="0">
                  <c:v>2014</c:v>
                </c:pt>
                <c:pt idx="1">
                  <c:v>2015</c:v>
                </c:pt>
                <c:pt idx="2">
                  <c:v>2016</c:v>
                </c:pt>
                <c:pt idx="3">
                  <c:v>2017</c:v>
                </c:pt>
                <c:pt idx="4">
                  <c:v>2018</c:v>
                </c:pt>
                <c:pt idx="5">
                  <c:v>2019</c:v>
                </c:pt>
                <c:pt idx="6">
                  <c:v>2020</c:v>
                </c:pt>
              </c:strCache>
            </c:strRef>
          </c:cat>
          <c:val>
            <c:numRef>
              <c:f>Folha1!$B$2:$H$2</c:f>
              <c:numCache>
                <c:formatCode>#,##0</c:formatCode>
                <c:ptCount val="7"/>
                <c:pt idx="0">
                  <c:v>1126</c:v>
                </c:pt>
                <c:pt idx="1">
                  <c:v>1162</c:v>
                </c:pt>
                <c:pt idx="2">
                  <c:v>1093</c:v>
                </c:pt>
                <c:pt idx="3">
                  <c:v>1201</c:v>
                </c:pt>
                <c:pt idx="4">
                  <c:v>1598</c:v>
                </c:pt>
                <c:pt idx="5">
                  <c:v>1647</c:v>
                </c:pt>
                <c:pt idx="6">
                  <c:v>1320</c:v>
                </c:pt>
              </c:numCache>
            </c:numRef>
          </c:val>
          <c:extLst>
            <c:ext xmlns:c16="http://schemas.microsoft.com/office/drawing/2014/chart" uri="{C3380CC4-5D6E-409C-BE32-E72D297353CC}">
              <c16:uniqueId val="{00000000-9D24-4F25-9362-81F4EC41CC77}"/>
            </c:ext>
          </c:extLst>
        </c:ser>
        <c:ser>
          <c:idx val="1"/>
          <c:order val="1"/>
          <c:tx>
            <c:strRef>
              <c:f>Folha1!$A$3</c:f>
              <c:strCache>
                <c:ptCount val="1"/>
                <c:pt idx="0">
                  <c:v>Farmacêutico</c:v>
                </c:pt>
              </c:strCache>
            </c:strRef>
          </c:tx>
          <c:spPr>
            <a:solidFill>
              <a:schemeClr val="accent5">
                <a:lumMod val="75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Folha1!$B$1:$H$1</c:f>
              <c:strCache>
                <c:ptCount val="7"/>
                <c:pt idx="0">
                  <c:v>2014</c:v>
                </c:pt>
                <c:pt idx="1">
                  <c:v>2015</c:v>
                </c:pt>
                <c:pt idx="2">
                  <c:v>2016</c:v>
                </c:pt>
                <c:pt idx="3">
                  <c:v>2017</c:v>
                </c:pt>
                <c:pt idx="4">
                  <c:v>2018</c:v>
                </c:pt>
                <c:pt idx="5">
                  <c:v>2019</c:v>
                </c:pt>
                <c:pt idx="6">
                  <c:v>2020</c:v>
                </c:pt>
              </c:strCache>
            </c:strRef>
          </c:cat>
          <c:val>
            <c:numRef>
              <c:f>Folha1!$B$3:$H$3</c:f>
              <c:numCache>
                <c:formatCode>#,##0</c:formatCode>
                <c:ptCount val="7"/>
                <c:pt idx="0">
                  <c:v>727</c:v>
                </c:pt>
                <c:pt idx="1">
                  <c:v>901</c:v>
                </c:pt>
                <c:pt idx="2">
                  <c:v>771</c:v>
                </c:pt>
                <c:pt idx="3">
                  <c:v>894</c:v>
                </c:pt>
                <c:pt idx="4">
                  <c:v>1001</c:v>
                </c:pt>
                <c:pt idx="5">
                  <c:v>951</c:v>
                </c:pt>
                <c:pt idx="6">
                  <c:v>1045</c:v>
                </c:pt>
              </c:numCache>
            </c:numRef>
          </c:val>
          <c:extLst>
            <c:ext xmlns:c16="http://schemas.microsoft.com/office/drawing/2014/chart" uri="{C3380CC4-5D6E-409C-BE32-E72D297353CC}">
              <c16:uniqueId val="{00000001-9D24-4F25-9362-81F4EC41CC77}"/>
            </c:ext>
          </c:extLst>
        </c:ser>
        <c:ser>
          <c:idx val="2"/>
          <c:order val="2"/>
          <c:tx>
            <c:strRef>
              <c:f>Folha1!$A$4</c:f>
              <c:strCache>
                <c:ptCount val="1"/>
                <c:pt idx="0">
                  <c:v>Enfermeiro</c:v>
                </c:pt>
              </c:strCache>
            </c:strRef>
          </c:tx>
          <c:spPr>
            <a:solidFill>
              <a:schemeClr val="accent5">
                <a:lumMod val="60000"/>
                <a:lumOff val="4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Folha1!$B$1:$H$1</c:f>
              <c:strCache>
                <c:ptCount val="7"/>
                <c:pt idx="0">
                  <c:v>2014</c:v>
                </c:pt>
                <c:pt idx="1">
                  <c:v>2015</c:v>
                </c:pt>
                <c:pt idx="2">
                  <c:v>2016</c:v>
                </c:pt>
                <c:pt idx="3">
                  <c:v>2017</c:v>
                </c:pt>
                <c:pt idx="4">
                  <c:v>2018</c:v>
                </c:pt>
                <c:pt idx="5">
                  <c:v>2019</c:v>
                </c:pt>
                <c:pt idx="6">
                  <c:v>2020</c:v>
                </c:pt>
              </c:strCache>
            </c:strRef>
          </c:cat>
          <c:val>
            <c:numRef>
              <c:f>Folha1!$B$4:$H$4</c:f>
              <c:numCache>
                <c:formatCode>#,##0</c:formatCode>
                <c:ptCount val="7"/>
                <c:pt idx="0">
                  <c:v>318</c:v>
                </c:pt>
                <c:pt idx="1">
                  <c:v>382</c:v>
                </c:pt>
                <c:pt idx="2">
                  <c:v>268</c:v>
                </c:pt>
                <c:pt idx="3">
                  <c:v>235</c:v>
                </c:pt>
                <c:pt idx="4">
                  <c:v>362</c:v>
                </c:pt>
                <c:pt idx="5">
                  <c:v>477</c:v>
                </c:pt>
                <c:pt idx="6">
                  <c:v>328</c:v>
                </c:pt>
              </c:numCache>
            </c:numRef>
          </c:val>
          <c:extLst>
            <c:ext xmlns:c16="http://schemas.microsoft.com/office/drawing/2014/chart" uri="{C3380CC4-5D6E-409C-BE32-E72D297353CC}">
              <c16:uniqueId val="{00000002-9D24-4F25-9362-81F4EC41CC77}"/>
            </c:ext>
          </c:extLst>
        </c:ser>
        <c:ser>
          <c:idx val="3"/>
          <c:order val="3"/>
          <c:tx>
            <c:strRef>
              <c:f>Folha1!$A$5</c:f>
              <c:strCache>
                <c:ptCount val="1"/>
                <c:pt idx="0">
                  <c:v>Outro Profissional de Saúde</c:v>
                </c:pt>
              </c:strCache>
            </c:strRef>
          </c:tx>
          <c:spPr>
            <a:solidFill>
              <a:schemeClr val="accent5">
                <a:lumMod val="40000"/>
                <a:lumOff val="6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Folha1!$B$1:$H$1</c:f>
              <c:strCache>
                <c:ptCount val="7"/>
                <c:pt idx="0">
                  <c:v>2014</c:v>
                </c:pt>
                <c:pt idx="1">
                  <c:v>2015</c:v>
                </c:pt>
                <c:pt idx="2">
                  <c:v>2016</c:v>
                </c:pt>
                <c:pt idx="3">
                  <c:v>2017</c:v>
                </c:pt>
                <c:pt idx="4">
                  <c:v>2018</c:v>
                </c:pt>
                <c:pt idx="5">
                  <c:v>2019</c:v>
                </c:pt>
                <c:pt idx="6">
                  <c:v>2020</c:v>
                </c:pt>
              </c:strCache>
            </c:strRef>
          </c:cat>
          <c:val>
            <c:numRef>
              <c:f>Folha1!$B$5:$H$5</c:f>
              <c:numCache>
                <c:formatCode>#,##0</c:formatCode>
                <c:ptCount val="7"/>
                <c:pt idx="0">
                  <c:v>52</c:v>
                </c:pt>
                <c:pt idx="1">
                  <c:v>44</c:v>
                </c:pt>
                <c:pt idx="2">
                  <c:v>21</c:v>
                </c:pt>
                <c:pt idx="3">
                  <c:v>23</c:v>
                </c:pt>
                <c:pt idx="4">
                  <c:v>70</c:v>
                </c:pt>
                <c:pt idx="5">
                  <c:v>66</c:v>
                </c:pt>
                <c:pt idx="6">
                  <c:v>63</c:v>
                </c:pt>
              </c:numCache>
            </c:numRef>
          </c:val>
          <c:extLst>
            <c:ext xmlns:c16="http://schemas.microsoft.com/office/drawing/2014/chart" uri="{C3380CC4-5D6E-409C-BE32-E72D297353CC}">
              <c16:uniqueId val="{00000003-9D24-4F25-9362-81F4EC41CC77}"/>
            </c:ext>
          </c:extLst>
        </c:ser>
        <c:ser>
          <c:idx val="4"/>
          <c:order val="4"/>
          <c:tx>
            <c:strRef>
              <c:f>Folha1!$A$6</c:f>
              <c:strCache>
                <c:ptCount val="1"/>
                <c:pt idx="0">
                  <c:v>Utente</c:v>
                </c:pt>
              </c:strCache>
            </c:strRef>
          </c:tx>
          <c:spPr>
            <a:solidFill>
              <a:schemeClr val="accent5">
                <a:lumMod val="20000"/>
                <a:lumOff val="8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Folha1!$B$1:$H$1</c:f>
              <c:strCache>
                <c:ptCount val="7"/>
                <c:pt idx="0">
                  <c:v>2014</c:v>
                </c:pt>
                <c:pt idx="1">
                  <c:v>2015</c:v>
                </c:pt>
                <c:pt idx="2">
                  <c:v>2016</c:v>
                </c:pt>
                <c:pt idx="3">
                  <c:v>2017</c:v>
                </c:pt>
                <c:pt idx="4">
                  <c:v>2018</c:v>
                </c:pt>
                <c:pt idx="5">
                  <c:v>2019</c:v>
                </c:pt>
                <c:pt idx="6">
                  <c:v>2020</c:v>
                </c:pt>
              </c:strCache>
            </c:strRef>
          </c:cat>
          <c:val>
            <c:numRef>
              <c:f>Folha1!$B$6:$H$6</c:f>
              <c:numCache>
                <c:formatCode>#,##0</c:formatCode>
                <c:ptCount val="7"/>
                <c:pt idx="0">
                  <c:v>175</c:v>
                </c:pt>
                <c:pt idx="1">
                  <c:v>215</c:v>
                </c:pt>
                <c:pt idx="2">
                  <c:v>329</c:v>
                </c:pt>
                <c:pt idx="3">
                  <c:v>277</c:v>
                </c:pt>
                <c:pt idx="4">
                  <c:v>458</c:v>
                </c:pt>
                <c:pt idx="5">
                  <c:v>436</c:v>
                </c:pt>
                <c:pt idx="6">
                  <c:v>307</c:v>
                </c:pt>
              </c:numCache>
            </c:numRef>
          </c:val>
          <c:extLst>
            <c:ext xmlns:c16="http://schemas.microsoft.com/office/drawing/2014/chart" uri="{C3380CC4-5D6E-409C-BE32-E72D297353CC}">
              <c16:uniqueId val="{00000004-9D24-4F25-9362-81F4EC41CC77}"/>
            </c:ext>
          </c:extLst>
        </c:ser>
        <c:dLbls>
          <c:showLegendKey val="0"/>
          <c:showVal val="1"/>
          <c:showCatName val="0"/>
          <c:showSerName val="0"/>
          <c:showPercent val="0"/>
          <c:showBubbleSize val="0"/>
        </c:dLbls>
        <c:gapWidth val="150"/>
        <c:shape val="box"/>
        <c:axId val="315074464"/>
        <c:axId val="315073480"/>
        <c:axId val="0"/>
      </c:bar3DChart>
      <c:catAx>
        <c:axId val="3150744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315073480"/>
        <c:crosses val="autoZero"/>
        <c:auto val="1"/>
        <c:lblAlgn val="ctr"/>
        <c:lblOffset val="100"/>
        <c:noMultiLvlLbl val="0"/>
      </c:catAx>
      <c:valAx>
        <c:axId val="3150734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315074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48540377936277"/>
          <c:y val="0.11695951050502575"/>
          <c:w val="0.43750513585172973"/>
          <c:h val="0.78750621370657081"/>
        </c:manualLayout>
      </c:layout>
      <c:doughnutChart>
        <c:varyColors val="1"/>
        <c:ser>
          <c:idx val="0"/>
          <c:order val="0"/>
          <c:tx>
            <c:strRef>
              <c:f>Folha1!$B$1</c:f>
              <c:strCache>
                <c:ptCount val="1"/>
                <c:pt idx="0">
                  <c:v>Total</c:v>
                </c:pt>
              </c:strCache>
            </c:strRef>
          </c:tx>
          <c:dPt>
            <c:idx val="0"/>
            <c:bubble3D val="0"/>
            <c:spPr>
              <a:solidFill>
                <a:srgbClr val="CC3399"/>
              </a:solidFill>
              <a:ln w="19050">
                <a:solidFill>
                  <a:schemeClr val="bg1">
                    <a:lumMod val="95000"/>
                  </a:schemeClr>
                </a:solidFill>
              </a:ln>
              <a:effectLst/>
            </c:spPr>
            <c:extLst>
              <c:ext xmlns:c16="http://schemas.microsoft.com/office/drawing/2014/chart" uri="{C3380CC4-5D6E-409C-BE32-E72D297353CC}">
                <c16:uniqueId val="{00000003-805A-43DF-83E7-13F9499E9ECD}"/>
              </c:ext>
            </c:extLst>
          </c:dPt>
          <c:dPt>
            <c:idx val="1"/>
            <c:bubble3D val="0"/>
            <c:spPr>
              <a:solidFill>
                <a:srgbClr val="990099"/>
              </a:solidFill>
              <a:ln w="19050">
                <a:solidFill>
                  <a:schemeClr val="bg1">
                    <a:lumMod val="95000"/>
                  </a:schemeClr>
                </a:solidFill>
              </a:ln>
              <a:effectLst/>
            </c:spPr>
            <c:extLst>
              <c:ext xmlns:c16="http://schemas.microsoft.com/office/drawing/2014/chart" uri="{C3380CC4-5D6E-409C-BE32-E72D297353CC}">
                <c16:uniqueId val="{00000004-805A-43DF-83E7-13F9499E9ECD}"/>
              </c:ext>
            </c:extLst>
          </c:dPt>
          <c:dPt>
            <c:idx val="2"/>
            <c:bubble3D val="0"/>
            <c:spPr>
              <a:solidFill>
                <a:srgbClr val="CC00FF"/>
              </a:solidFill>
              <a:ln w="19050">
                <a:solidFill>
                  <a:schemeClr val="bg1">
                    <a:lumMod val="95000"/>
                  </a:schemeClr>
                </a:solidFill>
              </a:ln>
              <a:effectLst/>
            </c:spPr>
            <c:extLst>
              <c:ext xmlns:c16="http://schemas.microsoft.com/office/drawing/2014/chart" uri="{C3380CC4-5D6E-409C-BE32-E72D297353CC}">
                <c16:uniqueId val="{00000005-805A-43DF-83E7-13F9499E9ECD}"/>
              </c:ext>
            </c:extLst>
          </c:dPt>
          <c:dPt>
            <c:idx val="3"/>
            <c:bubble3D val="0"/>
            <c:spPr>
              <a:solidFill>
                <a:srgbClr val="660066"/>
              </a:solidFill>
              <a:ln w="19050">
                <a:solidFill>
                  <a:schemeClr val="bg1">
                    <a:lumMod val="95000"/>
                  </a:schemeClr>
                </a:solidFill>
              </a:ln>
              <a:effectLst/>
            </c:spPr>
            <c:extLst>
              <c:ext xmlns:c16="http://schemas.microsoft.com/office/drawing/2014/chart" uri="{C3380CC4-5D6E-409C-BE32-E72D297353CC}">
                <c16:uniqueId val="{00000006-805A-43DF-83E7-13F9499E9ECD}"/>
              </c:ext>
            </c:extLst>
          </c:dPt>
          <c:dPt>
            <c:idx val="4"/>
            <c:bubble3D val="0"/>
            <c:spPr>
              <a:solidFill>
                <a:schemeClr val="accent5">
                  <a:lumMod val="20000"/>
                  <a:lumOff val="80000"/>
                </a:schemeClr>
              </a:solidFill>
              <a:ln w="19050">
                <a:solidFill>
                  <a:schemeClr val="bg1"/>
                </a:solidFill>
              </a:ln>
              <a:effectLst/>
            </c:spPr>
            <c:extLst>
              <c:ext xmlns:c16="http://schemas.microsoft.com/office/drawing/2014/chart" uri="{C3380CC4-5D6E-409C-BE32-E72D297353CC}">
                <c16:uniqueId val="{00000007-805A-43DF-83E7-13F9499E9ECD}"/>
              </c:ext>
            </c:extLst>
          </c:dPt>
          <c:cat>
            <c:strRef>
              <c:f>Folha1!$A$2:$A$5</c:f>
              <c:strCache>
                <c:ptCount val="4"/>
                <c:pt idx="0">
                  <c:v>Comunitário</c:v>
                </c:pt>
                <c:pt idx="1">
                  <c:v>Hospitalar</c:v>
                </c:pt>
                <c:pt idx="2">
                  <c:v>Outro</c:v>
                </c:pt>
                <c:pt idx="3">
                  <c:v>Não Identificado</c:v>
                </c:pt>
              </c:strCache>
            </c:strRef>
          </c:cat>
          <c:val>
            <c:numRef>
              <c:f>Folha1!$B$2:$B$5</c:f>
              <c:numCache>
                <c:formatCode>#,##0</c:formatCode>
                <c:ptCount val="4"/>
                <c:pt idx="0">
                  <c:v>68</c:v>
                </c:pt>
                <c:pt idx="1">
                  <c:v>206</c:v>
                </c:pt>
                <c:pt idx="2">
                  <c:v>14</c:v>
                </c:pt>
                <c:pt idx="3">
                  <c:v>33</c:v>
                </c:pt>
              </c:numCache>
            </c:numRef>
          </c:val>
          <c:extLst>
            <c:ext xmlns:c16="http://schemas.microsoft.com/office/drawing/2014/chart" uri="{C3380CC4-5D6E-409C-BE32-E72D297353CC}">
              <c16:uniqueId val="{00000000-805A-43DF-83E7-13F9499E9ECD}"/>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57550217841231477"/>
          <c:y val="0.2857195682843055"/>
          <c:w val="0.31837651956200419"/>
          <c:h val="0.4725955647007170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00" b="1" i="0" u="none" strike="noStrike" kern="1200" spc="0" baseline="0">
                <a:solidFill>
                  <a:srgbClr val="4472C4">
                    <a:lumMod val="50000"/>
                  </a:srgbClr>
                </a:solidFill>
                <a:latin typeface="+mn-lt"/>
                <a:ea typeface="+mn-ea"/>
                <a:cs typeface="+mn-cs"/>
              </a:defRPr>
            </a:pPr>
            <a:r>
              <a:rPr lang="pt-PT" sz="1200" b="0" i="0" u="none" strike="noStrike" kern="1200" spc="0" baseline="0" dirty="0" smtClean="0">
                <a:solidFill>
                  <a:schemeClr val="tx1"/>
                </a:solidFill>
                <a:latin typeface="+mn-lt"/>
                <a:ea typeface="+mn-ea"/>
                <a:cs typeface="+mn-cs"/>
              </a:rPr>
              <a:t>Evolução Mensal</a:t>
            </a:r>
          </a:p>
        </c:rich>
      </c:tx>
      <c:layout>
        <c:manualLayout>
          <c:xMode val="edge"/>
          <c:yMode val="edge"/>
          <c:x val="3.3517274942044845E-2"/>
          <c:y val="1.914673623652249E-2"/>
        </c:manualLayout>
      </c:layout>
      <c:overlay val="0"/>
      <c:spPr>
        <a:noFill/>
        <a:ln>
          <a:noFill/>
        </a:ln>
        <a:effectLst/>
      </c:spPr>
      <c:txPr>
        <a:bodyPr rot="0" spcFirstLastPara="1" vertOverflow="ellipsis" vert="horz" wrap="square" anchor="ctr" anchorCtr="1"/>
        <a:lstStyle/>
        <a:p>
          <a:pPr algn="ctr" rtl="0">
            <a:defRPr sz="1400" b="1" i="0" u="none" strike="noStrike" kern="1200" spc="0" baseline="0">
              <a:solidFill>
                <a:srgbClr val="4472C4">
                  <a:lumMod val="50000"/>
                </a:srgbClr>
              </a:solidFill>
              <a:latin typeface="+mn-lt"/>
              <a:ea typeface="+mn-ea"/>
              <a:cs typeface="+mn-cs"/>
            </a:defRPr>
          </a:pPr>
          <a:endParaRPr lang="pt-PT"/>
        </a:p>
      </c:txPr>
    </c:title>
    <c:autoTitleDeleted val="0"/>
    <c:plotArea>
      <c:layout/>
      <c:lineChart>
        <c:grouping val="standard"/>
        <c:varyColors val="0"/>
        <c:ser>
          <c:idx val="0"/>
          <c:order val="0"/>
          <c:spPr>
            <a:ln w="28575" cap="rnd">
              <a:solidFill>
                <a:schemeClr val="accent5">
                  <a:lumMod val="5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pt-P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(Farmacêuticos!$D$4:$F$4,Farmacêuticos!$I$4:$K$4,Farmacêuticos!$M$4:$O$4,Farmacêuticos!$Q$4:$S$4)</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(Farmacêuticos!$D$9:$F$9,Farmacêuticos!$I$9:$K$9,Farmacêuticos!$M$9:$O$9,Farmacêuticos!$Q$9:$S$9)</c:f>
              <c:numCache>
                <c:formatCode>#,##0</c:formatCode>
                <c:ptCount val="12"/>
                <c:pt idx="0">
                  <c:v>74</c:v>
                </c:pt>
                <c:pt idx="1">
                  <c:v>93</c:v>
                </c:pt>
                <c:pt idx="2">
                  <c:v>33</c:v>
                </c:pt>
                <c:pt idx="3">
                  <c:v>33</c:v>
                </c:pt>
                <c:pt idx="4">
                  <c:v>51</c:v>
                </c:pt>
                <c:pt idx="5">
                  <c:v>51</c:v>
                </c:pt>
                <c:pt idx="6">
                  <c:v>166</c:v>
                </c:pt>
                <c:pt idx="7">
                  <c:v>132</c:v>
                </c:pt>
                <c:pt idx="8">
                  <c:v>91</c:v>
                </c:pt>
                <c:pt idx="9">
                  <c:v>86</c:v>
                </c:pt>
                <c:pt idx="10">
                  <c:v>155</c:v>
                </c:pt>
                <c:pt idx="11">
                  <c:v>80</c:v>
                </c:pt>
              </c:numCache>
            </c:numRef>
          </c:val>
          <c:smooth val="0"/>
          <c:extLst>
            <c:ext xmlns:c16="http://schemas.microsoft.com/office/drawing/2014/chart" uri="{C3380CC4-5D6E-409C-BE32-E72D297353CC}">
              <c16:uniqueId val="{00000000-8054-4C14-8231-915628B1D5DB}"/>
            </c:ext>
          </c:extLst>
        </c:ser>
        <c:dLbls>
          <c:showLegendKey val="0"/>
          <c:showVal val="0"/>
          <c:showCatName val="0"/>
          <c:showSerName val="0"/>
          <c:showPercent val="0"/>
          <c:showBubbleSize val="0"/>
        </c:dLbls>
        <c:smooth val="0"/>
        <c:axId val="502464896"/>
        <c:axId val="502469816"/>
      </c:lineChart>
      <c:catAx>
        <c:axId val="50246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502469816"/>
        <c:crosses val="autoZero"/>
        <c:auto val="1"/>
        <c:lblAlgn val="ctr"/>
        <c:lblOffset val="100"/>
        <c:noMultiLvlLbl val="0"/>
      </c:catAx>
      <c:valAx>
        <c:axId val="502469816"/>
        <c:scaling>
          <c:orientation val="minMax"/>
        </c:scaling>
        <c:delete val="0"/>
        <c:axPos val="l"/>
        <c:majorGridlines>
          <c:spPr>
            <a:ln w="9525" cap="flat" cmpd="sng" algn="ctr">
              <a:solidFill>
                <a:srgbClr val="D9D9D9"/>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50246489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t-PT"/>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00" b="1" i="0" u="none" strike="noStrike" kern="1200" spc="0" baseline="0">
                <a:solidFill>
                  <a:srgbClr val="4472C4">
                    <a:lumMod val="50000"/>
                  </a:srgbClr>
                </a:solidFill>
                <a:latin typeface="+mn-lt"/>
                <a:ea typeface="+mn-ea"/>
                <a:cs typeface="+mn-cs"/>
              </a:defRPr>
            </a:pPr>
            <a:r>
              <a:rPr lang="pt-PT" sz="1200" b="0" i="0" u="none" strike="noStrike" kern="1200" spc="0" baseline="0" dirty="0" smtClean="0">
                <a:solidFill>
                  <a:schemeClr val="tx1"/>
                </a:solidFill>
                <a:latin typeface="+mn-lt"/>
                <a:ea typeface="+mn-ea"/>
                <a:cs typeface="+mn-cs"/>
              </a:rPr>
              <a:t>Total do 4º Trimestre</a:t>
            </a:r>
            <a:endParaRPr lang="pt-PT" sz="1200" b="0" i="0" u="none" strike="noStrike" kern="1200" spc="0" baseline="0" dirty="0">
              <a:solidFill>
                <a:schemeClr val="tx1"/>
              </a:solidFill>
              <a:latin typeface="+mn-lt"/>
              <a:ea typeface="+mn-ea"/>
              <a:cs typeface="+mn-cs"/>
            </a:endParaRPr>
          </a:p>
        </c:rich>
      </c:tx>
      <c:layout>
        <c:manualLayout>
          <c:xMode val="edge"/>
          <c:yMode val="edge"/>
          <c:x val="4.0866830378724087E-2"/>
          <c:y val="3.1007751937984496E-2"/>
        </c:manualLayout>
      </c:layout>
      <c:overlay val="0"/>
      <c:spPr>
        <a:noFill/>
        <a:ln>
          <a:noFill/>
        </a:ln>
        <a:effectLst/>
      </c:spPr>
      <c:txPr>
        <a:bodyPr rot="0" spcFirstLastPara="1" vertOverflow="ellipsis" vert="horz" wrap="square" anchor="ctr" anchorCtr="1"/>
        <a:lstStyle/>
        <a:p>
          <a:pPr algn="ctr" rtl="0">
            <a:defRPr sz="1400" b="1" i="0" u="none" strike="noStrike" kern="1200" spc="0" baseline="0">
              <a:solidFill>
                <a:srgbClr val="4472C4">
                  <a:lumMod val="50000"/>
                </a:srgbClr>
              </a:solidFill>
              <a:latin typeface="+mn-lt"/>
              <a:ea typeface="+mn-ea"/>
              <a:cs typeface="+mn-cs"/>
            </a:defRPr>
          </a:pPr>
          <a:endParaRPr lang="pt-PT"/>
        </a:p>
      </c:txPr>
    </c:title>
    <c:autoTitleDeleted val="0"/>
    <c:view3D>
      <c:rotX val="15"/>
      <c:rotY val="20"/>
      <c:depthPercent val="100"/>
      <c:rAngAx val="1"/>
    </c:view3D>
    <c:floor>
      <c:thickness val="0"/>
      <c:spPr>
        <a:noFill/>
        <a:ln>
          <a:noFill/>
        </a:ln>
        <a:effectLst/>
        <a:sp3d/>
      </c:spPr>
    </c:floor>
    <c:sideWall>
      <c:thickness val="0"/>
      <c:spPr>
        <a:noFill/>
        <a:ln>
          <a:solidFill>
            <a:schemeClr val="bg1">
              <a:lumMod val="85000"/>
            </a:schemeClr>
          </a:solidFill>
        </a:ln>
        <a:effectLst/>
        <a:sp3d>
          <a:contourClr>
            <a:schemeClr val="bg1">
              <a:lumMod val="85000"/>
            </a:schemeClr>
          </a:contourClr>
        </a:sp3d>
      </c:spPr>
    </c:sideWall>
    <c:backWall>
      <c:thickness val="0"/>
      <c:spPr>
        <a:noFill/>
        <a:ln>
          <a:solidFill>
            <a:schemeClr val="bg1">
              <a:lumMod val="85000"/>
            </a:schemeClr>
          </a:solidFill>
        </a:ln>
        <a:effectLst/>
        <a:sp3d>
          <a:contourClr>
            <a:schemeClr val="bg1">
              <a:lumMod val="85000"/>
            </a:schemeClr>
          </a:contourClr>
        </a:sp3d>
      </c:spPr>
    </c:backWall>
    <c:plotArea>
      <c:layout>
        <c:manualLayout>
          <c:layoutTarget val="inner"/>
          <c:xMode val="edge"/>
          <c:yMode val="edge"/>
          <c:x val="8.9094854560500036E-2"/>
          <c:y val="0.13770194263695168"/>
          <c:w val="0.87333541486314481"/>
          <c:h val="0.7090775609090989"/>
        </c:manualLayout>
      </c:layout>
      <c:bar3DChart>
        <c:barDir val="col"/>
        <c:grouping val="clustered"/>
        <c:varyColors val="0"/>
        <c:ser>
          <c:idx val="0"/>
          <c:order val="0"/>
          <c:tx>
            <c:strRef>
              <c:f>Farmacêuticos!$B$5</c:f>
              <c:strCache>
                <c:ptCount val="1"/>
                <c:pt idx="0">
                  <c:v>Comunitário</c:v>
                </c:pt>
              </c:strCache>
            </c:strRef>
          </c:tx>
          <c:spPr>
            <a:solidFill>
              <a:schemeClr val="accent5">
                <a:lumMod val="5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(Farmacêuticos!$C$4,Farmacêuticos!$G$4,Farmacêuticos!$L$4,Farmacêuticos!$P$4,Farmacêuticos!$T$4)</c15:sqref>
                  </c15:fullRef>
                </c:ext>
              </c:extLst>
              <c:f>(Farmacêuticos!$G$4,Farmacêuticos!$L$4,Farmacêuticos!$P$4,Farmacêuticos!$T$4)</c:f>
              <c:strCache>
                <c:ptCount val="4"/>
                <c:pt idx="0">
                  <c:v>1º Trim</c:v>
                </c:pt>
                <c:pt idx="1">
                  <c:v>2º Trim</c:v>
                </c:pt>
                <c:pt idx="2">
                  <c:v>3º Trim</c:v>
                </c:pt>
                <c:pt idx="3">
                  <c:v>4º Trim</c:v>
                </c:pt>
              </c:strCache>
            </c:strRef>
          </c:cat>
          <c:val>
            <c:numRef>
              <c:extLst>
                <c:ext xmlns:c15="http://schemas.microsoft.com/office/drawing/2012/chart" uri="{02D57815-91ED-43cb-92C2-25804820EDAC}">
                  <c15:fullRef>
                    <c15:sqref>(Farmacêuticos!$C$5,Farmacêuticos!$G$5,Farmacêuticos!$L$5,Farmacêuticos!$P$5,Farmacêuticos!$T$5)</c15:sqref>
                  </c15:fullRef>
                </c:ext>
              </c:extLst>
              <c:f>(Farmacêuticos!$G$5,Farmacêuticos!$L$5,Farmacêuticos!$P$5,Farmacêuticos!$T$5)</c:f>
              <c:numCache>
                <c:formatCode>#,##0</c:formatCode>
                <c:ptCount val="4"/>
                <c:pt idx="0">
                  <c:v>37</c:v>
                </c:pt>
                <c:pt idx="1">
                  <c:v>22</c:v>
                </c:pt>
                <c:pt idx="2">
                  <c:v>67</c:v>
                </c:pt>
                <c:pt idx="3">
                  <c:v>68</c:v>
                </c:pt>
              </c:numCache>
            </c:numRef>
          </c:val>
          <c:extLst>
            <c:ext xmlns:c16="http://schemas.microsoft.com/office/drawing/2014/chart" uri="{C3380CC4-5D6E-409C-BE32-E72D297353CC}">
              <c16:uniqueId val="{00000000-7C84-4012-BF41-16526768E186}"/>
            </c:ext>
          </c:extLst>
        </c:ser>
        <c:ser>
          <c:idx val="1"/>
          <c:order val="1"/>
          <c:tx>
            <c:strRef>
              <c:f>Farmacêuticos!$B$6</c:f>
              <c:strCache>
                <c:ptCount val="1"/>
                <c:pt idx="0">
                  <c:v>Hospitalar</c:v>
                </c:pt>
              </c:strCache>
            </c:strRef>
          </c:tx>
          <c:spPr>
            <a:solidFill>
              <a:schemeClr val="accent5">
                <a:lumMod val="60000"/>
                <a:lumOff val="4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(Farmacêuticos!$C$4,Farmacêuticos!$G$4,Farmacêuticos!$L$4,Farmacêuticos!$P$4,Farmacêuticos!$T$4)</c15:sqref>
                  </c15:fullRef>
                </c:ext>
              </c:extLst>
              <c:f>(Farmacêuticos!$G$4,Farmacêuticos!$L$4,Farmacêuticos!$P$4,Farmacêuticos!$T$4)</c:f>
              <c:strCache>
                <c:ptCount val="4"/>
                <c:pt idx="0">
                  <c:v>1º Trim</c:v>
                </c:pt>
                <c:pt idx="1">
                  <c:v>2º Trim</c:v>
                </c:pt>
                <c:pt idx="2">
                  <c:v>3º Trim</c:v>
                </c:pt>
                <c:pt idx="3">
                  <c:v>4º Trim</c:v>
                </c:pt>
              </c:strCache>
            </c:strRef>
          </c:cat>
          <c:val>
            <c:numRef>
              <c:extLst>
                <c:ext xmlns:c15="http://schemas.microsoft.com/office/drawing/2012/chart" uri="{02D57815-91ED-43cb-92C2-25804820EDAC}">
                  <c15:fullRef>
                    <c15:sqref>(Farmacêuticos!$C$6,Farmacêuticos!$G$6,Farmacêuticos!$L$6,Farmacêuticos!$P$6,Farmacêuticos!$T$6)</c15:sqref>
                  </c15:fullRef>
                </c:ext>
              </c:extLst>
              <c:f>(Farmacêuticos!$G$6,Farmacêuticos!$L$6,Farmacêuticos!$P$6,Farmacêuticos!$T$6)</c:f>
              <c:numCache>
                <c:formatCode>#,##0</c:formatCode>
                <c:ptCount val="4"/>
                <c:pt idx="0">
                  <c:v>130</c:v>
                </c:pt>
                <c:pt idx="1">
                  <c:v>86</c:v>
                </c:pt>
                <c:pt idx="2">
                  <c:v>260</c:v>
                </c:pt>
                <c:pt idx="3">
                  <c:v>206</c:v>
                </c:pt>
              </c:numCache>
            </c:numRef>
          </c:val>
          <c:extLst>
            <c:ext xmlns:c16="http://schemas.microsoft.com/office/drawing/2014/chart" uri="{C3380CC4-5D6E-409C-BE32-E72D297353CC}">
              <c16:uniqueId val="{00000001-7C84-4012-BF41-16526768E186}"/>
            </c:ext>
          </c:extLst>
        </c:ser>
        <c:ser>
          <c:idx val="2"/>
          <c:order val="2"/>
          <c:tx>
            <c:strRef>
              <c:f>Farmacêuticos!$B$7</c:f>
              <c:strCache>
                <c:ptCount val="1"/>
                <c:pt idx="0">
                  <c:v>Outro</c:v>
                </c:pt>
              </c:strCache>
            </c:strRef>
          </c:tx>
          <c:spPr>
            <a:solidFill>
              <a:srgbClr val="4472C4">
                <a:lumMod val="50000"/>
              </a:srgb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4"/>
              <c:pt idx="0">
                <c:v>1º Trim</c:v>
              </c:pt>
              <c:pt idx="1">
                <c:v>2º Trim</c:v>
              </c:pt>
              <c:pt idx="2">
                <c:v>3º Trim</c:v>
              </c:pt>
              <c:pt idx="3">
                <c:v>4º Trim</c:v>
              </c:pt>
              <c:extLst>
                <c:ext xmlns:c15="http://schemas.microsoft.com/office/drawing/2012/chart" uri="{02D57815-91ED-43cb-92C2-25804820EDAC}">
                  <c15:autoCat val="1"/>
                </c:ext>
              </c:extLst>
            </c:strLit>
          </c:cat>
          <c:val>
            <c:numRef>
              <c:extLst>
                <c:ext xmlns:c15="http://schemas.microsoft.com/office/drawing/2012/chart" uri="{02D57815-91ED-43cb-92C2-25804820EDAC}">
                  <c15:fullRef>
                    <c15:sqref>(Farmacêuticos!$G$7,Farmacêuticos!$L$7,Farmacêuticos!$P$7,Farmacêuticos!$T$7)</c15:sqref>
                  </c15:fullRef>
                </c:ext>
              </c:extLst>
              <c:f>(Farmacêuticos!$L$7,Farmacêuticos!$P$7,Farmacêuticos!$T$7)</c:f>
              <c:numCache>
                <c:formatCode>#,##0</c:formatCode>
                <c:ptCount val="3"/>
                <c:pt idx="0">
                  <c:v>0</c:v>
                </c:pt>
                <c:pt idx="1">
                  <c:v>60</c:v>
                </c:pt>
                <c:pt idx="2">
                  <c:v>14</c:v>
                </c:pt>
              </c:numCache>
            </c:numRef>
          </c:val>
          <c:extLst>
            <c:ext xmlns:c16="http://schemas.microsoft.com/office/drawing/2014/chart" uri="{C3380CC4-5D6E-409C-BE32-E72D297353CC}">
              <c16:uniqueId val="{00000001-23E3-4F21-AECB-B842221FACE8}"/>
            </c:ext>
          </c:extLst>
        </c:ser>
        <c:ser>
          <c:idx val="3"/>
          <c:order val="3"/>
          <c:tx>
            <c:strRef>
              <c:f>Farmacêuticos!$B$8</c:f>
              <c:strCache>
                <c:ptCount val="1"/>
                <c:pt idx="0">
                  <c:v>Não identificado</c:v>
                </c:pt>
              </c:strCache>
            </c:strRef>
          </c:tx>
          <c:spPr>
            <a:solidFill>
              <a:schemeClr val="accent1">
                <a:lumMod val="60000"/>
                <a:lumOff val="40000"/>
              </a:schemeClr>
            </a:solidFill>
            <a:ln>
              <a:noFill/>
            </a:ln>
            <a:effectLst/>
            <a:sp3d/>
          </c:spPr>
          <c:invertIfNegative val="0"/>
          <c:dLbls>
            <c:dLbl>
              <c:idx val="0"/>
              <c:layout>
                <c:manualLayout>
                  <c:x val="2.1617708137109604E-2"/>
                  <c:y val="-8.12098407421873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5A-4FB4-84B9-C610308CF1C2}"/>
                </c:ext>
              </c:extLst>
            </c:dLbl>
            <c:dLbl>
              <c:idx val="1"/>
              <c:layout>
                <c:manualLayout>
                  <c:x val="2.1617708137109472E-2"/>
                  <c:y val="-1.3289036544850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5A-4FB4-84B9-C610308CF1C2}"/>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(Farmacêuticos!$C$4,Farmacêuticos!$G$4,Farmacêuticos!$L$4,Farmacêuticos!$P$4,Farmacêuticos!$T$4)</c15:sqref>
                  </c15:fullRef>
                </c:ext>
              </c:extLst>
              <c:f>(Farmacêuticos!$G$4,Farmacêuticos!$L$4,Farmacêuticos!$P$4,Farmacêuticos!$T$4)</c:f>
              <c:strCache>
                <c:ptCount val="4"/>
                <c:pt idx="0">
                  <c:v>1º Trim</c:v>
                </c:pt>
                <c:pt idx="1">
                  <c:v>2º Trim</c:v>
                </c:pt>
                <c:pt idx="2">
                  <c:v>3º Trim</c:v>
                </c:pt>
                <c:pt idx="3">
                  <c:v>4º Trim</c:v>
                </c:pt>
              </c:strCache>
            </c:strRef>
          </c:cat>
          <c:val>
            <c:numRef>
              <c:extLst>
                <c:ext xmlns:c15="http://schemas.microsoft.com/office/drawing/2012/chart" uri="{02D57815-91ED-43cb-92C2-25804820EDAC}">
                  <c15:fullRef>
                    <c15:sqref>(Farmacêuticos!$C$8,Farmacêuticos!$G$8,Farmacêuticos!$L$8,Farmacêuticos!$P$8,Farmacêuticos!$T$8)</c15:sqref>
                  </c15:fullRef>
                </c:ext>
              </c:extLst>
              <c:f>(Farmacêuticos!$G$8,Farmacêuticos!$L$8,Farmacêuticos!$P$8,Farmacêuticos!$T$8)</c:f>
              <c:numCache>
                <c:formatCode>#,##0</c:formatCode>
                <c:ptCount val="4"/>
                <c:pt idx="0">
                  <c:v>30</c:v>
                </c:pt>
                <c:pt idx="1">
                  <c:v>27</c:v>
                </c:pt>
                <c:pt idx="2">
                  <c:v>2</c:v>
                </c:pt>
                <c:pt idx="3">
                  <c:v>33</c:v>
                </c:pt>
              </c:numCache>
            </c:numRef>
          </c:val>
          <c:extLst>
            <c:ext xmlns:c15="http://schemas.microsoft.com/office/drawing/2012/chart" uri="{02D57815-91ED-43cb-92C2-25804820EDAC}">
              <c15:categoryFilterExceptions>
                <c15:categoryFilterException>
                  <c15:sqref>Farmacêuticos!$G$8</c15:sqref>
                  <c15:dLbl>
                    <c:idx val="-1"/>
                    <c:layout>
                      <c:manualLayout>
                        <c:x val="1.0808854068554769E-2"/>
                        <c:y val="-3.100775193798449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0-8342-4F70-B345-20816BF2A6C2}"/>
                      </c:ext>
                    </c:extLst>
                  </c15:dLbl>
                </c15:categoryFilterException>
              </c15:categoryFilterExceptions>
            </c:ext>
            <c:ext xmlns:c16="http://schemas.microsoft.com/office/drawing/2014/chart" uri="{C3380CC4-5D6E-409C-BE32-E72D297353CC}">
              <c16:uniqueId val="{00000003-7C84-4012-BF41-16526768E186}"/>
            </c:ext>
          </c:extLst>
        </c:ser>
        <c:dLbls>
          <c:showLegendKey val="0"/>
          <c:showVal val="1"/>
          <c:showCatName val="0"/>
          <c:showSerName val="0"/>
          <c:showPercent val="0"/>
          <c:showBubbleSize val="0"/>
        </c:dLbls>
        <c:gapWidth val="150"/>
        <c:shape val="box"/>
        <c:axId val="500151800"/>
        <c:axId val="500158360"/>
        <c:axId val="0"/>
      </c:bar3DChart>
      <c:catAx>
        <c:axId val="5001518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500158360"/>
        <c:crosses val="autoZero"/>
        <c:auto val="1"/>
        <c:lblAlgn val="ctr"/>
        <c:lblOffset val="100"/>
        <c:noMultiLvlLbl val="0"/>
      </c:catAx>
      <c:valAx>
        <c:axId val="500158360"/>
        <c:scaling>
          <c:orientation val="minMax"/>
        </c:scaling>
        <c:delete val="0"/>
        <c:axPos val="l"/>
        <c:majorGridlines>
          <c:spPr>
            <a:ln w="9525" cap="flat" cmpd="sng" algn="ctr">
              <a:solidFill>
                <a:srgbClr val="D9D9D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500151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PT"/>
        </a:p>
      </c:txPr>
    </c:legend>
    <c:plotVisOnly val="1"/>
    <c:dispBlanksAs val="gap"/>
    <c:showDLblsOverMax val="0"/>
  </c:chart>
  <c:spPr>
    <a:noFill/>
    <a:ln w="9525" cap="flat" cmpd="sng" algn="ctr">
      <a:noFill/>
      <a:round/>
    </a:ln>
    <a:effectLst/>
  </c:spPr>
  <c:txPr>
    <a:bodyPr/>
    <a:lstStyle/>
    <a:p>
      <a:pPr>
        <a:defRPr/>
      </a:pPr>
      <a:endParaRPr lang="pt-PT"/>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spc="0" baseline="0">
                <a:solidFill>
                  <a:srgbClr val="4472C4">
                    <a:lumMod val="50000"/>
                  </a:srgbClr>
                </a:solidFill>
                <a:latin typeface="+mn-lt"/>
                <a:ea typeface="+mn-ea"/>
                <a:cs typeface="+mn-cs"/>
              </a:defRPr>
            </a:pPr>
            <a:r>
              <a:rPr lang="pt-PT" sz="1200" b="0" i="0" u="none" strike="noStrike" kern="1200" spc="0" baseline="0" dirty="0" smtClean="0">
                <a:solidFill>
                  <a:schemeClr val="tx1"/>
                </a:solidFill>
                <a:latin typeface="+mn-lt"/>
                <a:ea typeface="+mn-ea"/>
                <a:cs typeface="+mn-cs"/>
              </a:rPr>
              <a:t>Evolução Mensal</a:t>
            </a:r>
          </a:p>
        </c:rich>
      </c:tx>
      <c:layout>
        <c:manualLayout>
          <c:xMode val="edge"/>
          <c:yMode val="edge"/>
          <c:x val="2.9957780363482012E-2"/>
          <c:y val="4.4725491135196353E-2"/>
        </c:manualLayout>
      </c:layout>
      <c:overlay val="0"/>
      <c:spPr>
        <a:noFill/>
        <a:ln>
          <a:noFill/>
        </a:ln>
        <a:effectLst/>
      </c:spPr>
      <c:txPr>
        <a:bodyPr rot="0" spcFirstLastPara="1" vertOverflow="ellipsis" vert="horz" wrap="square" anchor="ctr" anchorCtr="1"/>
        <a:lstStyle/>
        <a:p>
          <a:pPr algn="ctr" rtl="0">
            <a:defRPr sz="1400" b="1" i="0" u="none" strike="noStrike" kern="1200" spc="0" baseline="0">
              <a:solidFill>
                <a:srgbClr val="4472C4">
                  <a:lumMod val="50000"/>
                </a:srgbClr>
              </a:solidFill>
              <a:latin typeface="+mn-lt"/>
              <a:ea typeface="+mn-ea"/>
              <a:cs typeface="+mn-cs"/>
            </a:defRPr>
          </a:pPr>
          <a:endParaRPr lang="pt-P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5126060191317807E-2"/>
          <c:y val="0.14964875221906515"/>
          <c:w val="0.87439131423853311"/>
          <c:h val="0.65258912060272245"/>
        </c:manualLayout>
      </c:layout>
      <c:bar3DChart>
        <c:barDir val="col"/>
        <c:grouping val="clustered"/>
        <c:varyColors val="0"/>
        <c:ser>
          <c:idx val="0"/>
          <c:order val="0"/>
          <c:tx>
            <c:strRef>
              <c:f>Farmacêuticos!$B$5</c:f>
              <c:strCache>
                <c:ptCount val="1"/>
                <c:pt idx="0">
                  <c:v>Comunitário</c:v>
                </c:pt>
              </c:strCache>
            </c:strRef>
          </c:tx>
          <c:spPr>
            <a:solidFill>
              <a:schemeClr val="accent5">
                <a:lumMod val="5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(Farmacêuticos!$C$4:$F$4,Farmacêuticos!$I$4:$K$4,Farmacêuticos!$N$4:$P$4,Farmacêuticos!$S$4:$U$4)</c:f>
              <c:strCache>
                <c:ptCount val="13"/>
                <c:pt idx="1">
                  <c:v>jan</c:v>
                </c:pt>
                <c:pt idx="2">
                  <c:v>fev</c:v>
                </c:pt>
                <c:pt idx="3">
                  <c:v>mar</c:v>
                </c:pt>
                <c:pt idx="4">
                  <c:v>abr</c:v>
                </c:pt>
                <c:pt idx="5">
                  <c:v>mai</c:v>
                </c:pt>
                <c:pt idx="6">
                  <c:v>jun</c:v>
                </c:pt>
                <c:pt idx="7">
                  <c:v>jul</c:v>
                </c:pt>
                <c:pt idx="8">
                  <c:v>ago</c:v>
                </c:pt>
                <c:pt idx="9">
                  <c:v>set</c:v>
                </c:pt>
                <c:pt idx="10">
                  <c:v>out</c:v>
                </c:pt>
                <c:pt idx="11">
                  <c:v>nov</c:v>
                </c:pt>
                <c:pt idx="12">
                  <c:v>dez</c:v>
                </c:pt>
              </c:strCache>
            </c:strRef>
          </c:cat>
          <c:val>
            <c:numRef>
              <c:f>(Farmacêuticos!$C$5:$F$5,Farmacêuticos!$I$5:$K$5,Farmacêuticos!$N$5:$P$5,Farmacêuticos!$S$5:$U$5)</c:f>
              <c:numCache>
                <c:formatCode>#,##0</c:formatCode>
                <c:ptCount val="13"/>
                <c:pt idx="1">
                  <c:v>15</c:v>
                </c:pt>
                <c:pt idx="2">
                  <c:v>14</c:v>
                </c:pt>
                <c:pt idx="3">
                  <c:v>8</c:v>
                </c:pt>
                <c:pt idx="4">
                  <c:v>5</c:v>
                </c:pt>
                <c:pt idx="5">
                  <c:v>4</c:v>
                </c:pt>
                <c:pt idx="6">
                  <c:v>12</c:v>
                </c:pt>
                <c:pt idx="7">
                  <c:v>30</c:v>
                </c:pt>
                <c:pt idx="8">
                  <c:v>18</c:v>
                </c:pt>
                <c:pt idx="9">
                  <c:v>19</c:v>
                </c:pt>
                <c:pt idx="10">
                  <c:v>23</c:v>
                </c:pt>
                <c:pt idx="11">
                  <c:v>23</c:v>
                </c:pt>
                <c:pt idx="12">
                  <c:v>22</c:v>
                </c:pt>
              </c:numCache>
            </c:numRef>
          </c:val>
          <c:extLst>
            <c:ext xmlns:c16="http://schemas.microsoft.com/office/drawing/2014/chart" uri="{C3380CC4-5D6E-409C-BE32-E72D297353CC}">
              <c16:uniqueId val="{00000000-D401-4885-AE5C-69D8603C43A0}"/>
            </c:ext>
          </c:extLst>
        </c:ser>
        <c:ser>
          <c:idx val="1"/>
          <c:order val="1"/>
          <c:tx>
            <c:strRef>
              <c:f>Farmacêuticos!$B$6</c:f>
              <c:strCache>
                <c:ptCount val="1"/>
                <c:pt idx="0">
                  <c:v>Hospitalar</c:v>
                </c:pt>
              </c:strCache>
            </c:strRef>
          </c:tx>
          <c:spPr>
            <a:solidFill>
              <a:schemeClr val="accent5">
                <a:lumMod val="60000"/>
                <a:lumOff val="4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(Farmacêuticos!$C$4:$F$4,Farmacêuticos!$I$4:$K$4,Farmacêuticos!$N$4:$P$4,Farmacêuticos!$S$4:$U$4)</c:f>
              <c:strCache>
                <c:ptCount val="13"/>
                <c:pt idx="1">
                  <c:v>jan</c:v>
                </c:pt>
                <c:pt idx="2">
                  <c:v>fev</c:v>
                </c:pt>
                <c:pt idx="3">
                  <c:v>mar</c:v>
                </c:pt>
                <c:pt idx="4">
                  <c:v>abr</c:v>
                </c:pt>
                <c:pt idx="5">
                  <c:v>mai</c:v>
                </c:pt>
                <c:pt idx="6">
                  <c:v>jun</c:v>
                </c:pt>
                <c:pt idx="7">
                  <c:v>jul</c:v>
                </c:pt>
                <c:pt idx="8">
                  <c:v>ago</c:v>
                </c:pt>
                <c:pt idx="9">
                  <c:v>set</c:v>
                </c:pt>
                <c:pt idx="10">
                  <c:v>out</c:v>
                </c:pt>
                <c:pt idx="11">
                  <c:v>nov</c:v>
                </c:pt>
                <c:pt idx="12">
                  <c:v>dez</c:v>
                </c:pt>
              </c:strCache>
            </c:strRef>
          </c:cat>
          <c:val>
            <c:numRef>
              <c:f>(Farmacêuticos!$C$6:$F$6,Farmacêuticos!$I$6:$K$6,Farmacêuticos!$N$6:$P$6,Farmacêuticos!$S$6:$U$6)</c:f>
              <c:numCache>
                <c:formatCode>#,##0</c:formatCode>
                <c:ptCount val="13"/>
                <c:pt idx="1">
                  <c:v>42</c:v>
                </c:pt>
                <c:pt idx="2">
                  <c:v>65</c:v>
                </c:pt>
                <c:pt idx="3">
                  <c:v>23</c:v>
                </c:pt>
                <c:pt idx="4">
                  <c:v>18</c:v>
                </c:pt>
                <c:pt idx="5">
                  <c:v>39</c:v>
                </c:pt>
                <c:pt idx="6">
                  <c:v>29</c:v>
                </c:pt>
                <c:pt idx="7">
                  <c:v>109</c:v>
                </c:pt>
                <c:pt idx="8">
                  <c:v>97</c:v>
                </c:pt>
                <c:pt idx="9">
                  <c:v>54</c:v>
                </c:pt>
                <c:pt idx="10">
                  <c:v>51</c:v>
                </c:pt>
                <c:pt idx="11">
                  <c:v>108</c:v>
                </c:pt>
                <c:pt idx="12">
                  <c:v>47</c:v>
                </c:pt>
              </c:numCache>
            </c:numRef>
          </c:val>
          <c:extLst>
            <c:ext xmlns:c16="http://schemas.microsoft.com/office/drawing/2014/chart" uri="{C3380CC4-5D6E-409C-BE32-E72D297353CC}">
              <c16:uniqueId val="{00000001-D401-4885-AE5C-69D8603C43A0}"/>
            </c:ext>
          </c:extLst>
        </c:ser>
        <c:ser>
          <c:idx val="2"/>
          <c:order val="2"/>
          <c:tx>
            <c:strRef>
              <c:f>Farmacêuticos!$B$8</c:f>
              <c:strCache>
                <c:ptCount val="1"/>
                <c:pt idx="0">
                  <c:v>Outro</c:v>
                </c:pt>
              </c:strCache>
            </c:strRef>
          </c:tx>
          <c:spPr>
            <a:solidFill>
              <a:schemeClr val="accent1">
                <a:lumMod val="50000"/>
              </a:schemeClr>
            </a:solidFill>
            <a:ln>
              <a:noFill/>
            </a:ln>
            <a:effectLst/>
            <a:sp3d/>
          </c:spPr>
          <c:invertIfNegative val="0"/>
          <c:cat>
            <c:strRef>
              <c:f>(Farmacêuticos!$C$4:$F$4,Farmacêuticos!$I$4:$K$4,Farmacêuticos!$N$4:$P$4,Farmacêuticos!$S$4:$U$4)</c:f>
              <c:strCache>
                <c:ptCount val="13"/>
                <c:pt idx="1">
                  <c:v>jan</c:v>
                </c:pt>
                <c:pt idx="2">
                  <c:v>fev</c:v>
                </c:pt>
                <c:pt idx="3">
                  <c:v>mar</c:v>
                </c:pt>
                <c:pt idx="4">
                  <c:v>abr</c:v>
                </c:pt>
                <c:pt idx="5">
                  <c:v>mai</c:v>
                </c:pt>
                <c:pt idx="6">
                  <c:v>jun</c:v>
                </c:pt>
                <c:pt idx="7">
                  <c:v>jul</c:v>
                </c:pt>
                <c:pt idx="8">
                  <c:v>ago</c:v>
                </c:pt>
                <c:pt idx="9">
                  <c:v>set</c:v>
                </c:pt>
                <c:pt idx="10">
                  <c:v>out</c:v>
                </c:pt>
                <c:pt idx="11">
                  <c:v>nov</c:v>
                </c:pt>
                <c:pt idx="12">
                  <c:v>dez</c:v>
                </c:pt>
              </c:strCache>
            </c:strRef>
          </c:cat>
          <c:val>
            <c:numRef>
              <c:f>(Farmacêuticos!$C$8:$F$8,Farmacêuticos!$I$8:$K$8,Farmacêuticos!$N$8:$P$8,Farmacêuticos!$S$8:$U$8)</c:f>
              <c:numCache>
                <c:formatCode>#,##0</c:formatCode>
                <c:ptCount val="13"/>
                <c:pt idx="1">
                  <c:v>2</c:v>
                </c:pt>
                <c:pt idx="2">
                  <c:v>1</c:v>
                </c:pt>
                <c:pt idx="3">
                  <c:v>0</c:v>
                </c:pt>
                <c:pt idx="4">
                  <c:v>0</c:v>
                </c:pt>
                <c:pt idx="5">
                  <c:v>0</c:v>
                </c:pt>
                <c:pt idx="6">
                  <c:v>0</c:v>
                </c:pt>
                <c:pt idx="7">
                  <c:v>1</c:v>
                </c:pt>
                <c:pt idx="8">
                  <c:v>1</c:v>
                </c:pt>
                <c:pt idx="9">
                  <c:v>0</c:v>
                </c:pt>
                <c:pt idx="10">
                  <c:v>12</c:v>
                </c:pt>
                <c:pt idx="11">
                  <c:v>21</c:v>
                </c:pt>
                <c:pt idx="12">
                  <c:v>0</c:v>
                </c:pt>
              </c:numCache>
            </c:numRef>
          </c:val>
          <c:extLst>
            <c:ext xmlns:c16="http://schemas.microsoft.com/office/drawing/2014/chart" uri="{C3380CC4-5D6E-409C-BE32-E72D297353CC}">
              <c16:uniqueId val="{00000002-D401-4885-AE5C-69D8603C43A0}"/>
            </c:ext>
          </c:extLst>
        </c:ser>
        <c:ser>
          <c:idx val="3"/>
          <c:order val="3"/>
          <c:tx>
            <c:strRef>
              <c:f>Farmacêuticos!$B$7</c:f>
              <c:strCache>
                <c:ptCount val="1"/>
                <c:pt idx="0">
                  <c:v>Não identificado</c:v>
                </c:pt>
              </c:strCache>
            </c:strRef>
          </c:tx>
          <c:spPr>
            <a:solidFill>
              <a:schemeClr val="accent1">
                <a:lumMod val="60000"/>
                <a:lumOff val="4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(Farmacêuticos!$C$4:$F$4,Farmacêuticos!$I$4:$K$4,Farmacêuticos!$N$4:$P$4,Farmacêuticos!$S$4:$U$4)</c:f>
              <c:strCache>
                <c:ptCount val="13"/>
                <c:pt idx="1">
                  <c:v>jan</c:v>
                </c:pt>
                <c:pt idx="2">
                  <c:v>fev</c:v>
                </c:pt>
                <c:pt idx="3">
                  <c:v>mar</c:v>
                </c:pt>
                <c:pt idx="4">
                  <c:v>abr</c:v>
                </c:pt>
                <c:pt idx="5">
                  <c:v>mai</c:v>
                </c:pt>
                <c:pt idx="6">
                  <c:v>jun</c:v>
                </c:pt>
                <c:pt idx="7">
                  <c:v>jul</c:v>
                </c:pt>
                <c:pt idx="8">
                  <c:v>ago</c:v>
                </c:pt>
                <c:pt idx="9">
                  <c:v>set</c:v>
                </c:pt>
                <c:pt idx="10">
                  <c:v>out</c:v>
                </c:pt>
                <c:pt idx="11">
                  <c:v>nov</c:v>
                </c:pt>
                <c:pt idx="12">
                  <c:v>dez</c:v>
                </c:pt>
              </c:strCache>
            </c:strRef>
          </c:cat>
          <c:val>
            <c:numRef>
              <c:f>(Farmacêuticos!$C$7:$F$7,Farmacêuticos!$I$7:$K$7,Farmacêuticos!$N$7:$P$7,Farmacêuticos!$S$7:$U$7)</c:f>
              <c:numCache>
                <c:formatCode>#,##0</c:formatCode>
                <c:ptCount val="13"/>
                <c:pt idx="1">
                  <c:v>15</c:v>
                </c:pt>
                <c:pt idx="2">
                  <c:v>13</c:v>
                </c:pt>
                <c:pt idx="3">
                  <c:v>2</c:v>
                </c:pt>
                <c:pt idx="4">
                  <c:v>10</c:v>
                </c:pt>
                <c:pt idx="5">
                  <c:v>7</c:v>
                </c:pt>
                <c:pt idx="6">
                  <c:v>10</c:v>
                </c:pt>
                <c:pt idx="7">
                  <c:v>26</c:v>
                </c:pt>
                <c:pt idx="8">
                  <c:v>16</c:v>
                </c:pt>
                <c:pt idx="9">
                  <c:v>18</c:v>
                </c:pt>
                <c:pt idx="10">
                  <c:v>0</c:v>
                </c:pt>
                <c:pt idx="11">
                  <c:v>3</c:v>
                </c:pt>
                <c:pt idx="12">
                  <c:v>11</c:v>
                </c:pt>
              </c:numCache>
            </c:numRef>
          </c:val>
          <c:extLst>
            <c:ext xmlns:c16="http://schemas.microsoft.com/office/drawing/2014/chart" uri="{C3380CC4-5D6E-409C-BE32-E72D297353CC}">
              <c16:uniqueId val="{00000003-D401-4885-AE5C-69D8603C43A0}"/>
            </c:ext>
          </c:extLst>
        </c:ser>
        <c:dLbls>
          <c:showLegendKey val="0"/>
          <c:showVal val="0"/>
          <c:showCatName val="0"/>
          <c:showSerName val="0"/>
          <c:showPercent val="0"/>
          <c:showBubbleSize val="0"/>
        </c:dLbls>
        <c:gapWidth val="150"/>
        <c:shape val="box"/>
        <c:axId val="502171744"/>
        <c:axId val="502182240"/>
        <c:axId val="0"/>
        <c:extLst>
          <c:ext xmlns:c15="http://schemas.microsoft.com/office/drawing/2012/chart" uri="{02D57815-91ED-43cb-92C2-25804820EDAC}">
            <c15:filteredBarSeries>
              <c15:ser>
                <c:idx val="4"/>
                <c:order val="4"/>
                <c:tx>
                  <c:strRef>
                    <c:extLst>
                      <c:ext uri="{02D57815-91ED-43cb-92C2-25804820EDAC}">
                        <c15:formulaRef>
                          <c15:sqref>Farmacêuticos!$B$9</c15:sqref>
                        </c15:formulaRef>
                      </c:ext>
                    </c:extLst>
                    <c:strCache>
                      <c:ptCount val="1"/>
                      <c:pt idx="0">
                        <c:v>Total</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pt-PT"/>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(Farmacêuticos!$C$4:$F$4,Farmacêuticos!$I$4:$K$4,Farmacêuticos!$N$4:$P$4,Farmacêuticos!$S$4:$U$4)</c15:sqref>
                        </c15:formulaRef>
                      </c:ext>
                    </c:extLst>
                    <c:strCache>
                      <c:ptCount val="13"/>
                      <c:pt idx="1">
                        <c:v>jan</c:v>
                      </c:pt>
                      <c:pt idx="2">
                        <c:v>fev</c:v>
                      </c:pt>
                      <c:pt idx="3">
                        <c:v>mar</c:v>
                      </c:pt>
                      <c:pt idx="4">
                        <c:v>abr</c:v>
                      </c:pt>
                      <c:pt idx="5">
                        <c:v>mai</c:v>
                      </c:pt>
                      <c:pt idx="6">
                        <c:v>jun</c:v>
                      </c:pt>
                      <c:pt idx="7">
                        <c:v>jul</c:v>
                      </c:pt>
                      <c:pt idx="8">
                        <c:v>ago</c:v>
                      </c:pt>
                      <c:pt idx="9">
                        <c:v>set</c:v>
                      </c:pt>
                      <c:pt idx="10">
                        <c:v>out</c:v>
                      </c:pt>
                      <c:pt idx="11">
                        <c:v>nov</c:v>
                      </c:pt>
                      <c:pt idx="12">
                        <c:v>dez</c:v>
                      </c:pt>
                    </c:strCache>
                  </c:strRef>
                </c:cat>
                <c:val>
                  <c:numRef>
                    <c:extLst>
                      <c:ext uri="{02D57815-91ED-43cb-92C2-25804820EDAC}">
                        <c15:formulaRef>
                          <c15:sqref>(Farmacêuticos!$C$9:$F$9,Farmacêuticos!$I$9:$K$9,Farmacêuticos!$N$9:$P$9,Farmacêuticos!$S$9:$U$9)</c15:sqref>
                        </c15:formulaRef>
                      </c:ext>
                    </c:extLst>
                    <c:numCache>
                      <c:formatCode>#,##0</c:formatCode>
                      <c:ptCount val="13"/>
                      <c:pt idx="1">
                        <c:v>74</c:v>
                      </c:pt>
                      <c:pt idx="2">
                        <c:v>93</c:v>
                      </c:pt>
                      <c:pt idx="3">
                        <c:v>33</c:v>
                      </c:pt>
                      <c:pt idx="4">
                        <c:v>33</c:v>
                      </c:pt>
                      <c:pt idx="5">
                        <c:v>50</c:v>
                      </c:pt>
                      <c:pt idx="6">
                        <c:v>51</c:v>
                      </c:pt>
                      <c:pt idx="7">
                        <c:v>166</c:v>
                      </c:pt>
                      <c:pt idx="8">
                        <c:v>132</c:v>
                      </c:pt>
                      <c:pt idx="9">
                        <c:v>91</c:v>
                      </c:pt>
                      <c:pt idx="10">
                        <c:v>86</c:v>
                      </c:pt>
                      <c:pt idx="11">
                        <c:v>155</c:v>
                      </c:pt>
                      <c:pt idx="12">
                        <c:v>80</c:v>
                      </c:pt>
                    </c:numCache>
                  </c:numRef>
                </c:val>
                <c:extLst>
                  <c:ext xmlns:c16="http://schemas.microsoft.com/office/drawing/2014/chart" uri="{C3380CC4-5D6E-409C-BE32-E72D297353CC}">
                    <c16:uniqueId val="{00000004-D401-4885-AE5C-69D8603C43A0}"/>
                  </c:ext>
                </c:extLst>
              </c15:ser>
            </c15:filteredBarSeries>
          </c:ext>
        </c:extLst>
      </c:bar3DChart>
      <c:catAx>
        <c:axId val="502171744"/>
        <c:scaling>
          <c:orientation val="minMax"/>
        </c:scaling>
        <c:delete val="0"/>
        <c:axPos val="b"/>
        <c:numFmt formatCode="General"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502182240"/>
        <c:crosses val="autoZero"/>
        <c:auto val="1"/>
        <c:lblAlgn val="ctr"/>
        <c:lblOffset val="100"/>
        <c:noMultiLvlLbl val="0"/>
      </c:catAx>
      <c:valAx>
        <c:axId val="502182240"/>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502171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legend>
    <c:plotVisOnly val="1"/>
    <c:dispBlanksAs val="gap"/>
    <c:showDLblsOverMax val="0"/>
  </c:chart>
  <c:spPr>
    <a:noFill/>
    <a:ln w="9525" cap="flat" cmpd="sng" algn="ctr">
      <a:noFill/>
      <a:round/>
    </a:ln>
    <a:effectLst/>
  </c:spPr>
  <c:txPr>
    <a:bodyPr/>
    <a:lstStyle/>
    <a:p>
      <a:pPr>
        <a:defRPr/>
      </a:pPr>
      <a:endParaRPr lang="pt-PT"/>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730782370057762"/>
          <c:y val="7.9097766855591528E-2"/>
          <c:w val="0.23509255385865394"/>
          <c:h val="0.61281450397875237"/>
        </c:manualLayout>
      </c:layout>
      <c:doughnutChart>
        <c:varyColors val="1"/>
        <c:ser>
          <c:idx val="0"/>
          <c:order val="0"/>
          <c:tx>
            <c:strRef>
              <c:f>Folha1!$B$1</c:f>
              <c:strCache>
                <c:ptCount val="1"/>
                <c:pt idx="0">
                  <c:v>Total</c:v>
                </c:pt>
              </c:strCache>
            </c:strRef>
          </c:tx>
          <c:dPt>
            <c:idx val="0"/>
            <c:bubble3D val="0"/>
            <c:spPr>
              <a:solidFill>
                <a:srgbClr val="0099FF"/>
              </a:solidFill>
              <a:ln w="19050">
                <a:solidFill>
                  <a:schemeClr val="bg1">
                    <a:lumMod val="95000"/>
                  </a:schemeClr>
                </a:solidFill>
              </a:ln>
              <a:effectLst/>
            </c:spPr>
            <c:extLst>
              <c:ext xmlns:c16="http://schemas.microsoft.com/office/drawing/2014/chart" uri="{C3380CC4-5D6E-409C-BE32-E72D297353CC}">
                <c16:uniqueId val="{00000001-000E-4528-840A-5905CB8F3D75}"/>
              </c:ext>
            </c:extLst>
          </c:dPt>
          <c:dPt>
            <c:idx val="1"/>
            <c:bubble3D val="0"/>
            <c:spPr>
              <a:solidFill>
                <a:srgbClr val="0066FF"/>
              </a:solidFill>
              <a:ln w="19050">
                <a:solidFill>
                  <a:schemeClr val="bg1">
                    <a:lumMod val="95000"/>
                  </a:schemeClr>
                </a:solidFill>
              </a:ln>
              <a:effectLst/>
            </c:spPr>
            <c:extLst>
              <c:ext xmlns:c16="http://schemas.microsoft.com/office/drawing/2014/chart" uri="{C3380CC4-5D6E-409C-BE32-E72D297353CC}">
                <c16:uniqueId val="{00000003-000E-4528-840A-5905CB8F3D75}"/>
              </c:ext>
            </c:extLst>
          </c:dPt>
          <c:dPt>
            <c:idx val="2"/>
            <c:bubble3D val="0"/>
            <c:spPr>
              <a:solidFill>
                <a:srgbClr val="3366FF"/>
              </a:solidFill>
              <a:ln w="19050">
                <a:solidFill>
                  <a:schemeClr val="bg1">
                    <a:lumMod val="95000"/>
                  </a:schemeClr>
                </a:solidFill>
              </a:ln>
              <a:effectLst/>
            </c:spPr>
            <c:extLst>
              <c:ext xmlns:c16="http://schemas.microsoft.com/office/drawing/2014/chart" uri="{C3380CC4-5D6E-409C-BE32-E72D297353CC}">
                <c16:uniqueId val="{00000005-000E-4528-840A-5905CB8F3D75}"/>
              </c:ext>
            </c:extLst>
          </c:dPt>
          <c:dPt>
            <c:idx val="3"/>
            <c:bubble3D val="0"/>
            <c:spPr>
              <a:solidFill>
                <a:srgbClr val="0066CC"/>
              </a:solidFill>
              <a:ln w="19050">
                <a:solidFill>
                  <a:schemeClr val="bg1">
                    <a:lumMod val="95000"/>
                  </a:schemeClr>
                </a:solidFill>
              </a:ln>
              <a:effectLst/>
            </c:spPr>
            <c:extLst>
              <c:ext xmlns:c16="http://schemas.microsoft.com/office/drawing/2014/chart" uri="{C3380CC4-5D6E-409C-BE32-E72D297353CC}">
                <c16:uniqueId val="{00000007-000E-4528-840A-5905CB8F3D75}"/>
              </c:ext>
            </c:extLst>
          </c:dPt>
          <c:dPt>
            <c:idx val="4"/>
            <c:bubble3D val="0"/>
            <c:spPr>
              <a:solidFill>
                <a:srgbClr val="0033CC"/>
              </a:solidFill>
              <a:ln w="19050">
                <a:solidFill>
                  <a:schemeClr val="bg1">
                    <a:lumMod val="95000"/>
                  </a:schemeClr>
                </a:solidFill>
              </a:ln>
              <a:effectLst/>
            </c:spPr>
            <c:extLst>
              <c:ext xmlns:c16="http://schemas.microsoft.com/office/drawing/2014/chart" uri="{C3380CC4-5D6E-409C-BE32-E72D297353CC}">
                <c16:uniqueId val="{00000009-000E-4528-840A-5905CB8F3D75}"/>
              </c:ext>
            </c:extLst>
          </c:dPt>
          <c:dPt>
            <c:idx val="5"/>
            <c:bubble3D val="0"/>
            <c:spPr>
              <a:solidFill>
                <a:srgbClr val="3333FF"/>
              </a:solidFill>
              <a:ln w="19050">
                <a:solidFill>
                  <a:schemeClr val="bg1">
                    <a:lumMod val="95000"/>
                  </a:schemeClr>
                </a:solidFill>
              </a:ln>
              <a:effectLst/>
            </c:spPr>
            <c:extLst>
              <c:ext xmlns:c16="http://schemas.microsoft.com/office/drawing/2014/chart" uri="{C3380CC4-5D6E-409C-BE32-E72D297353CC}">
                <c16:uniqueId val="{0000000B-000E-4528-840A-5905CB8F3D75}"/>
              </c:ext>
            </c:extLst>
          </c:dPt>
          <c:dPt>
            <c:idx val="6"/>
            <c:bubble3D val="0"/>
            <c:spPr>
              <a:solidFill>
                <a:srgbClr val="003399"/>
              </a:solidFill>
              <a:ln w="19050">
                <a:solidFill>
                  <a:schemeClr val="bg1">
                    <a:lumMod val="95000"/>
                  </a:schemeClr>
                </a:solidFill>
              </a:ln>
              <a:effectLst/>
            </c:spPr>
            <c:extLst>
              <c:ext xmlns:c16="http://schemas.microsoft.com/office/drawing/2014/chart" uri="{C3380CC4-5D6E-409C-BE32-E72D297353CC}">
                <c16:uniqueId val="{0000000C-000E-4528-840A-5905CB8F3D75}"/>
              </c:ext>
            </c:extLst>
          </c:dPt>
          <c:dPt>
            <c:idx val="7"/>
            <c:bubble3D val="0"/>
            <c:spPr>
              <a:solidFill>
                <a:srgbClr val="0000CC"/>
              </a:solidFill>
              <a:ln w="19050">
                <a:solidFill>
                  <a:schemeClr val="bg1">
                    <a:lumMod val="95000"/>
                  </a:schemeClr>
                </a:solidFill>
              </a:ln>
              <a:effectLst/>
            </c:spPr>
            <c:extLst>
              <c:ext xmlns:c16="http://schemas.microsoft.com/office/drawing/2014/chart" uri="{C3380CC4-5D6E-409C-BE32-E72D297353CC}">
                <c16:uniqueId val="{0000000D-000E-4528-840A-5905CB8F3D75}"/>
              </c:ext>
            </c:extLst>
          </c:dPt>
          <c:dPt>
            <c:idx val="8"/>
            <c:bubble3D val="0"/>
            <c:spPr>
              <a:solidFill>
                <a:srgbClr val="000066"/>
              </a:solidFill>
              <a:ln w="19050">
                <a:solidFill>
                  <a:schemeClr val="bg1">
                    <a:lumMod val="95000"/>
                  </a:schemeClr>
                </a:solidFill>
              </a:ln>
              <a:effectLst/>
            </c:spPr>
            <c:extLst>
              <c:ext xmlns:c16="http://schemas.microsoft.com/office/drawing/2014/chart" uri="{C3380CC4-5D6E-409C-BE32-E72D297353CC}">
                <c16:uniqueId val="{0000000E-000E-4528-840A-5905CB8F3D75}"/>
              </c:ext>
            </c:extLst>
          </c:dPt>
          <c:dPt>
            <c:idx val="9"/>
            <c:bubble3D val="0"/>
            <c:spPr>
              <a:solidFill>
                <a:srgbClr val="99CCFF"/>
              </a:solidFill>
              <a:ln w="19050">
                <a:noFill/>
              </a:ln>
              <a:effectLst/>
            </c:spPr>
            <c:extLst>
              <c:ext xmlns:c16="http://schemas.microsoft.com/office/drawing/2014/chart" uri="{C3380CC4-5D6E-409C-BE32-E72D297353CC}">
                <c16:uniqueId val="{00000013-CC24-468A-868D-9FE0A7CB4748}"/>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59E3-4836-BA74-7D0FAF0F86E3}"/>
              </c:ext>
            </c:extLst>
          </c:dPt>
          <c:dPt>
            <c:idx val="11"/>
            <c:bubble3D val="0"/>
            <c:spPr>
              <a:solidFill>
                <a:srgbClr val="CCECFF"/>
              </a:solidFill>
              <a:ln w="19050">
                <a:solidFill>
                  <a:srgbClr val="CCECFF"/>
                </a:solidFill>
              </a:ln>
              <a:effectLst/>
            </c:spPr>
            <c:extLst>
              <c:ext xmlns:c16="http://schemas.microsoft.com/office/drawing/2014/chart" uri="{C3380CC4-5D6E-409C-BE32-E72D297353CC}">
                <c16:uniqueId val="{00000016-041F-4971-9C22-D93983C3E2A5}"/>
              </c:ext>
            </c:extLst>
          </c:dPt>
          <c:cat>
            <c:strRef>
              <c:f>Folha1!$A$2:$A$13</c:f>
              <c:strCache>
                <c:ptCount val="12"/>
                <c:pt idx="0">
                  <c:v>Imuno-Alergologia</c:v>
                </c:pt>
                <c:pt idx="1">
                  <c:v>Gastrenterologia</c:v>
                </c:pt>
                <c:pt idx="2">
                  <c:v>Sem Especialidade</c:v>
                </c:pt>
                <c:pt idx="3">
                  <c:v>Med. Geral e Familiar</c:v>
                </c:pt>
                <c:pt idx="4">
                  <c:v>Reumatologia</c:v>
                </c:pt>
                <c:pt idx="5">
                  <c:v>Médico Interno</c:v>
                </c:pt>
                <c:pt idx="6">
                  <c:v>Neurologia</c:v>
                </c:pt>
                <c:pt idx="7">
                  <c:v>Medicina Interna</c:v>
                </c:pt>
                <c:pt idx="8">
                  <c:v>Hematologia Clínica</c:v>
                </c:pt>
                <c:pt idx="9">
                  <c:v>Onc. Médica</c:v>
                </c:pt>
                <c:pt idx="10">
                  <c:v>Pediatria</c:v>
                </c:pt>
                <c:pt idx="11">
                  <c:v>Med. no Trabalho</c:v>
                </c:pt>
              </c:strCache>
            </c:strRef>
          </c:cat>
          <c:val>
            <c:numRef>
              <c:f>Folha1!$B$2:$B$13</c:f>
              <c:numCache>
                <c:formatCode>#,##0</c:formatCode>
                <c:ptCount val="12"/>
                <c:pt idx="0">
                  <c:v>58</c:v>
                </c:pt>
                <c:pt idx="1">
                  <c:v>27</c:v>
                </c:pt>
                <c:pt idx="2">
                  <c:v>26</c:v>
                </c:pt>
                <c:pt idx="3">
                  <c:v>20</c:v>
                </c:pt>
                <c:pt idx="4">
                  <c:v>15</c:v>
                </c:pt>
                <c:pt idx="5">
                  <c:v>14</c:v>
                </c:pt>
                <c:pt idx="6">
                  <c:v>12</c:v>
                </c:pt>
                <c:pt idx="7">
                  <c:v>8</c:v>
                </c:pt>
                <c:pt idx="8">
                  <c:v>4</c:v>
                </c:pt>
                <c:pt idx="9">
                  <c:v>4</c:v>
                </c:pt>
                <c:pt idx="10">
                  <c:v>4</c:v>
                </c:pt>
                <c:pt idx="11">
                  <c:v>3</c:v>
                </c:pt>
              </c:numCache>
            </c:numRef>
          </c:val>
          <c:extLst>
            <c:ext xmlns:c16="http://schemas.microsoft.com/office/drawing/2014/chart" uri="{C3380CC4-5D6E-409C-BE32-E72D297353CC}">
              <c16:uniqueId val="{0000000A-000E-4528-840A-5905CB8F3D75}"/>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3.0246074016098107E-2"/>
          <c:y val="0.73979948317504851"/>
          <c:w val="0.91917519359143629"/>
          <c:h val="0.2010426104732772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Médicos_4T!$C$3</c:f>
              <c:strCache>
                <c:ptCount val="1"/>
                <c:pt idx="0">
                  <c:v>1ºT</c:v>
                </c:pt>
              </c:strCache>
            </c:strRef>
          </c:tx>
          <c:spPr>
            <a:solidFill>
              <a:schemeClr val="accent5">
                <a:lumMod val="50000"/>
              </a:schemeClr>
            </a:solidFill>
            <a:ln>
              <a:noFill/>
            </a:ln>
            <a:effectLst/>
          </c:spPr>
          <c:invertIfNegative val="0"/>
          <c:cat>
            <c:strRef>
              <c:extLst>
                <c:ext xmlns:c15="http://schemas.microsoft.com/office/drawing/2012/chart" uri="{02D57815-91ED-43cb-92C2-25804820EDAC}">
                  <c15:fullRef>
                    <c15:sqref>Médicos_4T!$B$5:$B$18</c15:sqref>
                  </c15:fullRef>
                </c:ext>
              </c:extLst>
              <c:f>Médicos_4T!$B$5:$B$16</c:f>
              <c:strCache>
                <c:ptCount val="12"/>
                <c:pt idx="0">
                  <c:v>Imuno-Alergologia</c:v>
                </c:pt>
                <c:pt idx="1">
                  <c:v>Gastrenterologia</c:v>
                </c:pt>
                <c:pt idx="2">
                  <c:v>Sem especialidade</c:v>
                </c:pt>
                <c:pt idx="3">
                  <c:v>Medicina Geral e Familiar</c:v>
                </c:pt>
                <c:pt idx="4">
                  <c:v>Reumatologia</c:v>
                </c:pt>
                <c:pt idx="5">
                  <c:v>Médico Interno</c:v>
                </c:pt>
                <c:pt idx="6">
                  <c:v>Neurologia</c:v>
                </c:pt>
                <c:pt idx="7">
                  <c:v>Medicina Interna</c:v>
                </c:pt>
                <c:pt idx="8">
                  <c:v>Hematologia Clínica</c:v>
                </c:pt>
                <c:pt idx="9">
                  <c:v>Oncologia Medica</c:v>
                </c:pt>
                <c:pt idx="10">
                  <c:v>Pediatria</c:v>
                </c:pt>
                <c:pt idx="11">
                  <c:v>Medicina do Trabalho</c:v>
                </c:pt>
              </c:strCache>
            </c:strRef>
          </c:cat>
          <c:val>
            <c:numRef>
              <c:extLst>
                <c:ext xmlns:c15="http://schemas.microsoft.com/office/drawing/2012/chart" uri="{02D57815-91ED-43cb-92C2-25804820EDAC}">
                  <c15:fullRef>
                    <c15:sqref>Médicos_4T!$C$5:$C$18</c15:sqref>
                  </c15:fullRef>
                </c:ext>
              </c:extLst>
              <c:f>Médicos_4T!$C$5:$C$16</c:f>
              <c:numCache>
                <c:formatCode>General</c:formatCode>
                <c:ptCount val="12"/>
                <c:pt idx="0">
                  <c:v>138</c:v>
                </c:pt>
                <c:pt idx="1">
                  <c:v>8</c:v>
                </c:pt>
                <c:pt idx="2">
                  <c:v>19</c:v>
                </c:pt>
                <c:pt idx="3">
                  <c:v>30</c:v>
                </c:pt>
                <c:pt idx="4">
                  <c:v>13</c:v>
                </c:pt>
                <c:pt idx="5">
                  <c:v>14</c:v>
                </c:pt>
                <c:pt idx="6">
                  <c:v>23</c:v>
                </c:pt>
                <c:pt idx="7">
                  <c:v>9</c:v>
                </c:pt>
                <c:pt idx="8">
                  <c:v>0</c:v>
                </c:pt>
                <c:pt idx="9">
                  <c:v>4</c:v>
                </c:pt>
                <c:pt idx="10">
                  <c:v>5</c:v>
                </c:pt>
                <c:pt idx="11">
                  <c:v>0</c:v>
                </c:pt>
              </c:numCache>
            </c:numRef>
          </c:val>
          <c:extLst>
            <c:ext xmlns:c16="http://schemas.microsoft.com/office/drawing/2014/chart" uri="{C3380CC4-5D6E-409C-BE32-E72D297353CC}">
              <c16:uniqueId val="{00000000-41CE-4F88-8B97-A87F19C444A5}"/>
            </c:ext>
          </c:extLst>
        </c:ser>
        <c:ser>
          <c:idx val="1"/>
          <c:order val="1"/>
          <c:tx>
            <c:strRef>
              <c:f>Médicos_4T!$D$3</c:f>
              <c:strCache>
                <c:ptCount val="1"/>
                <c:pt idx="0">
                  <c:v>2ºT</c:v>
                </c:pt>
              </c:strCache>
            </c:strRef>
          </c:tx>
          <c:spPr>
            <a:solidFill>
              <a:schemeClr val="accent5">
                <a:lumMod val="60000"/>
                <a:lumOff val="40000"/>
              </a:schemeClr>
            </a:solidFill>
            <a:ln>
              <a:noFill/>
            </a:ln>
            <a:effectLst/>
          </c:spPr>
          <c:invertIfNegative val="0"/>
          <c:cat>
            <c:strRef>
              <c:extLst>
                <c:ext xmlns:c15="http://schemas.microsoft.com/office/drawing/2012/chart" uri="{02D57815-91ED-43cb-92C2-25804820EDAC}">
                  <c15:fullRef>
                    <c15:sqref>Médicos_4T!$B$5:$B$18</c15:sqref>
                  </c15:fullRef>
                </c:ext>
              </c:extLst>
              <c:f>Médicos_4T!$B$5:$B$16</c:f>
              <c:strCache>
                <c:ptCount val="12"/>
                <c:pt idx="0">
                  <c:v>Imuno-Alergologia</c:v>
                </c:pt>
                <c:pt idx="1">
                  <c:v>Gastrenterologia</c:v>
                </c:pt>
                <c:pt idx="2">
                  <c:v>Sem especialidade</c:v>
                </c:pt>
                <c:pt idx="3">
                  <c:v>Medicina Geral e Familiar</c:v>
                </c:pt>
                <c:pt idx="4">
                  <c:v>Reumatologia</c:v>
                </c:pt>
                <c:pt idx="5">
                  <c:v>Médico Interno</c:v>
                </c:pt>
                <c:pt idx="6">
                  <c:v>Neurologia</c:v>
                </c:pt>
                <c:pt idx="7">
                  <c:v>Medicina Interna</c:v>
                </c:pt>
                <c:pt idx="8">
                  <c:v>Hematologia Clínica</c:v>
                </c:pt>
                <c:pt idx="9">
                  <c:v>Oncologia Medica</c:v>
                </c:pt>
                <c:pt idx="10">
                  <c:v>Pediatria</c:v>
                </c:pt>
                <c:pt idx="11">
                  <c:v>Medicina do Trabalho</c:v>
                </c:pt>
              </c:strCache>
            </c:strRef>
          </c:cat>
          <c:val>
            <c:numRef>
              <c:extLst>
                <c:ext xmlns:c15="http://schemas.microsoft.com/office/drawing/2012/chart" uri="{02D57815-91ED-43cb-92C2-25804820EDAC}">
                  <c15:fullRef>
                    <c15:sqref>Médicos_4T!$D$5:$D$18</c15:sqref>
                  </c15:fullRef>
                </c:ext>
              </c:extLst>
              <c:f>Médicos_4T!$D$5:$D$16</c:f>
              <c:numCache>
                <c:formatCode>General</c:formatCode>
                <c:ptCount val="12"/>
                <c:pt idx="0">
                  <c:v>71</c:v>
                </c:pt>
                <c:pt idx="1">
                  <c:v>2</c:v>
                </c:pt>
                <c:pt idx="2">
                  <c:v>34</c:v>
                </c:pt>
                <c:pt idx="3">
                  <c:v>17</c:v>
                </c:pt>
                <c:pt idx="4">
                  <c:v>6</c:v>
                </c:pt>
                <c:pt idx="5">
                  <c:v>48</c:v>
                </c:pt>
                <c:pt idx="6">
                  <c:v>14</c:v>
                </c:pt>
                <c:pt idx="7">
                  <c:v>4</c:v>
                </c:pt>
                <c:pt idx="8">
                  <c:v>2</c:v>
                </c:pt>
                <c:pt idx="9">
                  <c:v>3</c:v>
                </c:pt>
                <c:pt idx="10">
                  <c:v>3</c:v>
                </c:pt>
                <c:pt idx="11">
                  <c:v>0</c:v>
                </c:pt>
              </c:numCache>
            </c:numRef>
          </c:val>
          <c:extLst>
            <c:ext xmlns:c16="http://schemas.microsoft.com/office/drawing/2014/chart" uri="{C3380CC4-5D6E-409C-BE32-E72D297353CC}">
              <c16:uniqueId val="{00000001-41CE-4F88-8B97-A87F19C444A5}"/>
            </c:ext>
          </c:extLst>
        </c:ser>
        <c:ser>
          <c:idx val="2"/>
          <c:order val="2"/>
          <c:tx>
            <c:strRef>
              <c:f>Médicos_4T!$E$3</c:f>
              <c:strCache>
                <c:ptCount val="1"/>
                <c:pt idx="0">
                  <c:v>3ºT</c:v>
                </c:pt>
              </c:strCache>
            </c:strRef>
          </c:tx>
          <c:spPr>
            <a:solidFill>
              <a:schemeClr val="accent5"/>
            </a:solidFill>
            <a:ln>
              <a:noFill/>
            </a:ln>
            <a:effectLst/>
          </c:spPr>
          <c:invertIfNegative val="0"/>
          <c:cat>
            <c:strRef>
              <c:extLst>
                <c:ext xmlns:c15="http://schemas.microsoft.com/office/drawing/2012/chart" uri="{02D57815-91ED-43cb-92C2-25804820EDAC}">
                  <c15:fullRef>
                    <c15:sqref>Médicos_4T!$B$5:$B$18</c15:sqref>
                  </c15:fullRef>
                </c:ext>
              </c:extLst>
              <c:f>Médicos_4T!$B$5:$B$16</c:f>
              <c:strCache>
                <c:ptCount val="12"/>
                <c:pt idx="0">
                  <c:v>Imuno-Alergologia</c:v>
                </c:pt>
                <c:pt idx="1">
                  <c:v>Gastrenterologia</c:v>
                </c:pt>
                <c:pt idx="2">
                  <c:v>Sem especialidade</c:v>
                </c:pt>
                <c:pt idx="3">
                  <c:v>Medicina Geral e Familiar</c:v>
                </c:pt>
                <c:pt idx="4">
                  <c:v>Reumatologia</c:v>
                </c:pt>
                <c:pt idx="5">
                  <c:v>Médico Interno</c:v>
                </c:pt>
                <c:pt idx="6">
                  <c:v>Neurologia</c:v>
                </c:pt>
                <c:pt idx="7">
                  <c:v>Medicina Interna</c:v>
                </c:pt>
                <c:pt idx="8">
                  <c:v>Hematologia Clínica</c:v>
                </c:pt>
                <c:pt idx="9">
                  <c:v>Oncologia Medica</c:v>
                </c:pt>
                <c:pt idx="10">
                  <c:v>Pediatria</c:v>
                </c:pt>
                <c:pt idx="11">
                  <c:v>Medicina do Trabalho</c:v>
                </c:pt>
              </c:strCache>
            </c:strRef>
          </c:cat>
          <c:val>
            <c:numRef>
              <c:extLst>
                <c:ext xmlns:c15="http://schemas.microsoft.com/office/drawing/2012/chart" uri="{02D57815-91ED-43cb-92C2-25804820EDAC}">
                  <c15:fullRef>
                    <c15:sqref>Médicos_4T!$E$5:$E$18</c15:sqref>
                  </c15:fullRef>
                </c:ext>
              </c:extLst>
              <c:f>Médicos_4T!$E$5:$E$16</c:f>
              <c:numCache>
                <c:formatCode>General</c:formatCode>
                <c:ptCount val="12"/>
                <c:pt idx="0">
                  <c:v>56</c:v>
                </c:pt>
                <c:pt idx="1">
                  <c:v>0</c:v>
                </c:pt>
                <c:pt idx="2">
                  <c:v>30</c:v>
                </c:pt>
                <c:pt idx="3">
                  <c:v>20</c:v>
                </c:pt>
                <c:pt idx="4">
                  <c:v>31</c:v>
                </c:pt>
                <c:pt idx="5">
                  <c:v>15</c:v>
                </c:pt>
                <c:pt idx="6">
                  <c:v>5</c:v>
                </c:pt>
                <c:pt idx="7">
                  <c:v>15</c:v>
                </c:pt>
                <c:pt idx="8">
                  <c:v>3</c:v>
                </c:pt>
                <c:pt idx="9">
                  <c:v>3</c:v>
                </c:pt>
                <c:pt idx="10">
                  <c:v>8</c:v>
                </c:pt>
                <c:pt idx="11">
                  <c:v>0</c:v>
                </c:pt>
              </c:numCache>
            </c:numRef>
          </c:val>
          <c:extLst>
            <c:ext xmlns:c16="http://schemas.microsoft.com/office/drawing/2014/chart" uri="{C3380CC4-5D6E-409C-BE32-E72D297353CC}">
              <c16:uniqueId val="{00000002-41CE-4F88-8B97-A87F19C444A5}"/>
            </c:ext>
          </c:extLst>
        </c:ser>
        <c:ser>
          <c:idx val="3"/>
          <c:order val="3"/>
          <c:tx>
            <c:strRef>
              <c:f>Médicos_4T!$F$3</c:f>
              <c:strCache>
                <c:ptCount val="1"/>
                <c:pt idx="0">
                  <c:v>4ºT</c:v>
                </c:pt>
              </c:strCache>
            </c:strRef>
          </c:tx>
          <c:spPr>
            <a:solidFill>
              <a:schemeClr val="accent5">
                <a:lumMod val="20000"/>
                <a:lumOff val="80000"/>
              </a:schemeClr>
            </a:solidFill>
            <a:ln>
              <a:noFill/>
            </a:ln>
            <a:effectLst/>
          </c:spPr>
          <c:invertIfNegative val="0"/>
          <c:cat>
            <c:strRef>
              <c:extLst>
                <c:ext xmlns:c15="http://schemas.microsoft.com/office/drawing/2012/chart" uri="{02D57815-91ED-43cb-92C2-25804820EDAC}">
                  <c15:fullRef>
                    <c15:sqref>Médicos_4T!$B$5:$B$18</c15:sqref>
                  </c15:fullRef>
                </c:ext>
              </c:extLst>
              <c:f>Médicos_4T!$B$5:$B$16</c:f>
              <c:strCache>
                <c:ptCount val="12"/>
                <c:pt idx="0">
                  <c:v>Imuno-Alergologia</c:v>
                </c:pt>
                <c:pt idx="1">
                  <c:v>Gastrenterologia</c:v>
                </c:pt>
                <c:pt idx="2">
                  <c:v>Sem especialidade</c:v>
                </c:pt>
                <c:pt idx="3">
                  <c:v>Medicina Geral e Familiar</c:v>
                </c:pt>
                <c:pt idx="4">
                  <c:v>Reumatologia</c:v>
                </c:pt>
                <c:pt idx="5">
                  <c:v>Médico Interno</c:v>
                </c:pt>
                <c:pt idx="6">
                  <c:v>Neurologia</c:v>
                </c:pt>
                <c:pt idx="7">
                  <c:v>Medicina Interna</c:v>
                </c:pt>
                <c:pt idx="8">
                  <c:v>Hematologia Clínica</c:v>
                </c:pt>
                <c:pt idx="9">
                  <c:v>Oncologia Medica</c:v>
                </c:pt>
                <c:pt idx="10">
                  <c:v>Pediatria</c:v>
                </c:pt>
                <c:pt idx="11">
                  <c:v>Medicina do Trabalho</c:v>
                </c:pt>
              </c:strCache>
            </c:strRef>
          </c:cat>
          <c:val>
            <c:numRef>
              <c:extLst>
                <c:ext xmlns:c15="http://schemas.microsoft.com/office/drawing/2012/chart" uri="{02D57815-91ED-43cb-92C2-25804820EDAC}">
                  <c15:fullRef>
                    <c15:sqref>Médicos_4T!$F$5:$F$18</c15:sqref>
                  </c15:fullRef>
                </c:ext>
              </c:extLst>
              <c:f>Médicos_4T!$F$5:$F$16</c:f>
              <c:numCache>
                <c:formatCode>General</c:formatCode>
                <c:ptCount val="12"/>
                <c:pt idx="0">
                  <c:v>58</c:v>
                </c:pt>
                <c:pt idx="1">
                  <c:v>27</c:v>
                </c:pt>
                <c:pt idx="2">
                  <c:v>26</c:v>
                </c:pt>
                <c:pt idx="3">
                  <c:v>20</c:v>
                </c:pt>
                <c:pt idx="4">
                  <c:v>15</c:v>
                </c:pt>
                <c:pt idx="5">
                  <c:v>14</c:v>
                </c:pt>
                <c:pt idx="6">
                  <c:v>12</c:v>
                </c:pt>
                <c:pt idx="7">
                  <c:v>8</c:v>
                </c:pt>
                <c:pt idx="8">
                  <c:v>4</c:v>
                </c:pt>
                <c:pt idx="9">
                  <c:v>4</c:v>
                </c:pt>
                <c:pt idx="10">
                  <c:v>4</c:v>
                </c:pt>
                <c:pt idx="11">
                  <c:v>3</c:v>
                </c:pt>
              </c:numCache>
            </c:numRef>
          </c:val>
          <c:extLst>
            <c:ext xmlns:c16="http://schemas.microsoft.com/office/drawing/2014/chart" uri="{C3380CC4-5D6E-409C-BE32-E72D297353CC}">
              <c16:uniqueId val="{00000003-41CE-4F88-8B97-A87F19C444A5}"/>
            </c:ext>
          </c:extLst>
        </c:ser>
        <c:dLbls>
          <c:showLegendKey val="0"/>
          <c:showVal val="0"/>
          <c:showCatName val="0"/>
          <c:showSerName val="0"/>
          <c:showPercent val="0"/>
          <c:showBubbleSize val="0"/>
        </c:dLbls>
        <c:gapWidth val="182"/>
        <c:axId val="525986120"/>
        <c:axId val="525987760"/>
      </c:barChart>
      <c:catAx>
        <c:axId val="5259861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525987760"/>
        <c:crosses val="autoZero"/>
        <c:auto val="1"/>
        <c:lblAlgn val="ctr"/>
        <c:lblOffset val="100"/>
        <c:noMultiLvlLbl val="0"/>
      </c:catAx>
      <c:valAx>
        <c:axId val="52598776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525986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pt-PT" sz="1200" dirty="0">
                <a:solidFill>
                  <a:schemeClr val="tx1"/>
                </a:solidFill>
              </a:rPr>
              <a:t>Evolução dos Casos (</a:t>
            </a:r>
            <a:r>
              <a:rPr lang="pt-PT" sz="1200" b="1" dirty="0">
                <a:solidFill>
                  <a:schemeClr val="accent5">
                    <a:lumMod val="75000"/>
                  </a:schemeClr>
                </a:solidFill>
              </a:rPr>
              <a:t>graves</a:t>
            </a:r>
            <a:r>
              <a:rPr lang="pt-PT" sz="1200" dirty="0">
                <a:solidFill>
                  <a:schemeClr val="tx1"/>
                </a:solidFill>
              </a:rPr>
              <a:t> e </a:t>
            </a:r>
            <a:r>
              <a:rPr lang="pt-PT" sz="1200" b="1" dirty="0">
                <a:solidFill>
                  <a:schemeClr val="accent5">
                    <a:lumMod val="60000"/>
                    <a:lumOff val="40000"/>
                  </a:schemeClr>
                </a:solidFill>
              </a:rPr>
              <a:t>não graves</a:t>
            </a:r>
            <a:r>
              <a:rPr lang="pt-PT" sz="1200" dirty="0">
                <a:solidFill>
                  <a:schemeClr val="tx1"/>
                </a:solidFill>
              </a:rPr>
              <a:t>) 2014 </a:t>
            </a:r>
            <a:r>
              <a:rPr lang="pt-PT" sz="1200" dirty="0" smtClean="0">
                <a:solidFill>
                  <a:schemeClr val="tx1"/>
                </a:solidFill>
              </a:rPr>
              <a:t>- final do 4º Trimestre.2020</a:t>
            </a:r>
            <a:endParaRPr lang="pt-PT" sz="1200" dirty="0">
              <a:solidFill>
                <a:schemeClr val="tx1"/>
              </a:solidFill>
            </a:endParaRPr>
          </a:p>
        </c:rich>
      </c:tx>
      <c:layout>
        <c:manualLayout>
          <c:xMode val="edge"/>
          <c:yMode val="edge"/>
          <c:x val="4.6601321080966429E-2"/>
          <c:y val="4.1390702063289778E-2"/>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pt-P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Casos!$B$3</c:f>
              <c:strCache>
                <c:ptCount val="1"/>
                <c:pt idx="0">
                  <c:v>Graves</c:v>
                </c:pt>
              </c:strCache>
            </c:strRef>
          </c:tx>
          <c:spPr>
            <a:solidFill>
              <a:schemeClr val="accent5">
                <a:lumMod val="75000"/>
              </a:schemeClr>
            </a:solidFill>
            <a:ln>
              <a:noFill/>
            </a:ln>
            <a:effectLst/>
            <a:sp3d/>
          </c:spPr>
          <c:invertIfNegative val="0"/>
          <c:cat>
            <c:numRef>
              <c:f>Casos!$E$2:$K$2</c:f>
              <c:numCache>
                <c:formatCode>General</c:formatCode>
                <c:ptCount val="7"/>
                <c:pt idx="0">
                  <c:v>2014</c:v>
                </c:pt>
                <c:pt idx="1">
                  <c:v>2015</c:v>
                </c:pt>
                <c:pt idx="2">
                  <c:v>2016</c:v>
                </c:pt>
                <c:pt idx="3">
                  <c:v>2017</c:v>
                </c:pt>
                <c:pt idx="4">
                  <c:v>2018</c:v>
                </c:pt>
                <c:pt idx="5">
                  <c:v>2019</c:v>
                </c:pt>
                <c:pt idx="6">
                  <c:v>2020</c:v>
                </c:pt>
              </c:numCache>
            </c:numRef>
          </c:cat>
          <c:val>
            <c:numRef>
              <c:f>Casos!$E$3:$K$3</c:f>
              <c:numCache>
                <c:formatCode>#,##0</c:formatCode>
                <c:ptCount val="7"/>
                <c:pt idx="0">
                  <c:v>2797</c:v>
                </c:pt>
                <c:pt idx="1">
                  <c:v>3754</c:v>
                </c:pt>
                <c:pt idx="2">
                  <c:v>3915</c:v>
                </c:pt>
                <c:pt idx="3">
                  <c:v>3968</c:v>
                </c:pt>
                <c:pt idx="4">
                  <c:v>5069</c:v>
                </c:pt>
                <c:pt idx="5">
                  <c:v>5511</c:v>
                </c:pt>
                <c:pt idx="6">
                  <c:v>4482</c:v>
                </c:pt>
              </c:numCache>
            </c:numRef>
          </c:val>
          <c:extLst>
            <c:ext xmlns:c16="http://schemas.microsoft.com/office/drawing/2014/chart" uri="{C3380CC4-5D6E-409C-BE32-E72D297353CC}">
              <c16:uniqueId val="{00000000-712A-4C5C-879B-2C4E52538FD6}"/>
            </c:ext>
          </c:extLst>
        </c:ser>
        <c:ser>
          <c:idx val="1"/>
          <c:order val="1"/>
          <c:tx>
            <c:strRef>
              <c:f>Casos!$B$4</c:f>
              <c:strCache>
                <c:ptCount val="1"/>
                <c:pt idx="0">
                  <c:v>Não Graves</c:v>
                </c:pt>
              </c:strCache>
            </c:strRef>
          </c:tx>
          <c:spPr>
            <a:solidFill>
              <a:schemeClr val="accent5">
                <a:lumMod val="60000"/>
                <a:lumOff val="40000"/>
              </a:schemeClr>
            </a:solidFill>
            <a:ln>
              <a:noFill/>
            </a:ln>
            <a:effectLst/>
            <a:sp3d/>
          </c:spPr>
          <c:invertIfNegative val="0"/>
          <c:cat>
            <c:numRef>
              <c:f>Casos!$E$2:$K$2</c:f>
              <c:numCache>
                <c:formatCode>General</c:formatCode>
                <c:ptCount val="7"/>
                <c:pt idx="0">
                  <c:v>2014</c:v>
                </c:pt>
                <c:pt idx="1">
                  <c:v>2015</c:v>
                </c:pt>
                <c:pt idx="2">
                  <c:v>2016</c:v>
                </c:pt>
                <c:pt idx="3">
                  <c:v>2017</c:v>
                </c:pt>
                <c:pt idx="4">
                  <c:v>2018</c:v>
                </c:pt>
                <c:pt idx="5">
                  <c:v>2019</c:v>
                </c:pt>
                <c:pt idx="6">
                  <c:v>2020</c:v>
                </c:pt>
              </c:numCache>
            </c:numRef>
          </c:cat>
          <c:val>
            <c:numRef>
              <c:f>Casos!$E$4:$K$4</c:f>
              <c:numCache>
                <c:formatCode>#,##0</c:formatCode>
                <c:ptCount val="7"/>
                <c:pt idx="0">
                  <c:v>1214</c:v>
                </c:pt>
                <c:pt idx="1">
                  <c:v>1195</c:v>
                </c:pt>
                <c:pt idx="2">
                  <c:v>1269</c:v>
                </c:pt>
                <c:pt idx="3">
                  <c:v>1487</c:v>
                </c:pt>
                <c:pt idx="4">
                  <c:v>4897</c:v>
                </c:pt>
                <c:pt idx="5">
                  <c:v>4733</c:v>
                </c:pt>
                <c:pt idx="6">
                  <c:v>3649</c:v>
                </c:pt>
              </c:numCache>
            </c:numRef>
          </c:val>
          <c:extLst>
            <c:ext xmlns:c16="http://schemas.microsoft.com/office/drawing/2014/chart" uri="{C3380CC4-5D6E-409C-BE32-E72D297353CC}">
              <c16:uniqueId val="{00000001-712A-4C5C-879B-2C4E52538FD6}"/>
            </c:ext>
          </c:extLst>
        </c:ser>
        <c:dLbls>
          <c:showLegendKey val="0"/>
          <c:showVal val="0"/>
          <c:showCatName val="0"/>
          <c:showSerName val="0"/>
          <c:showPercent val="0"/>
          <c:showBubbleSize val="0"/>
        </c:dLbls>
        <c:gapWidth val="150"/>
        <c:shape val="box"/>
        <c:axId val="513906200"/>
        <c:axId val="513907184"/>
        <c:axId val="0"/>
      </c:bar3DChart>
      <c:catAx>
        <c:axId val="5139062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513907184"/>
        <c:crosses val="autoZero"/>
        <c:auto val="1"/>
        <c:lblAlgn val="ctr"/>
        <c:lblOffset val="100"/>
        <c:noMultiLvlLbl val="0"/>
      </c:catAx>
      <c:valAx>
        <c:axId val="513907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513906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pt-PT" sz="1200" dirty="0" smtClean="0">
                <a:solidFill>
                  <a:schemeClr val="tx1"/>
                </a:solidFill>
              </a:rPr>
              <a:t>Casos de RAM no 4º trimestre.2020, por gravidade</a:t>
            </a:r>
            <a:endParaRPr lang="pt-PT" sz="1200" dirty="0">
              <a:solidFill>
                <a:schemeClr val="tx1"/>
              </a:solidFill>
            </a:endParaRPr>
          </a:p>
        </c:rich>
      </c:tx>
      <c:layout>
        <c:manualLayout>
          <c:xMode val="edge"/>
          <c:yMode val="edge"/>
          <c:x val="5.0032824813918901E-2"/>
          <c:y val="4.4699877280651876E-2"/>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pt-PT"/>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Folha1!$B$1</c:f>
              <c:strCache>
                <c:ptCount val="1"/>
                <c:pt idx="0">
                  <c:v>4º T</c:v>
                </c:pt>
              </c:strCache>
            </c:strRef>
          </c:tx>
          <c:dPt>
            <c:idx val="0"/>
            <c:bubble3D val="0"/>
            <c:spPr>
              <a:solidFill>
                <a:schemeClr val="accent5">
                  <a:lumMod val="60000"/>
                  <a:lumOff val="40000"/>
                </a:schemeClr>
              </a:solidFill>
              <a:ln w="25400">
                <a:noFill/>
              </a:ln>
              <a:effectLst/>
              <a:sp3d/>
            </c:spPr>
            <c:extLst>
              <c:ext xmlns:c16="http://schemas.microsoft.com/office/drawing/2014/chart" uri="{C3380CC4-5D6E-409C-BE32-E72D297353CC}">
                <c16:uniqueId val="{00000002-44C3-429F-9E17-D54B0F7444AC}"/>
              </c:ext>
            </c:extLst>
          </c:dPt>
          <c:dPt>
            <c:idx val="1"/>
            <c:bubble3D val="0"/>
            <c:spPr>
              <a:solidFill>
                <a:schemeClr val="accent5">
                  <a:lumMod val="75000"/>
                </a:schemeClr>
              </a:solidFill>
              <a:ln w="25400">
                <a:noFill/>
              </a:ln>
              <a:effectLst/>
              <a:sp3d/>
            </c:spPr>
            <c:extLst>
              <c:ext xmlns:c16="http://schemas.microsoft.com/office/drawing/2014/chart" uri="{C3380CC4-5D6E-409C-BE32-E72D297353CC}">
                <c16:uniqueId val="{00000001-44C3-429F-9E17-D54B0F7444AC}"/>
              </c:ext>
            </c:extLst>
          </c:dPt>
          <c:dLbls>
            <c:dLbl>
              <c:idx val="0"/>
              <c:layout>
                <c:manualLayout>
                  <c:x val="-0.24583341398734054"/>
                  <c:y val="2.562714749082342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C3-429F-9E17-D54B0F7444AC}"/>
                </c:ext>
              </c:extLst>
            </c:dLbl>
            <c:dLbl>
              <c:idx val="1"/>
              <c:layout>
                <c:manualLayout>
                  <c:x val="0.2266372134636527"/>
                  <c:y val="-8.038586592226836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pt-PT"/>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C3-429F-9E17-D54B0F7444A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pt-PT"/>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Folha1!$A$2:$A$3</c:f>
              <c:strCache>
                <c:ptCount val="2"/>
                <c:pt idx="0">
                  <c:v>Não Graves</c:v>
                </c:pt>
                <c:pt idx="1">
                  <c:v>Graves</c:v>
                </c:pt>
              </c:strCache>
            </c:strRef>
          </c:cat>
          <c:val>
            <c:numRef>
              <c:f>Folha1!$B$2:$B$3</c:f>
              <c:numCache>
                <c:formatCode>#,##0</c:formatCode>
                <c:ptCount val="2"/>
                <c:pt idx="0">
                  <c:v>905</c:v>
                </c:pt>
                <c:pt idx="1">
                  <c:v>1279</c:v>
                </c:pt>
              </c:numCache>
            </c:numRef>
          </c:val>
          <c:extLst>
            <c:ext xmlns:c16="http://schemas.microsoft.com/office/drawing/2014/chart" uri="{C3380CC4-5D6E-409C-BE32-E72D297353CC}">
              <c16:uniqueId val="{00000000-44C3-429F-9E17-D54B0F7444AC}"/>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pt-PT" sz="1000" dirty="0" smtClean="0">
                <a:solidFill>
                  <a:schemeClr val="tx1"/>
                </a:solidFill>
              </a:rPr>
              <a:t>Evolução Mensal das Notificações de RAM</a:t>
            </a:r>
            <a:endParaRPr lang="pt-PT" sz="1000" dirty="0">
              <a:solidFill>
                <a:schemeClr val="tx1"/>
              </a:solidFill>
            </a:endParaRPr>
          </a:p>
        </c:rich>
      </c:tx>
      <c:layout>
        <c:manualLayout>
          <c:xMode val="edge"/>
          <c:yMode val="edge"/>
          <c:x val="3.1380642875811909E-2"/>
          <c:y val="2.482654649836223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t-P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13666673146834"/>
          <c:y val="0.17204796723365023"/>
          <c:w val="0.88217370736859846"/>
          <c:h val="0.62432939001761711"/>
        </c:manualLayout>
      </c:layout>
      <c:bar3DChart>
        <c:barDir val="col"/>
        <c:grouping val="clustered"/>
        <c:varyColors val="0"/>
        <c:ser>
          <c:idx val="0"/>
          <c:order val="0"/>
          <c:tx>
            <c:strRef>
              <c:f>Folha1!$B$1</c:f>
              <c:strCache>
                <c:ptCount val="1"/>
                <c:pt idx="0">
                  <c:v>Total</c:v>
                </c:pt>
              </c:strCache>
            </c:strRef>
          </c:tx>
          <c:spPr>
            <a:solidFill>
              <a:schemeClr val="accent5">
                <a:lumMod val="50000"/>
              </a:schemeClr>
            </a:solidFill>
            <a:ln>
              <a:noFill/>
            </a:ln>
            <a:effectLst/>
            <a:sp3d/>
          </c:spPr>
          <c:invertIfNegative val="0"/>
          <c:dLbls>
            <c:dLbl>
              <c:idx val="0"/>
              <c:layout>
                <c:manualLayout>
                  <c:x val="1.9202896202837907E-2"/>
                  <c:y val="-1.98612371986897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01-43B0-83DE-F3E4C66AA06B}"/>
                </c:ext>
              </c:extLst>
            </c:dLbl>
            <c:dLbl>
              <c:idx val="1"/>
              <c:layout>
                <c:manualLayout>
                  <c:x val="1.6459625316718185E-2"/>
                  <c:y val="-1.98612371986898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01-43B0-83DE-F3E4C66AA06B}"/>
                </c:ext>
              </c:extLst>
            </c:dLbl>
            <c:dLbl>
              <c:idx val="2"/>
              <c:layout>
                <c:manualLayout>
                  <c:x val="1.9202896202837882E-2"/>
                  <c:y val="-2.97918557980346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01-43B0-83DE-F3E4C66AA06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Folha1!$A$2:$A$4</c:f>
              <c:strCache>
                <c:ptCount val="3"/>
                <c:pt idx="0">
                  <c:v>out</c:v>
                </c:pt>
                <c:pt idx="1">
                  <c:v>nov</c:v>
                </c:pt>
                <c:pt idx="2">
                  <c:v>dez</c:v>
                </c:pt>
              </c:strCache>
            </c:strRef>
          </c:cat>
          <c:val>
            <c:numRef>
              <c:f>Folha1!$B$2:$B$4</c:f>
              <c:numCache>
                <c:formatCode>#,##0</c:formatCode>
                <c:ptCount val="3"/>
                <c:pt idx="0">
                  <c:v>1057</c:v>
                </c:pt>
                <c:pt idx="1">
                  <c:v>867</c:v>
                </c:pt>
                <c:pt idx="2">
                  <c:v>621</c:v>
                </c:pt>
              </c:numCache>
            </c:numRef>
          </c:val>
          <c:extLst>
            <c:ext xmlns:c16="http://schemas.microsoft.com/office/drawing/2014/chart" uri="{C3380CC4-5D6E-409C-BE32-E72D297353CC}">
              <c16:uniqueId val="{00000000-50AD-4C41-80CB-95D280F53AB2}"/>
            </c:ext>
          </c:extLst>
        </c:ser>
        <c:ser>
          <c:idx val="1"/>
          <c:order val="1"/>
          <c:tx>
            <c:strRef>
              <c:f>Folha1!$C$1</c:f>
              <c:strCache>
                <c:ptCount val="1"/>
                <c:pt idx="0">
                  <c:v>V. Indireta</c:v>
                </c:pt>
              </c:strCache>
            </c:strRef>
          </c:tx>
          <c:spPr>
            <a:solidFill>
              <a:schemeClr val="accent5">
                <a:lumMod val="75000"/>
              </a:schemeClr>
            </a:solidFill>
            <a:ln>
              <a:noFill/>
            </a:ln>
            <a:effectLst/>
            <a:sp3d/>
          </c:spPr>
          <c:invertIfNegative val="0"/>
          <c:dLbls>
            <c:dLbl>
              <c:idx val="0"/>
              <c:layout>
                <c:manualLayout>
                  <c:x val="1.9202896202837882E-2"/>
                  <c:y val="-4.9653092996725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01-43B0-83DE-F3E4C66AA06B}"/>
                </c:ext>
              </c:extLst>
            </c:dLbl>
            <c:dLbl>
              <c:idx val="1"/>
              <c:layout>
                <c:manualLayout>
                  <c:x val="1.9202896202837882E-2"/>
                  <c:y val="-2.97918557980347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E01-43B0-83DE-F3E4C66AA06B}"/>
                </c:ext>
              </c:extLst>
            </c:dLbl>
            <c:dLbl>
              <c:idx val="2"/>
              <c:layout>
                <c:manualLayout>
                  <c:x val="1.6459625316718185E-2"/>
                  <c:y val="-9.93061859934498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01-43B0-83DE-F3E4C66AA06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Folha1!$A$2:$A$4</c:f>
              <c:strCache>
                <c:ptCount val="3"/>
                <c:pt idx="0">
                  <c:v>out</c:v>
                </c:pt>
                <c:pt idx="1">
                  <c:v>nov</c:v>
                </c:pt>
                <c:pt idx="2">
                  <c:v>dez</c:v>
                </c:pt>
              </c:strCache>
            </c:strRef>
          </c:cat>
          <c:val>
            <c:numRef>
              <c:f>Folha1!$C$2:$C$4</c:f>
              <c:numCache>
                <c:formatCode>#,##0</c:formatCode>
                <c:ptCount val="3"/>
                <c:pt idx="0">
                  <c:v>806</c:v>
                </c:pt>
                <c:pt idx="1">
                  <c:v>543</c:v>
                </c:pt>
                <c:pt idx="2">
                  <c:v>349</c:v>
                </c:pt>
              </c:numCache>
            </c:numRef>
          </c:val>
          <c:extLst>
            <c:ext xmlns:c16="http://schemas.microsoft.com/office/drawing/2014/chart" uri="{C3380CC4-5D6E-409C-BE32-E72D297353CC}">
              <c16:uniqueId val="{00000001-50AD-4C41-80CB-95D280F53AB2}"/>
            </c:ext>
          </c:extLst>
        </c:ser>
        <c:ser>
          <c:idx val="2"/>
          <c:order val="2"/>
          <c:tx>
            <c:strRef>
              <c:f>Folha1!$D$1</c:f>
              <c:strCache>
                <c:ptCount val="1"/>
                <c:pt idx="0">
                  <c:v>V. Direta</c:v>
                </c:pt>
              </c:strCache>
            </c:strRef>
          </c:tx>
          <c:spPr>
            <a:solidFill>
              <a:schemeClr val="accent5">
                <a:lumMod val="60000"/>
                <a:lumOff val="40000"/>
              </a:schemeClr>
            </a:solidFill>
            <a:ln>
              <a:noFill/>
            </a:ln>
            <a:effectLst/>
            <a:sp3d/>
          </c:spPr>
          <c:invertIfNegative val="0"/>
          <c:dLbls>
            <c:dLbl>
              <c:idx val="0"/>
              <c:layout>
                <c:manualLayout>
                  <c:x val="1.6459625316718185E-2"/>
                  <c:y val="-3.9722474397379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E01-43B0-83DE-F3E4C66AA06B}"/>
                </c:ext>
              </c:extLst>
            </c:dLbl>
            <c:dLbl>
              <c:idx val="1"/>
              <c:layout>
                <c:manualLayout>
                  <c:x val="1.9202896202837782E-2"/>
                  <c:y val="-4.96530929967245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E01-43B0-83DE-F3E4C66AA06B}"/>
                </c:ext>
              </c:extLst>
            </c:dLbl>
            <c:dLbl>
              <c:idx val="2"/>
              <c:layout>
                <c:manualLayout>
                  <c:x val="3.0175979747316568E-2"/>
                  <c:y val="-3.9722474397379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E01-43B0-83DE-F3E4C66AA06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Folha1!$A$2:$A$4</c:f>
              <c:strCache>
                <c:ptCount val="3"/>
                <c:pt idx="0">
                  <c:v>out</c:v>
                </c:pt>
                <c:pt idx="1">
                  <c:v>nov</c:v>
                </c:pt>
                <c:pt idx="2">
                  <c:v>dez</c:v>
                </c:pt>
              </c:strCache>
            </c:strRef>
          </c:cat>
          <c:val>
            <c:numRef>
              <c:f>Folha1!$D$2:$D$4</c:f>
              <c:numCache>
                <c:formatCode>#,##0</c:formatCode>
                <c:ptCount val="3"/>
                <c:pt idx="0">
                  <c:v>251</c:v>
                </c:pt>
                <c:pt idx="1">
                  <c:v>324</c:v>
                </c:pt>
                <c:pt idx="2">
                  <c:v>272</c:v>
                </c:pt>
              </c:numCache>
            </c:numRef>
          </c:val>
          <c:extLst>
            <c:ext xmlns:c16="http://schemas.microsoft.com/office/drawing/2014/chart" uri="{C3380CC4-5D6E-409C-BE32-E72D297353CC}">
              <c16:uniqueId val="{00000003-50AD-4C41-80CB-95D280F53AB2}"/>
            </c:ext>
          </c:extLst>
        </c:ser>
        <c:dLbls>
          <c:showLegendKey val="0"/>
          <c:showVal val="0"/>
          <c:showCatName val="0"/>
          <c:showSerName val="0"/>
          <c:showPercent val="0"/>
          <c:showBubbleSize val="0"/>
        </c:dLbls>
        <c:gapWidth val="150"/>
        <c:shape val="box"/>
        <c:axId val="481210928"/>
        <c:axId val="481217160"/>
        <c:axId val="0"/>
      </c:bar3DChart>
      <c:catAx>
        <c:axId val="4812109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481217160"/>
        <c:crosses val="autoZero"/>
        <c:auto val="1"/>
        <c:lblAlgn val="ctr"/>
        <c:lblOffset val="100"/>
        <c:noMultiLvlLbl val="0"/>
      </c:catAx>
      <c:valAx>
        <c:axId val="4812171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481210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pt-PT" sz="1200" dirty="0" smtClean="0">
                <a:solidFill>
                  <a:schemeClr val="tx1"/>
                </a:solidFill>
              </a:rPr>
              <a:t>Total</a:t>
            </a:r>
            <a:r>
              <a:rPr lang="pt-PT" sz="1200" baseline="0" dirty="0" smtClean="0">
                <a:solidFill>
                  <a:schemeClr val="tx1"/>
                </a:solidFill>
              </a:rPr>
              <a:t> </a:t>
            </a:r>
            <a:r>
              <a:rPr lang="pt-PT" sz="1200" dirty="0" smtClean="0">
                <a:solidFill>
                  <a:schemeClr val="tx1"/>
                </a:solidFill>
              </a:rPr>
              <a:t>RAM </a:t>
            </a:r>
            <a:r>
              <a:rPr lang="pt-PT" sz="1200" dirty="0" err="1" smtClean="0">
                <a:solidFill>
                  <a:schemeClr val="tx1"/>
                </a:solidFill>
              </a:rPr>
              <a:t>vs</a:t>
            </a:r>
            <a:r>
              <a:rPr lang="pt-PT" sz="1200" dirty="0" smtClean="0">
                <a:solidFill>
                  <a:schemeClr val="tx1"/>
                </a:solidFill>
              </a:rPr>
              <a:t> RAM Graves</a:t>
            </a:r>
            <a:endParaRPr lang="pt-PT" sz="1200" dirty="0">
              <a:solidFill>
                <a:schemeClr val="tx1"/>
              </a:solidFill>
            </a:endParaRPr>
          </a:p>
        </c:rich>
      </c:tx>
      <c:layout>
        <c:manualLayout>
          <c:xMode val="edge"/>
          <c:yMode val="edge"/>
          <c:x val="3.9593269333756946E-2"/>
          <c:y val="3.626555359836694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t-PT"/>
        </a:p>
      </c:txPr>
    </c:title>
    <c:autoTitleDeleted val="0"/>
    <c:plotArea>
      <c:layout>
        <c:manualLayout>
          <c:layoutTarget val="inner"/>
          <c:xMode val="edge"/>
          <c:yMode val="edge"/>
          <c:x val="0.10900868049914375"/>
          <c:y val="0.20189444571761098"/>
          <c:w val="0.84896075904123391"/>
          <c:h val="0.56927503290896475"/>
        </c:manualLayout>
      </c:layout>
      <c:lineChart>
        <c:grouping val="standard"/>
        <c:varyColors val="0"/>
        <c:ser>
          <c:idx val="0"/>
          <c:order val="0"/>
          <c:tx>
            <c:strRef>
              <c:f>Folha1!$B$1</c:f>
              <c:strCache>
                <c:ptCount val="1"/>
                <c:pt idx="0">
                  <c:v>Total</c:v>
                </c:pt>
              </c:strCache>
            </c:strRef>
          </c:tx>
          <c:spPr>
            <a:ln w="28575" cap="rnd">
              <a:solidFill>
                <a:schemeClr val="accent5">
                  <a:lumMod val="5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t-P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Folha1!$A$2:$A$4</c:f>
              <c:strCache>
                <c:ptCount val="3"/>
                <c:pt idx="0">
                  <c:v>out</c:v>
                </c:pt>
                <c:pt idx="1">
                  <c:v>nov</c:v>
                </c:pt>
                <c:pt idx="2">
                  <c:v>dez</c:v>
                </c:pt>
              </c:strCache>
            </c:strRef>
          </c:cat>
          <c:val>
            <c:numRef>
              <c:f>Folha1!$B$2:$B$4</c:f>
              <c:numCache>
                <c:formatCode>General</c:formatCode>
                <c:ptCount val="3"/>
                <c:pt idx="0">
                  <c:v>870</c:v>
                </c:pt>
                <c:pt idx="1">
                  <c:v>734</c:v>
                </c:pt>
                <c:pt idx="2">
                  <c:v>580</c:v>
                </c:pt>
              </c:numCache>
            </c:numRef>
          </c:val>
          <c:smooth val="0"/>
          <c:extLst>
            <c:ext xmlns:c16="http://schemas.microsoft.com/office/drawing/2014/chart" uri="{C3380CC4-5D6E-409C-BE32-E72D297353CC}">
              <c16:uniqueId val="{00000000-B6DA-42FA-8B6C-972ED3942BD4}"/>
            </c:ext>
          </c:extLst>
        </c:ser>
        <c:ser>
          <c:idx val="1"/>
          <c:order val="1"/>
          <c:tx>
            <c:strRef>
              <c:f>Folha1!$C$1</c:f>
              <c:strCache>
                <c:ptCount val="1"/>
                <c:pt idx="0">
                  <c:v>Graves</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t-P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Folha1!$A$2:$A$4</c:f>
              <c:strCache>
                <c:ptCount val="3"/>
                <c:pt idx="0">
                  <c:v>out</c:v>
                </c:pt>
                <c:pt idx="1">
                  <c:v>nov</c:v>
                </c:pt>
                <c:pt idx="2">
                  <c:v>dez</c:v>
                </c:pt>
              </c:strCache>
            </c:strRef>
          </c:cat>
          <c:val>
            <c:numRef>
              <c:f>Folha1!$C$2:$C$4</c:f>
              <c:numCache>
                <c:formatCode>General</c:formatCode>
                <c:ptCount val="3"/>
                <c:pt idx="0">
                  <c:v>549</c:v>
                </c:pt>
                <c:pt idx="1">
                  <c:v>411</c:v>
                </c:pt>
                <c:pt idx="2">
                  <c:v>319</c:v>
                </c:pt>
              </c:numCache>
            </c:numRef>
          </c:val>
          <c:smooth val="0"/>
          <c:extLst>
            <c:ext xmlns:c16="http://schemas.microsoft.com/office/drawing/2014/chart" uri="{C3380CC4-5D6E-409C-BE32-E72D297353CC}">
              <c16:uniqueId val="{00000001-B6DA-42FA-8B6C-972ED3942BD4}"/>
            </c:ext>
          </c:extLst>
        </c:ser>
        <c:dLbls>
          <c:showLegendKey val="0"/>
          <c:showVal val="0"/>
          <c:showCatName val="0"/>
          <c:showSerName val="0"/>
          <c:showPercent val="0"/>
          <c:showBubbleSize val="0"/>
        </c:dLbls>
        <c:smooth val="0"/>
        <c:axId val="567763136"/>
        <c:axId val="567765760"/>
      </c:lineChart>
      <c:catAx>
        <c:axId val="567763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PT"/>
          </a:p>
        </c:txPr>
        <c:crossAx val="567765760"/>
        <c:crosses val="autoZero"/>
        <c:auto val="1"/>
        <c:lblAlgn val="ctr"/>
        <c:lblOffset val="100"/>
        <c:noMultiLvlLbl val="0"/>
      </c:catAx>
      <c:valAx>
        <c:axId val="567765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PT"/>
          </a:p>
        </c:txPr>
        <c:crossAx val="567763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PT"/>
        </a:p>
      </c:txPr>
    </c:legend>
    <c:plotVisOnly val="1"/>
    <c:dispBlanksAs val="zero"/>
    <c:showDLblsOverMax val="0"/>
  </c:chart>
  <c:spPr>
    <a:noFill/>
    <a:ln>
      <a:noFill/>
    </a:ln>
    <a:effectLst/>
  </c:spPr>
  <c:txPr>
    <a:bodyPr/>
    <a:lstStyle/>
    <a:p>
      <a:pPr>
        <a:defRPr/>
      </a:pPr>
      <a:endParaRPr lang="pt-PT"/>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rtl="0">
              <a:defRPr sz="1862" b="0" i="0" u="none" strike="noStrike" kern="1200" spc="0" baseline="0">
                <a:solidFill>
                  <a:prstClr val="black">
                    <a:lumMod val="65000"/>
                    <a:lumOff val="35000"/>
                  </a:prstClr>
                </a:solidFill>
                <a:latin typeface="+mn-lt"/>
                <a:ea typeface="+mn-ea"/>
                <a:cs typeface="+mn-cs"/>
              </a:defRPr>
            </a:pPr>
            <a:r>
              <a:rPr lang="pt-PT" sz="1200" b="0" i="0" u="none" strike="noStrike" kern="1200" spc="0" baseline="0" dirty="0">
                <a:solidFill>
                  <a:schemeClr val="tx1"/>
                </a:solidFill>
                <a:latin typeface="+mn-lt"/>
                <a:ea typeface="+mn-ea"/>
                <a:cs typeface="+mn-cs"/>
              </a:rPr>
              <a:t>Evolução </a:t>
            </a:r>
            <a:r>
              <a:rPr lang="pt-PT" sz="1200" b="0" i="0" u="none" strike="noStrike" kern="1200" spc="0" baseline="0" dirty="0" smtClean="0">
                <a:solidFill>
                  <a:schemeClr val="tx1"/>
                </a:solidFill>
                <a:latin typeface="+mn-lt"/>
                <a:ea typeface="+mn-ea"/>
                <a:cs typeface="+mn-cs"/>
              </a:rPr>
              <a:t>Mensal dos Casos de RAM</a:t>
            </a:r>
            <a:endParaRPr lang="pt-PT" sz="1200" b="0" i="0" u="none" strike="noStrike" kern="1200" spc="0" baseline="0" dirty="0">
              <a:solidFill>
                <a:schemeClr val="tx1"/>
              </a:solidFill>
              <a:latin typeface="+mn-lt"/>
              <a:ea typeface="+mn-ea"/>
              <a:cs typeface="+mn-cs"/>
            </a:endParaRPr>
          </a:p>
        </c:rich>
      </c:tx>
      <c:layout>
        <c:manualLayout>
          <c:xMode val="edge"/>
          <c:yMode val="edge"/>
          <c:x val="4.0160597181920665E-2"/>
          <c:y val="3.9733224249468332E-2"/>
        </c:manualLayout>
      </c:layout>
      <c:overlay val="0"/>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5707221665019364E-2"/>
          <c:y val="0.1717851871724258"/>
          <c:w val="0.91450441272491512"/>
          <c:h val="0.63534480835369589"/>
        </c:manualLayout>
      </c:layout>
      <c:bar3DChart>
        <c:barDir val="col"/>
        <c:grouping val="clustered"/>
        <c:varyColors val="0"/>
        <c:ser>
          <c:idx val="6"/>
          <c:order val="0"/>
          <c:tx>
            <c:strRef>
              <c:f>Casos!$A$4</c:f>
              <c:strCache>
                <c:ptCount val="1"/>
                <c:pt idx="0">
                  <c:v>Graves</c:v>
                </c:pt>
              </c:strCache>
            </c:strRef>
          </c:tx>
          <c:spPr>
            <a:solidFill>
              <a:schemeClr val="accent5">
                <a:lumMod val="75000"/>
              </a:schemeClr>
            </a:solidFill>
            <a:ln>
              <a:solidFill>
                <a:schemeClr val="accent5">
                  <a:lumMod val="75000"/>
                </a:schemeClr>
              </a:solidFill>
            </a:ln>
          </c:spPr>
          <c:invertIfNegative val="0"/>
          <c:dLbls>
            <c:spPr>
              <a:noFill/>
              <a:ln>
                <a:noFill/>
              </a:ln>
              <a:effectLst/>
            </c:spPr>
            <c:txPr>
              <a:bodyPr wrap="square" lIns="38100" tIns="19050" rIns="38100" bIns="19050" anchor="ctr">
                <a:spAutoFit/>
              </a:bodyPr>
              <a:lstStyle/>
              <a:p>
                <a:pPr>
                  <a:defRPr sz="900"/>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(Casos!$B$3:$E$3,Casos!$G$3:$I$3,Casos!$K$3:$M$3,Casos!$O$3:$Q$3)</c:f>
              <c:numCache>
                <c:formatCode>mmm</c:formatCode>
                <c:ptCount val="13"/>
                <c:pt idx="1">
                  <c:v>43466</c:v>
                </c:pt>
                <c:pt idx="2">
                  <c:v>43497</c:v>
                </c:pt>
                <c:pt idx="3">
                  <c:v>43525</c:v>
                </c:pt>
                <c:pt idx="4">
                  <c:v>43556</c:v>
                </c:pt>
                <c:pt idx="5">
                  <c:v>43586</c:v>
                </c:pt>
                <c:pt idx="6">
                  <c:v>43617</c:v>
                </c:pt>
                <c:pt idx="7">
                  <c:v>43647</c:v>
                </c:pt>
                <c:pt idx="8">
                  <c:v>43678</c:v>
                </c:pt>
                <c:pt idx="9">
                  <c:v>43709</c:v>
                </c:pt>
                <c:pt idx="10">
                  <c:v>43739</c:v>
                </c:pt>
                <c:pt idx="11">
                  <c:v>43770</c:v>
                </c:pt>
                <c:pt idx="12">
                  <c:v>43800</c:v>
                </c:pt>
              </c:numCache>
            </c:numRef>
          </c:cat>
          <c:val>
            <c:numRef>
              <c:f>(Casos!$B$4:$E$4,Casos!$G$4:$I$4,Casos!$K$4:$M$4,Casos!$O$4:$Q$4)</c:f>
              <c:numCache>
                <c:formatCode>#,##0</c:formatCode>
                <c:ptCount val="13"/>
                <c:pt idx="1">
                  <c:v>345</c:v>
                </c:pt>
                <c:pt idx="2">
                  <c:v>411</c:v>
                </c:pt>
                <c:pt idx="3">
                  <c:v>375</c:v>
                </c:pt>
                <c:pt idx="4">
                  <c:v>303</c:v>
                </c:pt>
                <c:pt idx="5">
                  <c:v>230</c:v>
                </c:pt>
                <c:pt idx="6">
                  <c:v>429</c:v>
                </c:pt>
                <c:pt idx="7">
                  <c:v>398</c:v>
                </c:pt>
                <c:pt idx="8">
                  <c:v>358</c:v>
                </c:pt>
                <c:pt idx="9">
                  <c:v>354</c:v>
                </c:pt>
                <c:pt idx="10">
                  <c:v>549</c:v>
                </c:pt>
                <c:pt idx="11">
                  <c:v>411</c:v>
                </c:pt>
                <c:pt idx="12">
                  <c:v>319</c:v>
                </c:pt>
              </c:numCache>
            </c:numRef>
          </c:val>
          <c:extLst>
            <c:ext xmlns:c16="http://schemas.microsoft.com/office/drawing/2014/chart" uri="{C3380CC4-5D6E-409C-BE32-E72D297353CC}">
              <c16:uniqueId val="{00000000-517F-4F56-8BCD-45D39E281031}"/>
            </c:ext>
          </c:extLst>
        </c:ser>
        <c:ser>
          <c:idx val="7"/>
          <c:order val="1"/>
          <c:tx>
            <c:strRef>
              <c:f>Casos!$A$5</c:f>
              <c:strCache>
                <c:ptCount val="1"/>
                <c:pt idx="0">
                  <c:v>Não graves</c:v>
                </c:pt>
              </c:strCache>
            </c:strRef>
          </c:tx>
          <c:spPr>
            <a:solidFill>
              <a:schemeClr val="accent5">
                <a:lumMod val="60000"/>
                <a:lumOff val="40000"/>
              </a:schemeClr>
            </a:solidFill>
            <a:ln>
              <a:solidFill>
                <a:schemeClr val="accent5">
                  <a:lumMod val="60000"/>
                  <a:lumOff val="40000"/>
                </a:schemeClr>
              </a:solidFill>
            </a:ln>
          </c:spPr>
          <c:invertIfNegative val="0"/>
          <c:dLbls>
            <c:dLbl>
              <c:idx val="0"/>
              <c:layout>
                <c:manualLayout>
                  <c:x val="1.543210251582155E-2"/>
                  <c:y val="-4.96665303118358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17F-4F56-8BCD-45D39E281031}"/>
                </c:ext>
              </c:extLst>
            </c:dLbl>
            <c:dLbl>
              <c:idx val="1"/>
              <c:layout>
                <c:manualLayout>
                  <c:x val="1.2345682012657212E-2"/>
                  <c:y val="-4.552712685259475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7F-4F56-8BCD-45D39E281031}"/>
                </c:ext>
              </c:extLst>
            </c:dLbl>
            <c:dLbl>
              <c:idx val="2"/>
              <c:layout>
                <c:manualLayout>
                  <c:x val="3.3950625534807412E-2"/>
                  <c:y val="-5.9599836374202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17F-4F56-8BCD-45D39E281031}"/>
                </c:ext>
              </c:extLst>
            </c:dLbl>
            <c:dLbl>
              <c:idx val="3"/>
              <c:layout>
                <c:manualLayout>
                  <c:x val="2.1604943522150172E-2"/>
                  <c:y val="-2.97999181871012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17F-4F56-8BCD-45D39E281031}"/>
                </c:ext>
              </c:extLst>
            </c:dLbl>
            <c:dLbl>
              <c:idx val="5"/>
              <c:layout>
                <c:manualLayout>
                  <c:x val="1.23456820126572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17F-4F56-8BCD-45D39E281031}"/>
                </c:ext>
              </c:extLst>
            </c:dLbl>
            <c:dLbl>
              <c:idx val="6"/>
              <c:layout>
                <c:manualLayout>
                  <c:x val="3.0864205031643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17F-4F56-8BCD-45D39E281031}"/>
                </c:ext>
              </c:extLst>
            </c:dLbl>
            <c:dLbl>
              <c:idx val="7"/>
              <c:layout>
                <c:manualLayout>
                  <c:x val="2.469136402531448E-2"/>
                  <c:y val="-4.96665303118354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17F-4F56-8BCD-45D39E281031}"/>
                </c:ext>
              </c:extLst>
            </c:dLbl>
            <c:dLbl>
              <c:idx val="8"/>
              <c:layout>
                <c:manualLayout>
                  <c:x val="2.469136402531448E-2"/>
                  <c:y val="-4.96665303118354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17F-4F56-8BCD-45D39E281031}"/>
                </c:ext>
              </c:extLst>
            </c:dLbl>
            <c:spPr>
              <a:noFill/>
              <a:ln>
                <a:noFill/>
              </a:ln>
              <a:effectLst/>
            </c:spPr>
            <c:txPr>
              <a:bodyPr wrap="square" lIns="38100" tIns="19050" rIns="38100" bIns="19050" anchor="ctr">
                <a:spAutoFit/>
              </a:bodyPr>
              <a:lstStyle/>
              <a:p>
                <a:pPr>
                  <a:defRPr sz="900"/>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(Casos!$B$3:$E$3,Casos!$G$3:$I$3,Casos!$K$3:$M$3,Casos!$O$3:$Q$3)</c:f>
              <c:numCache>
                <c:formatCode>mmm</c:formatCode>
                <c:ptCount val="13"/>
                <c:pt idx="1">
                  <c:v>43466</c:v>
                </c:pt>
                <c:pt idx="2">
                  <c:v>43497</c:v>
                </c:pt>
                <c:pt idx="3">
                  <c:v>43525</c:v>
                </c:pt>
                <c:pt idx="4">
                  <c:v>43556</c:v>
                </c:pt>
                <c:pt idx="5">
                  <c:v>43586</c:v>
                </c:pt>
                <c:pt idx="6">
                  <c:v>43617</c:v>
                </c:pt>
                <c:pt idx="7">
                  <c:v>43647</c:v>
                </c:pt>
                <c:pt idx="8">
                  <c:v>43678</c:v>
                </c:pt>
                <c:pt idx="9">
                  <c:v>43709</c:v>
                </c:pt>
                <c:pt idx="10">
                  <c:v>43739</c:v>
                </c:pt>
                <c:pt idx="11">
                  <c:v>43770</c:v>
                </c:pt>
                <c:pt idx="12">
                  <c:v>43800</c:v>
                </c:pt>
              </c:numCache>
            </c:numRef>
          </c:cat>
          <c:val>
            <c:numRef>
              <c:f>(Casos!$B$5:$E$5,Casos!$G$5:$I$5,Casos!$K$5:$M$5,Casos!$O$5:$Q$5)</c:f>
              <c:numCache>
                <c:formatCode>#,##0</c:formatCode>
                <c:ptCount val="13"/>
                <c:pt idx="1">
                  <c:v>297</c:v>
                </c:pt>
                <c:pt idx="2">
                  <c:v>326</c:v>
                </c:pt>
                <c:pt idx="3">
                  <c:v>304</c:v>
                </c:pt>
                <c:pt idx="4">
                  <c:v>314</c:v>
                </c:pt>
                <c:pt idx="5">
                  <c:v>266</c:v>
                </c:pt>
                <c:pt idx="6">
                  <c:v>355</c:v>
                </c:pt>
                <c:pt idx="7">
                  <c:v>338</c:v>
                </c:pt>
                <c:pt idx="8">
                  <c:v>277</c:v>
                </c:pt>
                <c:pt idx="9">
                  <c:v>267</c:v>
                </c:pt>
                <c:pt idx="10">
                  <c:v>321</c:v>
                </c:pt>
                <c:pt idx="11">
                  <c:v>323</c:v>
                </c:pt>
                <c:pt idx="12">
                  <c:v>261</c:v>
                </c:pt>
              </c:numCache>
            </c:numRef>
          </c:val>
          <c:extLst>
            <c:ext xmlns:c16="http://schemas.microsoft.com/office/drawing/2014/chart" uri="{C3380CC4-5D6E-409C-BE32-E72D297353CC}">
              <c16:uniqueId val="{00000001-517F-4F56-8BCD-45D39E281031}"/>
            </c:ext>
          </c:extLst>
        </c:ser>
        <c:dLbls>
          <c:showLegendKey val="0"/>
          <c:showVal val="1"/>
          <c:showCatName val="0"/>
          <c:showSerName val="0"/>
          <c:showPercent val="0"/>
          <c:showBubbleSize val="0"/>
        </c:dLbls>
        <c:gapWidth val="150"/>
        <c:shape val="box"/>
        <c:axId val="502171744"/>
        <c:axId val="502182240"/>
        <c:axId val="0"/>
        <c:extLst/>
      </c:bar3DChart>
      <c:catAx>
        <c:axId val="502171744"/>
        <c:scaling>
          <c:orientation val="minMax"/>
        </c:scaling>
        <c:delete val="0"/>
        <c:axPos val="b"/>
        <c:numFmt formatCode="mmm" sourceLinked="0"/>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PT"/>
          </a:p>
        </c:txPr>
        <c:crossAx val="502182240"/>
        <c:crosses val="autoZero"/>
        <c:auto val="0"/>
        <c:lblAlgn val="ctr"/>
        <c:lblOffset val="100"/>
        <c:tickLblSkip val="1"/>
        <c:noMultiLvlLbl val="1"/>
      </c:catAx>
      <c:valAx>
        <c:axId val="502182240"/>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PT"/>
          </a:p>
        </c:txPr>
        <c:crossAx val="50217174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PT"/>
        </a:p>
      </c:txPr>
    </c:legend>
    <c:plotVisOnly val="1"/>
    <c:dispBlanksAs val="gap"/>
    <c:showDLblsOverMax val="0"/>
  </c:chart>
  <c:spPr>
    <a:noFill/>
    <a:ln w="9525" cap="flat" cmpd="sng" algn="ctr">
      <a:noFill/>
      <a:round/>
    </a:ln>
    <a:effectLst/>
  </c:spPr>
  <c:txPr>
    <a:bodyPr/>
    <a:lstStyle/>
    <a:p>
      <a:pPr>
        <a:defRPr/>
      </a:pPr>
      <a:endParaRPr lang="pt-PT"/>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00" b="1" i="0" u="none" strike="sngStrike" kern="1200" spc="0" baseline="0">
                <a:solidFill>
                  <a:prstClr val="black"/>
                </a:solidFill>
                <a:latin typeface="+mn-lt"/>
                <a:ea typeface="+mn-ea"/>
                <a:cs typeface="+mn-cs"/>
              </a:defRPr>
            </a:pPr>
            <a:r>
              <a:rPr lang="pt-PT" sz="1000" b="0" i="0" u="none" strike="noStrike" kern="1200" spc="0" baseline="0" dirty="0" smtClean="0">
                <a:solidFill>
                  <a:schemeClr val="tx1"/>
                </a:solidFill>
                <a:latin typeface="+mn-lt"/>
                <a:ea typeface="+mn-ea"/>
                <a:cs typeface="+mn-cs"/>
              </a:rPr>
              <a:t>Distribuição dos casos de RAM por  género do doente (acumulado 1º - 4º trimestre)</a:t>
            </a:r>
            <a:endParaRPr lang="pt-PT" sz="1000" b="0" i="0" u="none" strike="noStrike" kern="1200" spc="0" baseline="0" dirty="0">
              <a:solidFill>
                <a:schemeClr val="tx1"/>
              </a:solidFill>
              <a:latin typeface="+mn-lt"/>
              <a:ea typeface="+mn-ea"/>
              <a:cs typeface="+mn-cs"/>
            </a:endParaRPr>
          </a:p>
        </c:rich>
      </c:tx>
      <c:layout>
        <c:manualLayout>
          <c:xMode val="edge"/>
          <c:yMode val="edge"/>
          <c:x val="2.5636342507072404E-2"/>
          <c:y val="3.7194654220287539E-2"/>
        </c:manualLayout>
      </c:layout>
      <c:overlay val="0"/>
      <c:spPr>
        <a:noFill/>
        <a:ln>
          <a:noFill/>
        </a:ln>
        <a:effectLst/>
      </c:spPr>
      <c:txPr>
        <a:bodyPr rot="0" spcFirstLastPara="1" vertOverflow="ellipsis" vert="horz" wrap="square" anchor="ctr" anchorCtr="1"/>
        <a:lstStyle/>
        <a:p>
          <a:pPr algn="ctr" rtl="0">
            <a:defRPr sz="1800" b="1" i="0" u="none" strike="sngStrike" kern="1200" spc="0" baseline="0">
              <a:solidFill>
                <a:prstClr val="black"/>
              </a:solidFill>
              <a:latin typeface="+mn-lt"/>
              <a:ea typeface="+mn-ea"/>
              <a:cs typeface="+mn-cs"/>
            </a:defRPr>
          </a:pPr>
          <a:endParaRPr lang="pt-PT"/>
        </a:p>
      </c:txPr>
    </c:title>
    <c:autoTitleDeleted val="0"/>
    <c:view3D>
      <c:rotX val="15"/>
      <c:rotY val="20"/>
      <c:depthPercent val="100"/>
      <c:rAngAx val="1"/>
    </c:view3D>
    <c:floor>
      <c:thickness val="0"/>
      <c:spPr>
        <a:noFill/>
        <a:ln>
          <a:noFill/>
        </a:ln>
        <a:effectLst/>
        <a:sp3d/>
      </c:spPr>
    </c:floor>
    <c:sideWall>
      <c:thickness val="0"/>
      <c:spPr>
        <a:noFill/>
        <a:ln>
          <a:solidFill>
            <a:schemeClr val="bg1">
              <a:lumMod val="85000"/>
            </a:schemeClr>
          </a:solidFill>
        </a:ln>
        <a:effectLst/>
        <a:sp3d>
          <a:contourClr>
            <a:schemeClr val="bg1">
              <a:lumMod val="85000"/>
            </a:schemeClr>
          </a:contourClr>
        </a:sp3d>
      </c:spPr>
    </c:sideWall>
    <c:backWall>
      <c:thickness val="0"/>
      <c:spPr>
        <a:noFill/>
        <a:ln>
          <a:solidFill>
            <a:schemeClr val="bg1">
              <a:lumMod val="85000"/>
            </a:schemeClr>
          </a:solidFill>
        </a:ln>
        <a:effectLst/>
        <a:sp3d>
          <a:contourClr>
            <a:schemeClr val="bg1">
              <a:lumMod val="85000"/>
            </a:schemeClr>
          </a:contourClr>
        </a:sp3d>
      </c:spPr>
    </c:backWall>
    <c:plotArea>
      <c:layout>
        <c:manualLayout>
          <c:layoutTarget val="inner"/>
          <c:xMode val="edge"/>
          <c:yMode val="edge"/>
          <c:x val="9.8603597347585059E-2"/>
          <c:y val="0.17456119950694785"/>
          <c:w val="0.85976571251878531"/>
          <c:h val="0.7895790626362067"/>
        </c:manualLayout>
      </c:layout>
      <c:bar3DChart>
        <c:barDir val="bar"/>
        <c:grouping val="clustered"/>
        <c:varyColors val="0"/>
        <c:ser>
          <c:idx val="1"/>
          <c:order val="1"/>
          <c:spPr>
            <a:solidFill>
              <a:schemeClr val="accent2"/>
            </a:solidFill>
            <a:ln>
              <a:noFill/>
            </a:ln>
            <a:effectLst/>
            <a:sp3d/>
          </c:spPr>
          <c:invertIfNegative val="0"/>
          <c:dPt>
            <c:idx val="0"/>
            <c:invertIfNegative val="0"/>
            <c:bubble3D val="0"/>
            <c:spPr>
              <a:solidFill>
                <a:schemeClr val="accent5">
                  <a:lumMod val="50000"/>
                </a:schemeClr>
              </a:solidFill>
              <a:ln>
                <a:noFill/>
              </a:ln>
              <a:effectLst/>
              <a:sp3d/>
            </c:spPr>
            <c:extLst>
              <c:ext xmlns:c16="http://schemas.microsoft.com/office/drawing/2014/chart" uri="{C3380CC4-5D6E-409C-BE32-E72D297353CC}">
                <c16:uniqueId val="{00000001-8A69-41C0-AEB7-DDC73876BAB1}"/>
              </c:ext>
            </c:extLst>
          </c:dPt>
          <c:dPt>
            <c:idx val="1"/>
            <c:invertIfNegative val="0"/>
            <c:bubble3D val="0"/>
            <c:spPr>
              <a:solidFill>
                <a:schemeClr val="accent5">
                  <a:lumMod val="60000"/>
                  <a:lumOff val="40000"/>
                </a:schemeClr>
              </a:solidFill>
              <a:ln>
                <a:noFill/>
              </a:ln>
              <a:effectLst/>
              <a:sp3d/>
            </c:spPr>
            <c:extLst>
              <c:ext xmlns:c16="http://schemas.microsoft.com/office/drawing/2014/chart" uri="{C3380CC4-5D6E-409C-BE32-E72D297353CC}">
                <c16:uniqueId val="{00000003-8A69-41C0-AEB7-DDC73876BAB1}"/>
              </c:ext>
            </c:extLst>
          </c:dPt>
          <c:dPt>
            <c:idx val="2"/>
            <c:invertIfNegative val="0"/>
            <c:bubble3D val="0"/>
            <c:spPr>
              <a:solidFill>
                <a:schemeClr val="accent1">
                  <a:lumMod val="50000"/>
                </a:schemeClr>
              </a:solidFill>
              <a:ln>
                <a:noFill/>
              </a:ln>
              <a:effectLst/>
              <a:sp3d/>
            </c:spPr>
            <c:extLst>
              <c:ext xmlns:c16="http://schemas.microsoft.com/office/drawing/2014/chart" uri="{C3380CC4-5D6E-409C-BE32-E72D297353CC}">
                <c16:uniqueId val="{00000005-8A69-41C0-AEB7-DDC73876BAB1}"/>
              </c:ext>
            </c:extLst>
          </c:dPt>
          <c:dPt>
            <c:idx val="3"/>
            <c:invertIfNegative val="0"/>
            <c:bubble3D val="0"/>
            <c:spPr>
              <a:solidFill>
                <a:schemeClr val="accent1">
                  <a:lumMod val="60000"/>
                  <a:lumOff val="40000"/>
                </a:schemeClr>
              </a:solidFill>
              <a:ln>
                <a:noFill/>
              </a:ln>
              <a:effectLst/>
              <a:sp3d/>
            </c:spPr>
            <c:extLst>
              <c:ext xmlns:c16="http://schemas.microsoft.com/office/drawing/2014/chart" uri="{C3380CC4-5D6E-409C-BE32-E72D297353CC}">
                <c16:uniqueId val="{00000007-8A69-41C0-AEB7-DDC73876BAB1}"/>
              </c:ext>
            </c:extLst>
          </c:dPt>
          <c:dLbls>
            <c:dLbl>
              <c:idx val="0"/>
              <c:layout>
                <c:manualLayout>
                  <c:x val="3.1127230342545071E-2"/>
                  <c:y val="2.16971256879119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69-41C0-AEB7-DDC73876BAB1}"/>
                </c:ext>
              </c:extLst>
            </c:dLbl>
            <c:dLbl>
              <c:idx val="1"/>
              <c:layout>
                <c:manualLayout>
                  <c:x val="2.9562716703351134E-2"/>
                  <c:y val="9.29890761448277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A69-41C0-AEB7-DDC73876BAB1}"/>
                </c:ext>
              </c:extLst>
            </c:dLbl>
            <c:dLbl>
              <c:idx val="2"/>
              <c:layout>
                <c:manualLayout>
                  <c:x val="2.8498951498342692E-2"/>
                  <c:y val="2.17759568776308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A69-41C0-AEB7-DDC73876BAB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(Sexo!$B$6,Sexo!$B$7,Sexo!$B$8)</c:f>
              <c:strCache>
                <c:ptCount val="3"/>
                <c:pt idx="0">
                  <c:v>Feminino</c:v>
                </c:pt>
                <c:pt idx="1">
                  <c:v>Masculino</c:v>
                </c:pt>
                <c:pt idx="2">
                  <c:v>N.I.</c:v>
                </c:pt>
              </c:strCache>
            </c:strRef>
          </c:cat>
          <c:val>
            <c:numRef>
              <c:f>(Sexo!$S$6,Sexo!$S$7,Sexo!$S$8)</c:f>
              <c:numCache>
                <c:formatCode>#,##0</c:formatCode>
                <c:ptCount val="3"/>
                <c:pt idx="0">
                  <c:v>4728</c:v>
                </c:pt>
                <c:pt idx="1">
                  <c:v>2867</c:v>
                </c:pt>
                <c:pt idx="2">
                  <c:v>536</c:v>
                </c:pt>
              </c:numCache>
            </c:numRef>
          </c:val>
          <c:extLst>
            <c:ext xmlns:c16="http://schemas.microsoft.com/office/drawing/2014/chart" uri="{C3380CC4-5D6E-409C-BE32-E72D297353CC}">
              <c16:uniqueId val="{00000008-8A69-41C0-AEB7-DDC73876BAB1}"/>
            </c:ext>
          </c:extLst>
        </c:ser>
        <c:dLbls>
          <c:showLegendKey val="0"/>
          <c:showVal val="1"/>
          <c:showCatName val="0"/>
          <c:showSerName val="0"/>
          <c:showPercent val="0"/>
          <c:showBubbleSize val="0"/>
        </c:dLbls>
        <c:gapWidth val="150"/>
        <c:shape val="box"/>
        <c:axId val="567262616"/>
        <c:axId val="567268520"/>
        <c:axId val="0"/>
        <c:extLst>
          <c:ext xmlns:c15="http://schemas.microsoft.com/office/drawing/2012/chart" uri="{02D57815-91ED-43cb-92C2-25804820EDAC}">
            <c15:filteredBarSeries>
              <c15: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PT"/>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(Sexo!$B$6,Sexo!$B$7,Sexo!$B$8)</c15:sqref>
                        </c15:formulaRef>
                      </c:ext>
                    </c:extLst>
                    <c:strCache>
                      <c:ptCount val="3"/>
                      <c:pt idx="0">
                        <c:v>Feminino</c:v>
                      </c:pt>
                      <c:pt idx="1">
                        <c:v>Masculino</c:v>
                      </c:pt>
                      <c:pt idx="2">
                        <c:v>N.I.</c:v>
                      </c:pt>
                    </c:strCache>
                  </c:strRef>
                </c:cat>
                <c:val>
                  <c:numRef>
                    <c:extLst>
                      <c:ext uri="{02D57815-91ED-43cb-92C2-25804820EDAC}">
                        <c15:formulaRef>
                          <c15:sqref>Farmacêuticos!$C$5:$C$8</c15:sqref>
                        </c15:formulaRef>
                      </c:ext>
                    </c:extLst>
                    <c:numCache>
                      <c:formatCode>General</c:formatCode>
                      <c:ptCount val="4"/>
                    </c:numCache>
                  </c:numRef>
                </c:val>
                <c:extLst>
                  <c:ext xmlns:c16="http://schemas.microsoft.com/office/drawing/2014/chart" uri="{C3380CC4-5D6E-409C-BE32-E72D297353CC}">
                    <c16:uniqueId val="{00000009-8A69-41C0-AEB7-DDC73876BAB1}"/>
                  </c:ext>
                </c:extLst>
              </c15:ser>
            </c15:filteredBarSeries>
          </c:ext>
        </c:extLst>
      </c:bar3DChart>
      <c:catAx>
        <c:axId val="567262616"/>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567268520"/>
        <c:crosses val="autoZero"/>
        <c:auto val="1"/>
        <c:lblAlgn val="ctr"/>
        <c:lblOffset val="100"/>
        <c:noMultiLvlLbl val="0"/>
      </c:catAx>
      <c:valAx>
        <c:axId val="56726852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56726261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t-PT"/>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accent5">
                    <a:lumMod val="50000"/>
                  </a:schemeClr>
                </a:solidFill>
                <a:latin typeface="+mn-lt"/>
                <a:ea typeface="+mn-ea"/>
                <a:cs typeface="+mn-cs"/>
              </a:defRPr>
            </a:pPr>
            <a:r>
              <a:rPr lang="pt-PT" sz="1200" b="1" dirty="0">
                <a:solidFill>
                  <a:schemeClr val="tx1"/>
                </a:solidFill>
              </a:rPr>
              <a:t>Evolução</a:t>
            </a:r>
            <a:r>
              <a:rPr lang="pt-PT" sz="1200" b="1" baseline="0" dirty="0">
                <a:solidFill>
                  <a:schemeClr val="tx1"/>
                </a:solidFill>
              </a:rPr>
              <a:t> </a:t>
            </a:r>
            <a:r>
              <a:rPr lang="pt-PT" sz="1200" b="1" baseline="0" dirty="0" smtClean="0">
                <a:solidFill>
                  <a:schemeClr val="tx1"/>
                </a:solidFill>
              </a:rPr>
              <a:t>Mensal</a:t>
            </a:r>
            <a:endParaRPr lang="pt-PT" sz="1200" b="1" baseline="0" dirty="0">
              <a:solidFill>
                <a:schemeClr val="tx1"/>
              </a:solidFill>
            </a:endParaRPr>
          </a:p>
        </c:rich>
      </c:tx>
      <c:layout>
        <c:manualLayout>
          <c:xMode val="edge"/>
          <c:yMode val="edge"/>
          <c:x val="3.2240800562584479E-2"/>
          <c:y val="3.330681987873468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accent5">
                  <a:lumMod val="50000"/>
                </a:schemeClr>
              </a:solidFill>
              <a:latin typeface="+mn-lt"/>
              <a:ea typeface="+mn-ea"/>
              <a:cs typeface="+mn-cs"/>
            </a:defRPr>
          </a:pPr>
          <a:endParaRPr lang="pt-PT"/>
        </a:p>
      </c:txPr>
    </c:title>
    <c:autoTitleDeleted val="0"/>
    <c:plotArea>
      <c:layout/>
      <c:lineChart>
        <c:grouping val="standard"/>
        <c:varyColors val="0"/>
        <c:ser>
          <c:idx val="0"/>
          <c:order val="0"/>
          <c:tx>
            <c:strRef>
              <c:f>Sexo!$B$9</c:f>
              <c:strCache>
                <c:ptCount val="1"/>
                <c:pt idx="0">
                  <c:v>Total</c:v>
                </c:pt>
              </c:strCache>
            </c:strRef>
          </c:tx>
          <c:spPr>
            <a:ln w="28575" cap="rnd">
              <a:solidFill>
                <a:schemeClr val="accent5">
                  <a:lumMod val="5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pt-P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(Farmacêuticos!$D$4:$F$4,Farmacêuticos!$I$4:$K$4,Farmacêuticos!$N$4:$P$4,Farmacêuticos!$S$4:$U$4)</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(Sexo!$C$9:$E$9,Sexo!$G$9:$I$9,Sexo!$K$9:$M$9,Sexo!$O$9:$Q$9)</c:f>
              <c:numCache>
                <c:formatCode>#,##0</c:formatCode>
                <c:ptCount val="12"/>
                <c:pt idx="0">
                  <c:v>642</c:v>
                </c:pt>
                <c:pt idx="1">
                  <c:v>737</c:v>
                </c:pt>
                <c:pt idx="2">
                  <c:v>679</c:v>
                </c:pt>
                <c:pt idx="3">
                  <c:v>617</c:v>
                </c:pt>
                <c:pt idx="4">
                  <c:v>496</c:v>
                </c:pt>
                <c:pt idx="5">
                  <c:v>784</c:v>
                </c:pt>
                <c:pt idx="6">
                  <c:v>736</c:v>
                </c:pt>
                <c:pt idx="7">
                  <c:v>635</c:v>
                </c:pt>
                <c:pt idx="8">
                  <c:v>621</c:v>
                </c:pt>
                <c:pt idx="9">
                  <c:v>870</c:v>
                </c:pt>
                <c:pt idx="10">
                  <c:v>734</c:v>
                </c:pt>
                <c:pt idx="11">
                  <c:v>580</c:v>
                </c:pt>
              </c:numCache>
            </c:numRef>
          </c:val>
          <c:smooth val="0"/>
          <c:extLst>
            <c:ext xmlns:c16="http://schemas.microsoft.com/office/drawing/2014/chart" uri="{C3380CC4-5D6E-409C-BE32-E72D297353CC}">
              <c16:uniqueId val="{00000000-001C-4A58-A136-40596F61DA2A}"/>
            </c:ext>
          </c:extLst>
        </c:ser>
        <c:dLbls>
          <c:showLegendKey val="0"/>
          <c:showVal val="0"/>
          <c:showCatName val="0"/>
          <c:showSerName val="0"/>
          <c:showPercent val="0"/>
          <c:showBubbleSize val="0"/>
        </c:dLbls>
        <c:smooth val="0"/>
        <c:axId val="502464896"/>
        <c:axId val="502469816"/>
      </c:lineChart>
      <c:catAx>
        <c:axId val="50246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PT"/>
          </a:p>
        </c:txPr>
        <c:crossAx val="502469816"/>
        <c:crosses val="autoZero"/>
        <c:auto val="1"/>
        <c:lblAlgn val="ctr"/>
        <c:lblOffset val="100"/>
        <c:noMultiLvlLbl val="0"/>
      </c:catAx>
      <c:valAx>
        <c:axId val="5024698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50246489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t-PT"/>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spc="0" baseline="0">
                <a:solidFill>
                  <a:prstClr val="black"/>
                </a:solidFill>
                <a:latin typeface="+mn-lt"/>
                <a:ea typeface="+mn-ea"/>
                <a:cs typeface="+mn-cs"/>
              </a:defRPr>
            </a:pPr>
            <a:r>
              <a:rPr lang="pt-PT" sz="1200" b="0" i="0" u="none" strike="noStrike" kern="1200" spc="0" baseline="0" dirty="0" smtClean="0">
                <a:solidFill>
                  <a:schemeClr val="tx1"/>
                </a:solidFill>
                <a:latin typeface="+mn-lt"/>
                <a:ea typeface="+mn-ea"/>
                <a:cs typeface="+mn-cs"/>
              </a:rPr>
              <a:t>Distribuição dos casos de RAM por faixa etária (acumulado 1º - 4º Trimestre)</a:t>
            </a:r>
            <a:endParaRPr lang="pt-PT" sz="1200" b="0" i="0" u="none" strike="noStrike" kern="1200" spc="0" baseline="0" dirty="0">
              <a:solidFill>
                <a:schemeClr val="tx1"/>
              </a:solidFill>
              <a:latin typeface="+mn-lt"/>
              <a:ea typeface="+mn-ea"/>
              <a:cs typeface="+mn-cs"/>
            </a:endParaRPr>
          </a:p>
        </c:rich>
      </c:tx>
      <c:layout>
        <c:manualLayout>
          <c:xMode val="edge"/>
          <c:yMode val="edge"/>
          <c:x val="2.806339772164438E-2"/>
          <c:y val="2.8520499108734401E-2"/>
        </c:manualLayout>
      </c:layout>
      <c:overlay val="0"/>
      <c:spPr>
        <a:noFill/>
        <a:ln>
          <a:noFill/>
        </a:ln>
        <a:effectLst/>
      </c:spPr>
      <c:txPr>
        <a:bodyPr rot="0" spcFirstLastPara="1" vertOverflow="ellipsis" vert="horz" wrap="square" anchor="ctr" anchorCtr="1"/>
        <a:lstStyle/>
        <a:p>
          <a:pPr algn="ctr" rtl="0">
            <a:defRPr sz="1800" b="1" i="0" u="none" strike="noStrike" kern="1200" spc="0" baseline="0">
              <a:solidFill>
                <a:prstClr val="black"/>
              </a:solidFill>
              <a:latin typeface="+mn-lt"/>
              <a:ea typeface="+mn-ea"/>
              <a:cs typeface="+mn-cs"/>
            </a:defRPr>
          </a:pPr>
          <a:endParaRPr lang="pt-PT"/>
        </a:p>
      </c:txPr>
    </c:title>
    <c:autoTitleDeleted val="0"/>
    <c:view3D>
      <c:rotX val="15"/>
      <c:rotY val="20"/>
      <c:depthPercent val="100"/>
      <c:rAngAx val="1"/>
    </c:view3D>
    <c:floor>
      <c:thickness val="0"/>
      <c:spPr>
        <a:noFill/>
        <a:ln>
          <a:noFill/>
        </a:ln>
        <a:effectLst/>
        <a:sp3d/>
      </c:spPr>
    </c:floor>
    <c:sideWall>
      <c:thickness val="0"/>
      <c:spPr>
        <a:noFill/>
        <a:ln>
          <a:solidFill>
            <a:schemeClr val="bg1">
              <a:lumMod val="85000"/>
            </a:schemeClr>
          </a:solidFill>
        </a:ln>
        <a:effectLst/>
        <a:sp3d>
          <a:contourClr>
            <a:schemeClr val="bg1">
              <a:lumMod val="85000"/>
            </a:schemeClr>
          </a:contourClr>
        </a:sp3d>
      </c:spPr>
    </c:sideWall>
    <c:backWall>
      <c:thickness val="0"/>
      <c:spPr>
        <a:noFill/>
        <a:ln>
          <a:solidFill>
            <a:schemeClr val="bg1">
              <a:lumMod val="85000"/>
            </a:schemeClr>
          </a:solidFill>
        </a:ln>
        <a:effectLst/>
        <a:sp3d>
          <a:contourClr>
            <a:schemeClr val="bg1">
              <a:lumMod val="85000"/>
            </a:schemeClr>
          </a:contourClr>
        </a:sp3d>
      </c:spPr>
    </c:backWall>
    <c:plotArea>
      <c:layout/>
      <c:bar3DChart>
        <c:barDir val="bar"/>
        <c:grouping val="clustered"/>
        <c:varyColors val="0"/>
        <c:ser>
          <c:idx val="1"/>
          <c:order val="0"/>
          <c:tx>
            <c:v>Total</c:v>
          </c:tx>
          <c:spPr>
            <a:solidFill>
              <a:schemeClr val="accent5">
                <a:lumMod val="50000"/>
              </a:schemeClr>
            </a:solidFill>
            <a:ln>
              <a:noFill/>
            </a:ln>
            <a:effectLst/>
            <a:sp3d/>
          </c:spPr>
          <c:invertIfNegative val="0"/>
          <c:dLbls>
            <c:dLbl>
              <c:idx val="1"/>
              <c:layout>
                <c:manualLayout>
                  <c:x val="0"/>
                  <c:y val="1.7825311942959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30-4A50-B9AD-90E6FC7DD0E5}"/>
                </c:ext>
              </c:extLst>
            </c:dLbl>
            <c:dLbl>
              <c:idx val="2"/>
              <c:layout>
                <c:manualLayout>
                  <c:x val="0"/>
                  <c:y val="1.7825311942959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30-4A50-B9AD-90E6FC7DD0E5}"/>
                </c:ext>
              </c:extLst>
            </c:dLbl>
            <c:dLbl>
              <c:idx val="3"/>
              <c:layout>
                <c:manualLayout>
                  <c:x val="-1.7316017316017316E-3"/>
                  <c:y val="1.78253119429590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30-4A50-B9AD-90E6FC7DD0E5}"/>
                </c:ext>
              </c:extLst>
            </c:dLbl>
            <c:dLbl>
              <c:idx val="4"/>
              <c:layout>
                <c:manualLayout>
                  <c:x val="0"/>
                  <c:y val="2.13903743315508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30-4A50-B9AD-90E6FC7DD0E5}"/>
                </c:ext>
              </c:extLst>
            </c:dLbl>
            <c:dLbl>
              <c:idx val="5"/>
              <c:layout>
                <c:manualLayout>
                  <c:x val="-6.3491330034800998E-17"/>
                  <c:y val="1.7825311942959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230-4A50-B9AD-90E6FC7DD0E5}"/>
                </c:ext>
              </c:extLst>
            </c:dLbl>
            <c:dLbl>
              <c:idx val="6"/>
              <c:layout>
                <c:manualLayout>
                  <c:x val="-6.3491330034800998E-17"/>
                  <c:y val="2.1390374331550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230-4A50-B9AD-90E6FC7DD0E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Faixa_Etária!$B$6:$B$12</c:f>
              <c:strCache>
                <c:ptCount val="7"/>
                <c:pt idx="0">
                  <c:v>[0-2 meses[</c:v>
                </c:pt>
                <c:pt idx="1">
                  <c:v>[2 meses-3 anos[</c:v>
                </c:pt>
                <c:pt idx="2">
                  <c:v>[3 anos-12 anos[</c:v>
                </c:pt>
                <c:pt idx="3">
                  <c:v>[12 anos-18 anos[</c:v>
                </c:pt>
                <c:pt idx="4">
                  <c:v>[18 anos-64 anos]</c:v>
                </c:pt>
                <c:pt idx="5">
                  <c:v>&gt;= 65 anos</c:v>
                </c:pt>
                <c:pt idx="6">
                  <c:v>N.I.</c:v>
                </c:pt>
              </c:strCache>
            </c:strRef>
          </c:cat>
          <c:val>
            <c:numRef>
              <c:f>Faixa_Etária!$AI$6:$AI$12</c:f>
              <c:numCache>
                <c:formatCode>#,##0</c:formatCode>
                <c:ptCount val="7"/>
                <c:pt idx="0">
                  <c:v>6</c:v>
                </c:pt>
                <c:pt idx="1">
                  <c:v>164</c:v>
                </c:pt>
                <c:pt idx="2">
                  <c:v>221</c:v>
                </c:pt>
                <c:pt idx="3">
                  <c:v>177</c:v>
                </c:pt>
                <c:pt idx="4">
                  <c:v>3551</c:v>
                </c:pt>
                <c:pt idx="5">
                  <c:v>2064</c:v>
                </c:pt>
                <c:pt idx="6">
                  <c:v>1948</c:v>
                </c:pt>
              </c:numCache>
            </c:numRef>
          </c:val>
          <c:extLst>
            <c:ext xmlns:c16="http://schemas.microsoft.com/office/drawing/2014/chart" uri="{C3380CC4-5D6E-409C-BE32-E72D297353CC}">
              <c16:uniqueId val="{00000006-0230-4A50-B9AD-90E6FC7DD0E5}"/>
            </c:ext>
          </c:extLst>
        </c:ser>
        <c:ser>
          <c:idx val="0"/>
          <c:order val="1"/>
          <c:tx>
            <c:v>Graves</c:v>
          </c:tx>
          <c:spPr>
            <a:solidFill>
              <a:srgbClr val="FF0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Faixa_Etária!$B$6:$B$12</c:f>
              <c:strCache>
                <c:ptCount val="7"/>
                <c:pt idx="0">
                  <c:v>[0-2 meses[</c:v>
                </c:pt>
                <c:pt idx="1">
                  <c:v>[2 meses-3 anos[</c:v>
                </c:pt>
                <c:pt idx="2">
                  <c:v>[3 anos-12 anos[</c:v>
                </c:pt>
                <c:pt idx="3">
                  <c:v>[12 anos-18 anos[</c:v>
                </c:pt>
                <c:pt idx="4">
                  <c:v>[18 anos-64 anos]</c:v>
                </c:pt>
                <c:pt idx="5">
                  <c:v>&gt;= 65 anos</c:v>
                </c:pt>
                <c:pt idx="6">
                  <c:v>N.I.</c:v>
                </c:pt>
              </c:strCache>
            </c:strRef>
          </c:cat>
          <c:val>
            <c:numRef>
              <c:f>Faixa_Etária!$AK$6:$AK$12</c:f>
              <c:numCache>
                <c:formatCode>#,##0</c:formatCode>
                <c:ptCount val="7"/>
                <c:pt idx="0">
                  <c:v>3</c:v>
                </c:pt>
                <c:pt idx="1">
                  <c:v>85</c:v>
                </c:pt>
                <c:pt idx="2">
                  <c:v>136</c:v>
                </c:pt>
                <c:pt idx="3">
                  <c:v>114</c:v>
                </c:pt>
                <c:pt idx="4">
                  <c:v>2127</c:v>
                </c:pt>
                <c:pt idx="5">
                  <c:v>1387</c:v>
                </c:pt>
                <c:pt idx="6">
                  <c:v>630</c:v>
                </c:pt>
              </c:numCache>
            </c:numRef>
          </c:val>
          <c:extLst>
            <c:ext xmlns:c16="http://schemas.microsoft.com/office/drawing/2014/chart" uri="{C3380CC4-5D6E-409C-BE32-E72D297353CC}">
              <c16:uniqueId val="{00000007-0230-4A50-B9AD-90E6FC7DD0E5}"/>
            </c:ext>
          </c:extLst>
        </c:ser>
        <c:dLbls>
          <c:showLegendKey val="0"/>
          <c:showVal val="0"/>
          <c:showCatName val="0"/>
          <c:showSerName val="0"/>
          <c:showPercent val="0"/>
          <c:showBubbleSize val="0"/>
        </c:dLbls>
        <c:gapWidth val="150"/>
        <c:shape val="box"/>
        <c:axId val="677039960"/>
        <c:axId val="677040944"/>
        <c:axId val="0"/>
      </c:bar3DChart>
      <c:catAx>
        <c:axId val="677039960"/>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677040944"/>
        <c:crosses val="autoZero"/>
        <c:auto val="1"/>
        <c:lblAlgn val="ctr"/>
        <c:lblOffset val="100"/>
        <c:noMultiLvlLbl val="0"/>
      </c:catAx>
      <c:valAx>
        <c:axId val="67704094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677039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Folha1!$B$1</c:f>
              <c:strCache>
                <c:ptCount val="1"/>
                <c:pt idx="0">
                  <c:v>Total</c:v>
                </c:pt>
              </c:strCache>
            </c:strRef>
          </c:tx>
          <c:spPr>
            <a:solidFill>
              <a:schemeClr val="accent5">
                <a:lumMod val="75000"/>
              </a:schemeClr>
            </a:solidFill>
            <a:ln>
              <a:noFill/>
            </a:ln>
            <a:effectLst/>
            <a:sp3d/>
          </c:spPr>
          <c:invertIfNegative val="0"/>
          <c:cat>
            <c:strRef>
              <c:f>Folha1!$A$2:$A$15</c:f>
              <c:strCache>
                <c:ptCount val="14"/>
                <c:pt idx="0">
                  <c:v>S</c:v>
                </c:pt>
                <c:pt idx="1">
                  <c:v>D</c:v>
                </c:pt>
                <c:pt idx="2">
                  <c:v>P</c:v>
                </c:pt>
                <c:pt idx="3">
                  <c:v>H</c:v>
                </c:pt>
                <c:pt idx="4">
                  <c:v>R</c:v>
                </c:pt>
                <c:pt idx="5">
                  <c:v>V</c:v>
                </c:pt>
                <c:pt idx="6">
                  <c:v>G</c:v>
                </c:pt>
                <c:pt idx="7">
                  <c:v>B</c:v>
                </c:pt>
                <c:pt idx="8">
                  <c:v>M</c:v>
                </c:pt>
                <c:pt idx="9">
                  <c:v>A</c:v>
                </c:pt>
                <c:pt idx="10">
                  <c:v>C</c:v>
                </c:pt>
                <c:pt idx="11">
                  <c:v>N</c:v>
                </c:pt>
                <c:pt idx="12">
                  <c:v>J</c:v>
                </c:pt>
                <c:pt idx="13">
                  <c:v>L</c:v>
                </c:pt>
              </c:strCache>
            </c:strRef>
          </c:cat>
          <c:val>
            <c:numRef>
              <c:f>Folha1!$B$2:$B$15</c:f>
              <c:numCache>
                <c:formatCode>#,##0</c:formatCode>
                <c:ptCount val="14"/>
                <c:pt idx="0">
                  <c:v>20</c:v>
                </c:pt>
                <c:pt idx="1">
                  <c:v>44</c:v>
                </c:pt>
                <c:pt idx="2">
                  <c:v>49</c:v>
                </c:pt>
                <c:pt idx="3">
                  <c:v>50</c:v>
                </c:pt>
                <c:pt idx="4">
                  <c:v>55</c:v>
                </c:pt>
                <c:pt idx="5">
                  <c:v>59</c:v>
                </c:pt>
                <c:pt idx="6">
                  <c:v>63</c:v>
                </c:pt>
                <c:pt idx="7">
                  <c:v>103</c:v>
                </c:pt>
                <c:pt idx="8">
                  <c:v>113</c:v>
                </c:pt>
                <c:pt idx="9">
                  <c:v>150</c:v>
                </c:pt>
                <c:pt idx="10">
                  <c:v>194</c:v>
                </c:pt>
                <c:pt idx="11">
                  <c:v>408</c:v>
                </c:pt>
                <c:pt idx="12">
                  <c:v>661</c:v>
                </c:pt>
                <c:pt idx="13">
                  <c:v>929</c:v>
                </c:pt>
              </c:numCache>
            </c:numRef>
          </c:val>
          <c:extLst>
            <c:ext xmlns:c16="http://schemas.microsoft.com/office/drawing/2014/chart" uri="{C3380CC4-5D6E-409C-BE32-E72D297353CC}">
              <c16:uniqueId val="{00000000-90BE-47AE-83EF-FA811D74ADB3}"/>
            </c:ext>
          </c:extLst>
        </c:ser>
        <c:dLbls>
          <c:showLegendKey val="0"/>
          <c:showVal val="0"/>
          <c:showCatName val="0"/>
          <c:showSerName val="0"/>
          <c:showPercent val="0"/>
          <c:showBubbleSize val="0"/>
        </c:dLbls>
        <c:gapWidth val="150"/>
        <c:shape val="box"/>
        <c:axId val="631651336"/>
        <c:axId val="631658880"/>
        <c:axId val="0"/>
      </c:bar3DChart>
      <c:catAx>
        <c:axId val="6316513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631658880"/>
        <c:crosses val="autoZero"/>
        <c:auto val="1"/>
        <c:lblAlgn val="ctr"/>
        <c:lblOffset val="100"/>
        <c:noMultiLvlLbl val="0"/>
      </c:catAx>
      <c:valAx>
        <c:axId val="631658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631651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32449677417233E-2"/>
          <c:y val="8.7157175333846801E-2"/>
          <c:w val="0.91232006430806678"/>
          <c:h val="0.8145744231296933"/>
        </c:manualLayout>
      </c:layout>
      <c:barChart>
        <c:barDir val="col"/>
        <c:grouping val="clustered"/>
        <c:varyColors val="0"/>
        <c:ser>
          <c:idx val="0"/>
          <c:order val="0"/>
          <c:tx>
            <c:strRef>
              <c:f>gráfico_4º_trimestre!$B$2</c:f>
              <c:strCache>
                <c:ptCount val="1"/>
                <c:pt idx="0">
                  <c:v>Absoluta</c:v>
                </c:pt>
              </c:strCache>
            </c:strRef>
          </c:tx>
          <c:spPr>
            <a:solidFill>
              <a:schemeClr val="accent5"/>
            </a:solidFill>
            <a:ln>
              <a:noFill/>
            </a:ln>
            <a:effectLst/>
          </c:spPr>
          <c:invertIfNegative val="0"/>
          <c:cat>
            <c:strRef>
              <c:f>gráfico_4º_trimestre!$A$3:$A$28</c:f>
              <c:strCache>
                <c:ptCount val="26"/>
                <c:pt idx="0">
                  <c:v>Soc</c:v>
                </c:pt>
                <c:pt idx="1">
                  <c:v>Cong</c:v>
                </c:pt>
                <c:pt idx="2">
                  <c:v>Preg</c:v>
                </c:pt>
                <c:pt idx="3">
                  <c:v>Ear</c:v>
                </c:pt>
                <c:pt idx="4">
                  <c:v>Surg</c:v>
                </c:pt>
                <c:pt idx="5">
                  <c:v>Endo</c:v>
                </c:pt>
                <c:pt idx="6">
                  <c:v>Repro</c:v>
                </c:pt>
                <c:pt idx="7">
                  <c:v>Hepat</c:v>
                </c:pt>
                <c:pt idx="8">
                  <c:v>Neopl</c:v>
                </c:pt>
                <c:pt idx="9">
                  <c:v>Eye</c:v>
                </c:pt>
                <c:pt idx="10">
                  <c:v>Renal</c:v>
                </c:pt>
                <c:pt idx="11">
                  <c:v>Card</c:v>
                </c:pt>
                <c:pt idx="12">
                  <c:v>Metab</c:v>
                </c:pt>
                <c:pt idx="13">
                  <c:v>Psych</c:v>
                </c:pt>
                <c:pt idx="14">
                  <c:v>Blood</c:v>
                </c:pt>
                <c:pt idx="15">
                  <c:v>Vasc</c:v>
                </c:pt>
                <c:pt idx="16">
                  <c:v>Musc</c:v>
                </c:pt>
                <c:pt idx="17">
                  <c:v>Immun</c:v>
                </c:pt>
                <c:pt idx="18">
                  <c:v>Inv</c:v>
                </c:pt>
                <c:pt idx="19">
                  <c:v>Infec</c:v>
                </c:pt>
                <c:pt idx="20">
                  <c:v>Resp</c:v>
                </c:pt>
                <c:pt idx="21">
                  <c:v>Inj&amp;P</c:v>
                </c:pt>
                <c:pt idx="22">
                  <c:v>Nerv</c:v>
                </c:pt>
                <c:pt idx="23">
                  <c:v>Gastr</c:v>
                </c:pt>
                <c:pt idx="24">
                  <c:v>Skin</c:v>
                </c:pt>
                <c:pt idx="25">
                  <c:v>Genrl</c:v>
                </c:pt>
              </c:strCache>
            </c:strRef>
          </c:cat>
          <c:val>
            <c:numRef>
              <c:f>gráfico_4º_trimestre!$B$3:$B$28</c:f>
              <c:numCache>
                <c:formatCode>#,##0</c:formatCode>
                <c:ptCount val="26"/>
                <c:pt idx="0">
                  <c:v>4</c:v>
                </c:pt>
                <c:pt idx="1">
                  <c:v>8</c:v>
                </c:pt>
                <c:pt idx="2">
                  <c:v>14</c:v>
                </c:pt>
                <c:pt idx="3">
                  <c:v>19</c:v>
                </c:pt>
                <c:pt idx="4">
                  <c:v>33</c:v>
                </c:pt>
                <c:pt idx="5">
                  <c:v>16</c:v>
                </c:pt>
                <c:pt idx="6">
                  <c:v>42</c:v>
                </c:pt>
                <c:pt idx="7">
                  <c:v>98</c:v>
                </c:pt>
                <c:pt idx="8">
                  <c:v>62</c:v>
                </c:pt>
                <c:pt idx="9">
                  <c:v>59</c:v>
                </c:pt>
                <c:pt idx="10">
                  <c:v>98</c:v>
                </c:pt>
                <c:pt idx="11">
                  <c:v>79</c:v>
                </c:pt>
                <c:pt idx="12">
                  <c:v>92</c:v>
                </c:pt>
                <c:pt idx="13">
                  <c:v>114</c:v>
                </c:pt>
                <c:pt idx="14">
                  <c:v>136</c:v>
                </c:pt>
                <c:pt idx="15">
                  <c:v>94</c:v>
                </c:pt>
                <c:pt idx="16">
                  <c:v>146</c:v>
                </c:pt>
                <c:pt idx="17">
                  <c:v>127</c:v>
                </c:pt>
                <c:pt idx="18">
                  <c:v>229</c:v>
                </c:pt>
                <c:pt idx="19">
                  <c:v>213</c:v>
                </c:pt>
                <c:pt idx="20">
                  <c:v>181</c:v>
                </c:pt>
                <c:pt idx="21">
                  <c:v>231</c:v>
                </c:pt>
                <c:pt idx="22">
                  <c:v>371</c:v>
                </c:pt>
                <c:pt idx="23">
                  <c:v>353</c:v>
                </c:pt>
                <c:pt idx="24">
                  <c:v>440</c:v>
                </c:pt>
                <c:pt idx="25">
                  <c:v>666</c:v>
                </c:pt>
              </c:numCache>
            </c:numRef>
          </c:val>
          <c:extLst>
            <c:ext xmlns:c16="http://schemas.microsoft.com/office/drawing/2014/chart" uri="{C3380CC4-5D6E-409C-BE32-E72D297353CC}">
              <c16:uniqueId val="{00000000-3C65-4E76-9725-FDF817EAAA51}"/>
            </c:ext>
          </c:extLst>
        </c:ser>
        <c:ser>
          <c:idx val="1"/>
          <c:order val="1"/>
          <c:tx>
            <c:strRef>
              <c:f>gráfico_4º_trimestre!$C$2</c:f>
              <c:strCache>
                <c:ptCount val="1"/>
                <c:pt idx="0">
                  <c:v>Absoluta (Grave)</c:v>
                </c:pt>
              </c:strCache>
            </c:strRef>
          </c:tx>
          <c:spPr>
            <a:solidFill>
              <a:srgbClr val="FF0000"/>
            </a:solidFill>
            <a:ln>
              <a:noFill/>
            </a:ln>
            <a:effectLst/>
          </c:spPr>
          <c:invertIfNegative val="0"/>
          <c:cat>
            <c:strRef>
              <c:f>gráfico_4º_trimestre!$A$3:$A$28</c:f>
              <c:strCache>
                <c:ptCount val="26"/>
                <c:pt idx="0">
                  <c:v>Soc</c:v>
                </c:pt>
                <c:pt idx="1">
                  <c:v>Cong</c:v>
                </c:pt>
                <c:pt idx="2">
                  <c:v>Preg</c:v>
                </c:pt>
                <c:pt idx="3">
                  <c:v>Ear</c:v>
                </c:pt>
                <c:pt idx="4">
                  <c:v>Surg</c:v>
                </c:pt>
                <c:pt idx="5">
                  <c:v>Endo</c:v>
                </c:pt>
                <c:pt idx="6">
                  <c:v>Repro</c:v>
                </c:pt>
                <c:pt idx="7">
                  <c:v>Hepat</c:v>
                </c:pt>
                <c:pt idx="8">
                  <c:v>Neopl</c:v>
                </c:pt>
                <c:pt idx="9">
                  <c:v>Eye</c:v>
                </c:pt>
                <c:pt idx="10">
                  <c:v>Renal</c:v>
                </c:pt>
                <c:pt idx="11">
                  <c:v>Card</c:v>
                </c:pt>
                <c:pt idx="12">
                  <c:v>Metab</c:v>
                </c:pt>
                <c:pt idx="13">
                  <c:v>Psych</c:v>
                </c:pt>
                <c:pt idx="14">
                  <c:v>Blood</c:v>
                </c:pt>
                <c:pt idx="15">
                  <c:v>Vasc</c:v>
                </c:pt>
                <c:pt idx="16">
                  <c:v>Musc</c:v>
                </c:pt>
                <c:pt idx="17">
                  <c:v>Immun</c:v>
                </c:pt>
                <c:pt idx="18">
                  <c:v>Inv</c:v>
                </c:pt>
                <c:pt idx="19">
                  <c:v>Infec</c:v>
                </c:pt>
                <c:pt idx="20">
                  <c:v>Resp</c:v>
                </c:pt>
                <c:pt idx="21">
                  <c:v>Inj&amp;P</c:v>
                </c:pt>
                <c:pt idx="22">
                  <c:v>Nerv</c:v>
                </c:pt>
                <c:pt idx="23">
                  <c:v>Gastr</c:v>
                </c:pt>
                <c:pt idx="24">
                  <c:v>Skin</c:v>
                </c:pt>
                <c:pt idx="25">
                  <c:v>Genrl</c:v>
                </c:pt>
              </c:strCache>
            </c:strRef>
          </c:cat>
          <c:val>
            <c:numRef>
              <c:f>gráfico_4º_trimestre!$C$3:$C$28</c:f>
              <c:numCache>
                <c:formatCode>#,##0</c:formatCode>
                <c:ptCount val="26"/>
                <c:pt idx="0">
                  <c:v>3</c:v>
                </c:pt>
                <c:pt idx="1">
                  <c:v>8</c:v>
                </c:pt>
                <c:pt idx="2">
                  <c:v>10</c:v>
                </c:pt>
                <c:pt idx="3">
                  <c:v>13</c:v>
                </c:pt>
                <c:pt idx="4">
                  <c:v>30</c:v>
                </c:pt>
                <c:pt idx="5">
                  <c:v>16</c:v>
                </c:pt>
                <c:pt idx="6">
                  <c:v>15</c:v>
                </c:pt>
                <c:pt idx="7">
                  <c:v>97</c:v>
                </c:pt>
                <c:pt idx="8">
                  <c:v>59</c:v>
                </c:pt>
                <c:pt idx="9">
                  <c:v>43</c:v>
                </c:pt>
                <c:pt idx="10">
                  <c:v>82</c:v>
                </c:pt>
                <c:pt idx="11">
                  <c:v>72</c:v>
                </c:pt>
                <c:pt idx="12">
                  <c:v>72</c:v>
                </c:pt>
                <c:pt idx="13">
                  <c:v>67</c:v>
                </c:pt>
                <c:pt idx="14">
                  <c:v>122</c:v>
                </c:pt>
                <c:pt idx="15">
                  <c:v>68</c:v>
                </c:pt>
                <c:pt idx="16">
                  <c:v>68</c:v>
                </c:pt>
                <c:pt idx="17">
                  <c:v>101</c:v>
                </c:pt>
                <c:pt idx="18">
                  <c:v>146</c:v>
                </c:pt>
                <c:pt idx="19">
                  <c:v>162</c:v>
                </c:pt>
                <c:pt idx="20">
                  <c:v>144</c:v>
                </c:pt>
                <c:pt idx="21">
                  <c:v>139</c:v>
                </c:pt>
                <c:pt idx="22">
                  <c:v>203</c:v>
                </c:pt>
                <c:pt idx="23">
                  <c:v>200</c:v>
                </c:pt>
                <c:pt idx="24">
                  <c:v>274</c:v>
                </c:pt>
                <c:pt idx="25">
                  <c:v>337</c:v>
                </c:pt>
              </c:numCache>
            </c:numRef>
          </c:val>
          <c:extLst>
            <c:ext xmlns:c16="http://schemas.microsoft.com/office/drawing/2014/chart" uri="{C3380CC4-5D6E-409C-BE32-E72D297353CC}">
              <c16:uniqueId val="{00000001-3C65-4E76-9725-FDF817EAAA51}"/>
            </c:ext>
          </c:extLst>
        </c:ser>
        <c:dLbls>
          <c:showLegendKey val="0"/>
          <c:showVal val="0"/>
          <c:showCatName val="0"/>
          <c:showSerName val="0"/>
          <c:showPercent val="0"/>
          <c:showBubbleSize val="0"/>
        </c:dLbls>
        <c:gapWidth val="182"/>
        <c:axId val="395182712"/>
        <c:axId val="1"/>
      </c:barChart>
      <c:catAx>
        <c:axId val="395182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pt-PT"/>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395182712"/>
        <c:crosses val="autoZero"/>
        <c:crossBetween val="between"/>
      </c:valAx>
      <c:spPr>
        <a:noFill/>
        <a:ln w="25400">
          <a:noFill/>
        </a:ln>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PT"/>
        </a:p>
      </c:txPr>
    </c:legend>
    <c:plotVisOnly val="1"/>
    <c:dispBlanksAs val="gap"/>
    <c:showDLblsOverMax val="0"/>
  </c:chart>
  <c:spPr>
    <a:noFill/>
    <a:ln w="9525" cap="flat" cmpd="sng" algn="ctr">
      <a:noFill/>
      <a:round/>
    </a:ln>
    <a:effectLst/>
  </c:spPr>
  <c:txPr>
    <a:bodyPr/>
    <a:lstStyle/>
    <a:p>
      <a:pPr>
        <a:defRPr/>
      </a:pPr>
      <a:endParaRPr lang="pt-P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pt-PT" sz="1000" b="0" i="0" baseline="0" dirty="0" smtClean="0">
                <a:solidFill>
                  <a:schemeClr val="tx1"/>
                </a:solidFill>
                <a:effectLst/>
              </a:rPr>
              <a:t>Evolução das Notificações (</a:t>
            </a:r>
            <a:r>
              <a:rPr lang="pt-PT" sz="1000" b="0" i="0" baseline="0" dirty="0" smtClean="0">
                <a:solidFill>
                  <a:schemeClr val="accent5">
                    <a:lumMod val="75000"/>
                  </a:schemeClr>
                </a:solidFill>
                <a:effectLst/>
              </a:rPr>
              <a:t>graves</a:t>
            </a:r>
            <a:r>
              <a:rPr lang="pt-PT" sz="1000" b="0" i="0" baseline="0" dirty="0" smtClean="0">
                <a:solidFill>
                  <a:schemeClr val="tx1"/>
                </a:solidFill>
                <a:effectLst/>
              </a:rPr>
              <a:t> e </a:t>
            </a:r>
            <a:r>
              <a:rPr lang="pt-PT" sz="1000" b="0" i="0" baseline="0" dirty="0" smtClean="0">
                <a:solidFill>
                  <a:schemeClr val="accent5">
                    <a:lumMod val="60000"/>
                    <a:lumOff val="40000"/>
                  </a:schemeClr>
                </a:solidFill>
                <a:effectLst/>
              </a:rPr>
              <a:t>não graves</a:t>
            </a:r>
            <a:r>
              <a:rPr lang="pt-PT" sz="1000" b="0" i="0" baseline="0" dirty="0" smtClean="0">
                <a:solidFill>
                  <a:schemeClr val="tx1"/>
                </a:solidFill>
                <a:effectLst/>
              </a:rPr>
              <a:t>) 2014 – 1º - 4º Trim.2020</a:t>
            </a:r>
            <a:endParaRPr lang="pt-PT" sz="1000" dirty="0">
              <a:solidFill>
                <a:schemeClr val="tx1"/>
              </a:solidFill>
              <a:effectLst/>
            </a:endParaRPr>
          </a:p>
        </c:rich>
      </c:tx>
      <c:layout>
        <c:manualLayout>
          <c:xMode val="edge"/>
          <c:yMode val="edge"/>
          <c:x val="5.2929386018827733E-2"/>
          <c:y val="3.043947896560099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t-P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Folha1!$A$2</c:f>
              <c:strCache>
                <c:ptCount val="1"/>
                <c:pt idx="0">
                  <c:v>Graves</c:v>
                </c:pt>
              </c:strCache>
            </c:strRef>
          </c:tx>
          <c:spPr>
            <a:solidFill>
              <a:schemeClr val="accent5">
                <a:lumMod val="75000"/>
              </a:schemeClr>
            </a:solidFill>
            <a:ln>
              <a:noFill/>
            </a:ln>
            <a:effectLst/>
            <a:sp3d/>
          </c:spPr>
          <c:invertIfNegative val="0"/>
          <c:cat>
            <c:strRef>
              <c:f>Folha1!$B$1:$H$1</c:f>
              <c:strCache>
                <c:ptCount val="7"/>
                <c:pt idx="0">
                  <c:v>2014</c:v>
                </c:pt>
                <c:pt idx="1">
                  <c:v>2015</c:v>
                </c:pt>
                <c:pt idx="2">
                  <c:v>2016</c:v>
                </c:pt>
                <c:pt idx="3">
                  <c:v>2017</c:v>
                </c:pt>
                <c:pt idx="4">
                  <c:v>2018</c:v>
                </c:pt>
                <c:pt idx="5">
                  <c:v>2019</c:v>
                </c:pt>
                <c:pt idx="6">
                  <c:v>2020</c:v>
                </c:pt>
              </c:strCache>
            </c:strRef>
          </c:cat>
          <c:val>
            <c:numRef>
              <c:f>Folha1!$B$2:$H$2</c:f>
              <c:numCache>
                <c:formatCode>#,##0</c:formatCode>
                <c:ptCount val="7"/>
                <c:pt idx="0">
                  <c:v>3402</c:v>
                </c:pt>
                <c:pt idx="1">
                  <c:v>4491</c:v>
                </c:pt>
                <c:pt idx="2">
                  <c:v>4433</c:v>
                </c:pt>
                <c:pt idx="3">
                  <c:v>4592</c:v>
                </c:pt>
                <c:pt idx="4">
                  <c:v>5740</c:v>
                </c:pt>
                <c:pt idx="5">
                  <c:v>6509</c:v>
                </c:pt>
                <c:pt idx="6">
                  <c:v>4961</c:v>
                </c:pt>
              </c:numCache>
            </c:numRef>
          </c:val>
          <c:extLst>
            <c:ext xmlns:c16="http://schemas.microsoft.com/office/drawing/2014/chart" uri="{C3380CC4-5D6E-409C-BE32-E72D297353CC}">
              <c16:uniqueId val="{00000000-C71F-4C62-ABB3-58A87F0BE3E0}"/>
            </c:ext>
          </c:extLst>
        </c:ser>
        <c:ser>
          <c:idx val="1"/>
          <c:order val="1"/>
          <c:tx>
            <c:strRef>
              <c:f>Folha1!$A$3</c:f>
              <c:strCache>
                <c:ptCount val="1"/>
                <c:pt idx="0">
                  <c:v>Não Graves</c:v>
                </c:pt>
              </c:strCache>
            </c:strRef>
          </c:tx>
          <c:spPr>
            <a:solidFill>
              <a:schemeClr val="accent5">
                <a:lumMod val="60000"/>
                <a:lumOff val="40000"/>
              </a:schemeClr>
            </a:solidFill>
            <a:ln>
              <a:noFill/>
            </a:ln>
            <a:effectLst/>
            <a:sp3d/>
          </c:spPr>
          <c:invertIfNegative val="0"/>
          <c:cat>
            <c:strRef>
              <c:f>Folha1!$B$1:$H$1</c:f>
              <c:strCache>
                <c:ptCount val="7"/>
                <c:pt idx="0">
                  <c:v>2014</c:v>
                </c:pt>
                <c:pt idx="1">
                  <c:v>2015</c:v>
                </c:pt>
                <c:pt idx="2">
                  <c:v>2016</c:v>
                </c:pt>
                <c:pt idx="3">
                  <c:v>2017</c:v>
                </c:pt>
                <c:pt idx="4">
                  <c:v>2018</c:v>
                </c:pt>
                <c:pt idx="5">
                  <c:v>2019</c:v>
                </c:pt>
                <c:pt idx="6">
                  <c:v>2020</c:v>
                </c:pt>
              </c:strCache>
            </c:strRef>
          </c:cat>
          <c:val>
            <c:numRef>
              <c:f>Folha1!$B$3:$H$3</c:f>
              <c:numCache>
                <c:formatCode>#,##0</c:formatCode>
                <c:ptCount val="7"/>
                <c:pt idx="0">
                  <c:v>1216</c:v>
                </c:pt>
                <c:pt idx="1">
                  <c:v>1199</c:v>
                </c:pt>
                <c:pt idx="2">
                  <c:v>1265</c:v>
                </c:pt>
                <c:pt idx="3">
                  <c:v>1513</c:v>
                </c:pt>
                <c:pt idx="4">
                  <c:v>5079</c:v>
                </c:pt>
                <c:pt idx="5">
                  <c:v>5076</c:v>
                </c:pt>
                <c:pt idx="6">
                  <c:v>3840</c:v>
                </c:pt>
              </c:numCache>
            </c:numRef>
          </c:val>
          <c:extLst>
            <c:ext xmlns:c16="http://schemas.microsoft.com/office/drawing/2014/chart" uri="{C3380CC4-5D6E-409C-BE32-E72D297353CC}">
              <c16:uniqueId val="{00000001-C71F-4C62-ABB3-58A87F0BE3E0}"/>
            </c:ext>
          </c:extLst>
        </c:ser>
        <c:dLbls>
          <c:showLegendKey val="0"/>
          <c:showVal val="0"/>
          <c:showCatName val="0"/>
          <c:showSerName val="0"/>
          <c:showPercent val="0"/>
          <c:showBubbleSize val="0"/>
        </c:dLbls>
        <c:gapWidth val="150"/>
        <c:shape val="box"/>
        <c:axId val="500912000"/>
        <c:axId val="500914296"/>
        <c:axId val="0"/>
      </c:bar3DChart>
      <c:catAx>
        <c:axId val="5009120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500914296"/>
        <c:crosses val="autoZero"/>
        <c:auto val="1"/>
        <c:lblAlgn val="ctr"/>
        <c:lblOffset val="100"/>
        <c:noMultiLvlLbl val="0"/>
      </c:catAx>
      <c:valAx>
        <c:axId val="5009142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500912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Folha1!$B$1</c:f>
              <c:strCache>
                <c:ptCount val="1"/>
                <c:pt idx="0">
                  <c:v>Via Direta</c:v>
                </c:pt>
              </c:strCache>
            </c:strRef>
          </c:tx>
          <c:dPt>
            <c:idx val="0"/>
            <c:bubble3D val="0"/>
            <c:spPr>
              <a:solidFill>
                <a:schemeClr val="accent5">
                  <a:lumMod val="60000"/>
                  <a:lumOff val="40000"/>
                </a:schemeClr>
              </a:solidFill>
              <a:ln w="19050">
                <a:solidFill>
                  <a:schemeClr val="bg1">
                    <a:lumMod val="95000"/>
                  </a:schemeClr>
                </a:solidFill>
              </a:ln>
              <a:effectLst/>
            </c:spPr>
            <c:extLst>
              <c:ext xmlns:c16="http://schemas.microsoft.com/office/drawing/2014/chart" uri="{C3380CC4-5D6E-409C-BE32-E72D297353CC}">
                <c16:uniqueId val="{00000001-3D9B-4D2A-B537-779E39F20923}"/>
              </c:ext>
            </c:extLst>
          </c:dPt>
          <c:dPt>
            <c:idx val="1"/>
            <c:bubble3D val="0"/>
            <c:spPr>
              <a:solidFill>
                <a:schemeClr val="accent5">
                  <a:lumMod val="75000"/>
                </a:schemeClr>
              </a:solidFill>
              <a:ln w="19050">
                <a:solidFill>
                  <a:schemeClr val="bg1">
                    <a:lumMod val="95000"/>
                  </a:schemeClr>
                </a:solidFill>
              </a:ln>
              <a:effectLst/>
            </c:spPr>
            <c:extLst>
              <c:ext xmlns:c16="http://schemas.microsoft.com/office/drawing/2014/chart" uri="{C3380CC4-5D6E-409C-BE32-E72D297353CC}">
                <c16:uniqueId val="{00000002-3D9B-4D2A-B537-779E39F20923}"/>
              </c:ext>
            </c:extLst>
          </c:dPt>
          <c:dLbls>
            <c:dLbl>
              <c:idx val="0"/>
              <c:layout>
                <c:manualLayout>
                  <c:x val="-0.28728840464060867"/>
                  <c:y val="0.63699718106512793"/>
                </c:manualLayout>
              </c:layout>
              <c:tx>
                <c:rich>
                  <a:bodyPr/>
                  <a:lstStyle/>
                  <a:p>
                    <a:r>
                      <a:rPr lang="en-US" dirty="0" smtClean="0"/>
                      <a:t>261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9B-4D2A-B537-779E39F20923}"/>
                </c:ext>
              </c:extLst>
            </c:dLbl>
            <c:dLbl>
              <c:idx val="1"/>
              <c:layout>
                <c:manualLayout>
                  <c:x val="0.3074960978543464"/>
                  <c:y val="0.34039226797853173"/>
                </c:manualLayout>
              </c:layout>
              <c:tx>
                <c:rich>
                  <a:bodyPr/>
                  <a:lstStyle/>
                  <a:p>
                    <a:r>
                      <a:rPr lang="en-US" dirty="0" smtClean="0"/>
                      <a:t>586</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9B-4D2A-B537-779E39F2092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extLst>
          </c:dLbls>
          <c:cat>
            <c:strRef>
              <c:f>Folha1!$A$2:$A$3</c:f>
              <c:strCache>
                <c:ptCount val="2"/>
                <c:pt idx="0">
                  <c:v>Outras Vias</c:v>
                </c:pt>
                <c:pt idx="1">
                  <c:v>Portal RAM</c:v>
                </c:pt>
              </c:strCache>
            </c:strRef>
          </c:cat>
          <c:val>
            <c:numRef>
              <c:f>Folha1!$B$2:$B$3</c:f>
              <c:numCache>
                <c:formatCode>#,##0</c:formatCode>
                <c:ptCount val="2"/>
                <c:pt idx="0">
                  <c:v>261</c:v>
                </c:pt>
                <c:pt idx="1">
                  <c:v>586</c:v>
                </c:pt>
              </c:numCache>
            </c:numRef>
          </c:val>
          <c:extLst>
            <c:ext xmlns:c16="http://schemas.microsoft.com/office/drawing/2014/chart" uri="{C3380CC4-5D6E-409C-BE32-E72D297353CC}">
              <c16:uniqueId val="{00000000-3D9B-4D2A-B537-779E39F20923}"/>
            </c:ext>
          </c:extLst>
        </c:ser>
        <c:dLbls>
          <c:showLegendKey val="0"/>
          <c:showVal val="1"/>
          <c:showCatName val="0"/>
          <c:showSerName val="0"/>
          <c:showPercent val="0"/>
          <c:showBubbleSize val="0"/>
          <c:showLeaderLines val="0"/>
        </c:dLbls>
        <c:firstSliceAng val="0"/>
        <c:holeSize val="75"/>
      </c:doughnutChart>
      <c:spPr>
        <a:noFill/>
        <a:ln>
          <a:noFill/>
        </a:ln>
        <a:effectLst/>
      </c:spPr>
    </c:plotArea>
    <c:legend>
      <c:legendPos val="b"/>
      <c:layout>
        <c:manualLayout>
          <c:xMode val="edge"/>
          <c:yMode val="edge"/>
          <c:x val="0.18328891010595272"/>
          <c:y val="0.75919958469394955"/>
          <c:w val="0.61360918636460438"/>
          <c:h val="0.1072877300991257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84747759391685"/>
          <c:y val="0.12970310808876018"/>
          <c:w val="0.56030458337813094"/>
          <c:h val="0.60787499962454228"/>
        </c:manualLayout>
      </c:layout>
      <c:doughnutChart>
        <c:varyColors val="1"/>
        <c:ser>
          <c:idx val="0"/>
          <c:order val="0"/>
          <c:tx>
            <c:strRef>
              <c:f>Folha1!$B$1</c:f>
              <c:strCache>
                <c:ptCount val="1"/>
                <c:pt idx="0">
                  <c:v>Absoluta</c:v>
                </c:pt>
              </c:strCache>
            </c:strRef>
          </c:tx>
          <c:spPr>
            <a:solidFill>
              <a:srgbClr val="6699FF"/>
            </a:solidFill>
            <a:ln>
              <a:solidFill>
                <a:schemeClr val="bg1">
                  <a:lumMod val="95000"/>
                </a:schemeClr>
              </a:solidFill>
            </a:ln>
          </c:spPr>
          <c:dPt>
            <c:idx val="0"/>
            <c:bubble3D val="0"/>
            <c:spPr>
              <a:solidFill>
                <a:schemeClr val="accent5">
                  <a:lumMod val="75000"/>
                </a:schemeClr>
              </a:solidFill>
              <a:ln w="19050">
                <a:solidFill>
                  <a:schemeClr val="bg1">
                    <a:lumMod val="95000"/>
                  </a:schemeClr>
                </a:solidFill>
              </a:ln>
              <a:effectLst/>
            </c:spPr>
            <c:extLst>
              <c:ext xmlns:c16="http://schemas.microsoft.com/office/drawing/2014/chart" uri="{C3380CC4-5D6E-409C-BE32-E72D297353CC}">
                <c16:uniqueId val="{00000002-0C7E-4E9A-823C-6A616E5B935E}"/>
              </c:ext>
            </c:extLst>
          </c:dPt>
          <c:dPt>
            <c:idx val="1"/>
            <c:bubble3D val="0"/>
            <c:spPr>
              <a:solidFill>
                <a:schemeClr val="accent5">
                  <a:lumMod val="60000"/>
                  <a:lumOff val="40000"/>
                </a:schemeClr>
              </a:solidFill>
              <a:ln w="19050">
                <a:solidFill>
                  <a:schemeClr val="bg1">
                    <a:lumMod val="95000"/>
                  </a:schemeClr>
                </a:solidFill>
              </a:ln>
              <a:effectLst/>
            </c:spPr>
            <c:extLst>
              <c:ext xmlns:c16="http://schemas.microsoft.com/office/drawing/2014/chart" uri="{C3380CC4-5D6E-409C-BE32-E72D297353CC}">
                <c16:uniqueId val="{00000001-0C7E-4E9A-823C-6A616E5B935E}"/>
              </c:ext>
            </c:extLst>
          </c:dPt>
          <c:dLbls>
            <c:dLbl>
              <c:idx val="0"/>
              <c:layout>
                <c:manualLayout>
                  <c:x val="-0.14664096786711814"/>
                  <c:y val="0.21307727480566988"/>
                </c:manualLayout>
              </c:layout>
              <c:tx>
                <c:rich>
                  <a:bodyPr/>
                  <a:lstStyle/>
                  <a:p>
                    <a:r>
                      <a:rPr lang="en-US" dirty="0" smtClean="0"/>
                      <a:t>535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C7E-4E9A-823C-6A616E5B935E}"/>
                </c:ext>
              </c:extLst>
            </c:dLbl>
            <c:dLbl>
              <c:idx val="1"/>
              <c:layout>
                <c:manualLayout>
                  <c:x val="0.25804775565406657"/>
                  <c:y val="0.72805459149540663"/>
                </c:manualLayout>
              </c:layout>
              <c:tx>
                <c:rich>
                  <a:bodyPr/>
                  <a:lstStyle/>
                  <a:p>
                    <a:r>
                      <a:rPr lang="en-US" dirty="0" smtClean="0"/>
                      <a:t>51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7E-4E9A-823C-6A616E5B935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extLst>
          </c:dLbls>
          <c:cat>
            <c:strRef>
              <c:f>Folha1!$A$2:$A$3</c:f>
              <c:strCache>
                <c:ptCount val="2"/>
                <c:pt idx="0">
                  <c:v>P. Saúde</c:v>
                </c:pt>
                <c:pt idx="1">
                  <c:v>Utentes</c:v>
                </c:pt>
              </c:strCache>
            </c:strRef>
          </c:cat>
          <c:val>
            <c:numRef>
              <c:f>Folha1!$B$2:$B$3</c:f>
              <c:numCache>
                <c:formatCode>#,##0</c:formatCode>
                <c:ptCount val="2"/>
                <c:pt idx="0">
                  <c:v>535</c:v>
                </c:pt>
                <c:pt idx="1">
                  <c:v>51</c:v>
                </c:pt>
              </c:numCache>
            </c:numRef>
          </c:val>
          <c:extLst>
            <c:ext xmlns:c16="http://schemas.microsoft.com/office/drawing/2014/chart" uri="{C3380CC4-5D6E-409C-BE32-E72D297353CC}">
              <c16:uniqueId val="{00000000-0C7E-4E9A-823C-6A616E5B935E}"/>
            </c:ext>
          </c:extLst>
        </c:ser>
        <c:dLbls>
          <c:showLegendKey val="0"/>
          <c:showVal val="1"/>
          <c:showCatName val="0"/>
          <c:showSerName val="0"/>
          <c:showPercent val="0"/>
          <c:showBubbleSize val="0"/>
          <c:showLeaderLines val="0"/>
        </c:dLbls>
        <c:firstSliceAng val="0"/>
        <c:holeSize val="75"/>
      </c:doughnutChart>
      <c:spPr>
        <a:noFill/>
        <a:ln>
          <a:noFill/>
        </a:ln>
        <a:effectLst/>
      </c:spPr>
    </c:plotArea>
    <c:legend>
      <c:legendPos val="b"/>
      <c:layout>
        <c:manualLayout>
          <c:xMode val="edge"/>
          <c:yMode val="edge"/>
          <c:x val="0.24169960921151537"/>
          <c:y val="0.76353200498041518"/>
          <c:w val="0.5634820181463549"/>
          <c:h val="0.1112310023059592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84747759391685"/>
          <c:y val="0.12970310808876018"/>
          <c:w val="0.56030458337813094"/>
          <c:h val="0.60787499962454228"/>
        </c:manualLayout>
      </c:layout>
      <c:doughnutChart>
        <c:varyColors val="1"/>
        <c:ser>
          <c:idx val="0"/>
          <c:order val="0"/>
          <c:tx>
            <c:strRef>
              <c:f>Folha1!$B$1</c:f>
              <c:strCache>
                <c:ptCount val="1"/>
                <c:pt idx="0">
                  <c:v>Absoluta</c:v>
                </c:pt>
              </c:strCache>
            </c:strRef>
          </c:tx>
          <c:spPr>
            <a:solidFill>
              <a:srgbClr val="6699FF"/>
            </a:solidFill>
            <a:ln>
              <a:solidFill>
                <a:schemeClr val="bg1">
                  <a:lumMod val="95000"/>
                </a:schemeClr>
              </a:solidFill>
            </a:ln>
          </c:spPr>
          <c:dPt>
            <c:idx val="0"/>
            <c:bubble3D val="0"/>
            <c:spPr>
              <a:solidFill>
                <a:schemeClr val="accent5">
                  <a:lumMod val="75000"/>
                </a:schemeClr>
              </a:solidFill>
              <a:ln w="19050">
                <a:solidFill>
                  <a:schemeClr val="bg1">
                    <a:lumMod val="95000"/>
                  </a:schemeClr>
                </a:solidFill>
              </a:ln>
              <a:effectLst/>
            </c:spPr>
            <c:extLst>
              <c:ext xmlns:c16="http://schemas.microsoft.com/office/drawing/2014/chart" uri="{C3380CC4-5D6E-409C-BE32-E72D297353CC}">
                <c16:uniqueId val="{00000001-3952-444E-896B-20EC00ED84BC}"/>
              </c:ext>
            </c:extLst>
          </c:dPt>
          <c:dPt>
            <c:idx val="1"/>
            <c:bubble3D val="0"/>
            <c:spPr>
              <a:solidFill>
                <a:schemeClr val="accent5">
                  <a:lumMod val="60000"/>
                  <a:lumOff val="40000"/>
                </a:schemeClr>
              </a:solidFill>
              <a:ln w="19050">
                <a:solidFill>
                  <a:schemeClr val="bg1">
                    <a:lumMod val="95000"/>
                  </a:schemeClr>
                </a:solidFill>
              </a:ln>
              <a:effectLst/>
            </c:spPr>
            <c:extLst>
              <c:ext xmlns:c16="http://schemas.microsoft.com/office/drawing/2014/chart" uri="{C3380CC4-5D6E-409C-BE32-E72D297353CC}">
                <c16:uniqueId val="{00000003-3952-444E-896B-20EC00ED84BC}"/>
              </c:ext>
            </c:extLst>
          </c:dPt>
          <c:dLbls>
            <c:dLbl>
              <c:idx val="0"/>
              <c:layout>
                <c:manualLayout>
                  <c:x val="-0.18473234749489775"/>
                  <c:y val="0.26248384975134464"/>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mn-lt"/>
                        <a:ea typeface="+mn-ea"/>
                        <a:cs typeface="+mn-cs"/>
                      </a:defRPr>
                    </a:pPr>
                    <a:r>
                      <a:rPr lang="en-US" sz="1000" b="1" dirty="0" smtClean="0"/>
                      <a:t>225</a:t>
                    </a:r>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mn-lt"/>
                      <a:ea typeface="+mn-ea"/>
                      <a:cs typeface="+mn-cs"/>
                    </a:defRPr>
                  </a:pPr>
                  <a:endParaRPr lang="pt-PT"/>
                </a:p>
              </c:txPr>
              <c:showLegendKey val="0"/>
              <c:showVal val="1"/>
              <c:showCatName val="0"/>
              <c:showSerName val="0"/>
              <c:showPercent val="0"/>
              <c:showBubbleSize val="0"/>
              <c:extLst>
                <c:ext xmlns:c15="http://schemas.microsoft.com/office/drawing/2012/chart" uri="{CE6537A1-D6FC-4f65-9D91-7224C49458BB}">
                  <c15:layout>
                    <c:manualLayout>
                      <c:w val="0.13015531408199776"/>
                      <c:h val="0.10700316375897199"/>
                    </c:manualLayout>
                  </c15:layout>
                </c:ext>
                <c:ext xmlns:c16="http://schemas.microsoft.com/office/drawing/2014/chart" uri="{C3380CC4-5D6E-409C-BE32-E72D297353CC}">
                  <c16:uniqueId val="{00000001-3952-444E-896B-20EC00ED84BC}"/>
                </c:ext>
              </c:extLst>
            </c:dLbl>
            <c:dLbl>
              <c:idx val="1"/>
              <c:layout>
                <c:manualLayout>
                  <c:x val="0.26718922533069811"/>
                  <c:y val="0.74834026136756526"/>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mn-lt"/>
                        <a:ea typeface="+mn-ea"/>
                        <a:cs typeface="+mn-cs"/>
                      </a:defRPr>
                    </a:pPr>
                    <a:r>
                      <a:rPr lang="en-US" sz="1000" b="1" dirty="0" smtClean="0"/>
                      <a:t>36</a:t>
                    </a:r>
                    <a:endParaRPr lang="en-US" sz="1000" b="1" dirty="0"/>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mn-lt"/>
                      <a:ea typeface="+mn-ea"/>
                      <a:cs typeface="+mn-cs"/>
                    </a:defRPr>
                  </a:pPr>
                  <a:endParaRPr lang="pt-PT"/>
                </a:p>
              </c:txPr>
              <c:showLegendKey val="0"/>
              <c:showVal val="1"/>
              <c:showCatName val="0"/>
              <c:showSerName val="0"/>
              <c:showPercent val="0"/>
              <c:showBubbleSize val="0"/>
              <c:extLst>
                <c:ext xmlns:c15="http://schemas.microsoft.com/office/drawing/2012/chart" uri="{CE6537A1-D6FC-4f65-9D91-7224C49458BB}">
                  <c15:layout>
                    <c:manualLayout>
                      <c:w val="0.12458718957602057"/>
                      <c:h val="0.10089544709294992"/>
                    </c:manualLayout>
                  </c15:layout>
                </c:ext>
                <c:ext xmlns:c16="http://schemas.microsoft.com/office/drawing/2014/chart" uri="{C3380CC4-5D6E-409C-BE32-E72D297353CC}">
                  <c16:uniqueId val="{00000003-3952-444E-896B-20EC00ED84BC}"/>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extLst>
          </c:dLbls>
          <c:cat>
            <c:strRef>
              <c:f>Folha1!$A$2:$A$3</c:f>
              <c:strCache>
                <c:ptCount val="2"/>
                <c:pt idx="0">
                  <c:v>P. Saúde</c:v>
                </c:pt>
                <c:pt idx="1">
                  <c:v>Utentes</c:v>
                </c:pt>
              </c:strCache>
            </c:strRef>
          </c:cat>
          <c:val>
            <c:numRef>
              <c:f>Folha1!$B$2:$B$3</c:f>
              <c:numCache>
                <c:formatCode>#,##0</c:formatCode>
                <c:ptCount val="2"/>
                <c:pt idx="0">
                  <c:v>225</c:v>
                </c:pt>
                <c:pt idx="1">
                  <c:v>36</c:v>
                </c:pt>
              </c:numCache>
            </c:numRef>
          </c:val>
          <c:extLst>
            <c:ext xmlns:c16="http://schemas.microsoft.com/office/drawing/2014/chart" uri="{C3380CC4-5D6E-409C-BE32-E72D297353CC}">
              <c16:uniqueId val="{00000004-3952-444E-896B-20EC00ED84BC}"/>
            </c:ext>
          </c:extLst>
        </c:ser>
        <c:dLbls>
          <c:showLegendKey val="0"/>
          <c:showVal val="1"/>
          <c:showCatName val="0"/>
          <c:showSerName val="0"/>
          <c:showPercent val="0"/>
          <c:showBubbleSize val="0"/>
          <c:showLeaderLines val="0"/>
        </c:dLbls>
        <c:firstSliceAng val="0"/>
        <c:holeSize val="75"/>
      </c:doughnutChart>
      <c:spPr>
        <a:noFill/>
        <a:ln>
          <a:noFill/>
        </a:ln>
        <a:effectLst/>
      </c:spPr>
    </c:plotArea>
    <c:legend>
      <c:legendPos val="b"/>
      <c:layout>
        <c:manualLayout>
          <c:xMode val="edge"/>
          <c:yMode val="edge"/>
          <c:x val="0.22997918471066009"/>
          <c:y val="0.75034916364213888"/>
          <c:w val="0.5634820181463549"/>
          <c:h val="0.1112310023059592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pt-PT" sz="1100" dirty="0" smtClean="0">
                <a:solidFill>
                  <a:schemeClr val="tx1"/>
                </a:solidFill>
              </a:rPr>
              <a:t>Portal RAM</a:t>
            </a:r>
            <a:r>
              <a:rPr lang="pt-PT" sz="1100" baseline="0" dirty="0" smtClean="0">
                <a:solidFill>
                  <a:schemeClr val="tx1"/>
                </a:solidFill>
              </a:rPr>
              <a:t> </a:t>
            </a:r>
            <a:r>
              <a:rPr lang="pt-PT" sz="1100" baseline="0" dirty="0" err="1" smtClean="0">
                <a:solidFill>
                  <a:schemeClr val="tx1"/>
                </a:solidFill>
              </a:rPr>
              <a:t>vs</a:t>
            </a:r>
            <a:r>
              <a:rPr lang="pt-PT" sz="1100" baseline="0" dirty="0" smtClean="0">
                <a:solidFill>
                  <a:schemeClr val="tx1"/>
                </a:solidFill>
              </a:rPr>
              <a:t> Outras Vias</a:t>
            </a:r>
            <a:endParaRPr lang="pt-PT" sz="1100" dirty="0">
              <a:solidFill>
                <a:schemeClr val="tx1"/>
              </a:solidFill>
            </a:endParaRPr>
          </a:p>
        </c:rich>
      </c:tx>
      <c:layout>
        <c:manualLayout>
          <c:xMode val="edge"/>
          <c:yMode val="edge"/>
          <c:x val="3.5247418903941168E-2"/>
          <c:y val="1.995433442710320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t-P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Folha1!$B$1</c:f>
              <c:strCache>
                <c:ptCount val="1"/>
                <c:pt idx="0">
                  <c:v>out</c:v>
                </c:pt>
              </c:strCache>
            </c:strRef>
          </c:tx>
          <c:spPr>
            <a:solidFill>
              <a:schemeClr val="accent5">
                <a:lumMod val="50000"/>
              </a:schemeClr>
            </a:solidFill>
            <a:ln>
              <a:noFill/>
            </a:ln>
            <a:effectLst/>
            <a:sp3d/>
          </c:spPr>
          <c:invertIfNegative val="0"/>
          <c:dLbls>
            <c:dLbl>
              <c:idx val="0"/>
              <c:layout>
                <c:manualLayout>
                  <c:x val="-4.2641933002472224E-3"/>
                  <c:y val="-1.19726006562619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30-405B-B649-843D0CC8DFE3}"/>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Folha1!$A$2:$A$3</c:f>
              <c:strCache>
                <c:ptCount val="2"/>
                <c:pt idx="0">
                  <c:v>Portal RAM</c:v>
                </c:pt>
                <c:pt idx="1">
                  <c:v>Outras Vias</c:v>
                </c:pt>
              </c:strCache>
            </c:strRef>
          </c:cat>
          <c:val>
            <c:numRef>
              <c:f>Folha1!$B$2:$B$3</c:f>
              <c:numCache>
                <c:formatCode>General</c:formatCode>
                <c:ptCount val="2"/>
                <c:pt idx="0">
                  <c:v>183</c:v>
                </c:pt>
                <c:pt idx="1">
                  <c:v>68</c:v>
                </c:pt>
              </c:numCache>
            </c:numRef>
          </c:val>
          <c:extLst>
            <c:ext xmlns:c16="http://schemas.microsoft.com/office/drawing/2014/chart" uri="{C3380CC4-5D6E-409C-BE32-E72D297353CC}">
              <c16:uniqueId val="{00000000-AF04-4A84-BE0E-AB8C72AED65B}"/>
            </c:ext>
          </c:extLst>
        </c:ser>
        <c:ser>
          <c:idx val="1"/>
          <c:order val="1"/>
          <c:tx>
            <c:strRef>
              <c:f>Folha1!$C$1</c:f>
              <c:strCache>
                <c:ptCount val="1"/>
                <c:pt idx="0">
                  <c:v>nov</c:v>
                </c:pt>
              </c:strCache>
            </c:strRef>
          </c:tx>
          <c:spPr>
            <a:solidFill>
              <a:schemeClr val="accent5">
                <a:lumMod val="75000"/>
              </a:schemeClr>
            </a:solidFill>
            <a:ln>
              <a:noFill/>
            </a:ln>
            <a:effectLst/>
            <a:sp3d/>
          </c:spPr>
          <c:invertIfNegative val="0"/>
          <c:dLbls>
            <c:dLbl>
              <c:idx val="0"/>
              <c:layout>
                <c:manualLayout>
                  <c:x val="5.5434512903213891E-2"/>
                  <c:y val="-2.84042880136355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430-405B-B649-843D0CC8DFE3}"/>
                </c:ext>
              </c:extLst>
            </c:dLbl>
            <c:dLbl>
              <c:idx val="1"/>
              <c:layout>
                <c:manualLayout>
                  <c:x val="2.1320966501236036E-2"/>
                  <c:y val="-7.9817337708412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30-405B-B649-843D0CC8DFE3}"/>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Folha1!$A$2:$A$3</c:f>
              <c:strCache>
                <c:ptCount val="2"/>
                <c:pt idx="0">
                  <c:v>Portal RAM</c:v>
                </c:pt>
                <c:pt idx="1">
                  <c:v>Outras Vias</c:v>
                </c:pt>
              </c:strCache>
            </c:strRef>
          </c:cat>
          <c:val>
            <c:numRef>
              <c:f>Folha1!$C$2:$C$3</c:f>
              <c:numCache>
                <c:formatCode>General</c:formatCode>
                <c:ptCount val="2"/>
                <c:pt idx="0">
                  <c:v>212</c:v>
                </c:pt>
                <c:pt idx="1">
                  <c:v>112</c:v>
                </c:pt>
              </c:numCache>
            </c:numRef>
          </c:val>
          <c:extLst>
            <c:ext xmlns:c16="http://schemas.microsoft.com/office/drawing/2014/chart" uri="{C3380CC4-5D6E-409C-BE32-E72D297353CC}">
              <c16:uniqueId val="{00000001-AF04-4A84-BE0E-AB8C72AED65B}"/>
            </c:ext>
          </c:extLst>
        </c:ser>
        <c:ser>
          <c:idx val="2"/>
          <c:order val="2"/>
          <c:tx>
            <c:strRef>
              <c:f>Folha1!$D$1</c:f>
              <c:strCache>
                <c:ptCount val="1"/>
                <c:pt idx="0">
                  <c:v>dez</c:v>
                </c:pt>
              </c:strCache>
            </c:strRef>
          </c:tx>
          <c:spPr>
            <a:solidFill>
              <a:schemeClr val="accent5">
                <a:lumMod val="60000"/>
                <a:lumOff val="40000"/>
              </a:schemeClr>
            </a:solidFill>
            <a:ln>
              <a:noFill/>
            </a:ln>
            <a:effectLst/>
            <a:sp3d/>
          </c:spPr>
          <c:invertIfNegative val="0"/>
          <c:dLbls>
            <c:dLbl>
              <c:idx val="0"/>
              <c:layout>
                <c:manualLayout>
                  <c:x val="2.5585159801483258E-2"/>
                  <c:y val="-2.3945201312523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30-405B-B649-843D0CC8DFE3}"/>
                </c:ext>
              </c:extLst>
            </c:dLbl>
            <c:dLbl>
              <c:idx val="1"/>
              <c:layout>
                <c:manualLayout>
                  <c:x val="2.1320966501236112E-2"/>
                  <c:y val="-1.19726006562619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30-405B-B649-843D0CC8DFE3}"/>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Folha1!$A$2:$A$3</c:f>
              <c:strCache>
                <c:ptCount val="2"/>
                <c:pt idx="0">
                  <c:v>Portal RAM</c:v>
                </c:pt>
                <c:pt idx="1">
                  <c:v>Outras Vias</c:v>
                </c:pt>
              </c:strCache>
            </c:strRef>
          </c:cat>
          <c:val>
            <c:numRef>
              <c:f>Folha1!$D$2:$D$3</c:f>
              <c:numCache>
                <c:formatCode>General</c:formatCode>
                <c:ptCount val="2"/>
                <c:pt idx="0">
                  <c:v>191</c:v>
                </c:pt>
                <c:pt idx="1">
                  <c:v>81</c:v>
                </c:pt>
              </c:numCache>
            </c:numRef>
          </c:val>
          <c:extLst>
            <c:ext xmlns:c16="http://schemas.microsoft.com/office/drawing/2014/chart" uri="{C3380CC4-5D6E-409C-BE32-E72D297353CC}">
              <c16:uniqueId val="{00000002-AF04-4A84-BE0E-AB8C72AED65B}"/>
            </c:ext>
          </c:extLst>
        </c:ser>
        <c:dLbls>
          <c:showLegendKey val="0"/>
          <c:showVal val="1"/>
          <c:showCatName val="0"/>
          <c:showSerName val="0"/>
          <c:showPercent val="0"/>
          <c:showBubbleSize val="0"/>
        </c:dLbls>
        <c:gapWidth val="150"/>
        <c:shape val="box"/>
        <c:axId val="587859824"/>
        <c:axId val="587859168"/>
        <c:axId val="0"/>
      </c:bar3DChart>
      <c:catAx>
        <c:axId val="5878598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587859168"/>
        <c:crosses val="autoZero"/>
        <c:auto val="1"/>
        <c:lblAlgn val="ctr"/>
        <c:lblOffset val="100"/>
        <c:noMultiLvlLbl val="0"/>
      </c:catAx>
      <c:valAx>
        <c:axId val="587859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587859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pt-PT" sz="1100" dirty="0" smtClean="0">
                <a:solidFill>
                  <a:schemeClr val="tx1"/>
                </a:solidFill>
              </a:rPr>
              <a:t>Profissionais</a:t>
            </a:r>
            <a:r>
              <a:rPr lang="pt-PT" sz="1100" baseline="0" dirty="0" smtClean="0">
                <a:solidFill>
                  <a:schemeClr val="tx1"/>
                </a:solidFill>
              </a:rPr>
              <a:t> de Saúde </a:t>
            </a:r>
            <a:r>
              <a:rPr lang="pt-PT" sz="1100" baseline="0" dirty="0" err="1" smtClean="0">
                <a:solidFill>
                  <a:schemeClr val="tx1"/>
                </a:solidFill>
              </a:rPr>
              <a:t>vs</a:t>
            </a:r>
            <a:r>
              <a:rPr lang="pt-PT" sz="1100" baseline="0" dirty="0" smtClean="0">
                <a:solidFill>
                  <a:schemeClr val="tx1"/>
                </a:solidFill>
              </a:rPr>
              <a:t> Utentes</a:t>
            </a:r>
            <a:endParaRPr lang="pt-PT" sz="1100" dirty="0">
              <a:solidFill>
                <a:schemeClr val="tx1"/>
              </a:solidFill>
            </a:endParaRPr>
          </a:p>
        </c:rich>
      </c:tx>
      <c:layout>
        <c:manualLayout>
          <c:xMode val="edge"/>
          <c:yMode val="edge"/>
          <c:x val="3.4680314771333459E-2"/>
          <c:y val="3.591780196878576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t-P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Folha1!$B$1</c:f>
              <c:strCache>
                <c:ptCount val="1"/>
                <c:pt idx="0">
                  <c:v>out</c:v>
                </c:pt>
              </c:strCache>
            </c:strRef>
          </c:tx>
          <c:spPr>
            <a:solidFill>
              <a:schemeClr val="accent5">
                <a:lumMod val="50000"/>
              </a:schemeClr>
            </a:solidFill>
            <a:ln>
              <a:noFill/>
            </a:ln>
            <a:effectLst/>
            <a:sp3d/>
          </c:spPr>
          <c:invertIfNegative val="0"/>
          <c:dLbls>
            <c:dLbl>
              <c:idx val="0"/>
              <c:layout>
                <c:manualLayout>
                  <c:x val="4.2641933002472224E-3"/>
                  <c:y val="-3.19269350833651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93-464E-AA2C-C52DB6BE7980}"/>
                </c:ext>
              </c:extLst>
            </c:dLbl>
            <c:dLbl>
              <c:idx val="1"/>
              <c:layout>
                <c:manualLayout>
                  <c:x val="1.2792579900741667E-2"/>
                  <c:y val="-3.99086688542071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93-464E-AA2C-C52DB6BE798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Folha1!$A$2:$A$3</c:f>
              <c:strCache>
                <c:ptCount val="2"/>
                <c:pt idx="0">
                  <c:v>P. Saúde</c:v>
                </c:pt>
                <c:pt idx="1">
                  <c:v>Utentes</c:v>
                </c:pt>
              </c:strCache>
            </c:strRef>
          </c:cat>
          <c:val>
            <c:numRef>
              <c:f>Folha1!$B$2:$B$3</c:f>
              <c:numCache>
                <c:formatCode>General</c:formatCode>
                <c:ptCount val="2"/>
                <c:pt idx="0">
                  <c:v>222</c:v>
                </c:pt>
                <c:pt idx="1">
                  <c:v>29</c:v>
                </c:pt>
              </c:numCache>
            </c:numRef>
          </c:val>
          <c:extLst>
            <c:ext xmlns:c16="http://schemas.microsoft.com/office/drawing/2014/chart" uri="{C3380CC4-5D6E-409C-BE32-E72D297353CC}">
              <c16:uniqueId val="{00000000-87FC-454C-9FA8-98A84C9177C5}"/>
            </c:ext>
          </c:extLst>
        </c:ser>
        <c:ser>
          <c:idx val="1"/>
          <c:order val="1"/>
          <c:tx>
            <c:strRef>
              <c:f>Folha1!$C$1</c:f>
              <c:strCache>
                <c:ptCount val="1"/>
                <c:pt idx="0">
                  <c:v>nov</c:v>
                </c:pt>
              </c:strCache>
            </c:strRef>
          </c:tx>
          <c:spPr>
            <a:solidFill>
              <a:schemeClr val="accent5">
                <a:lumMod val="75000"/>
              </a:schemeClr>
            </a:solidFill>
            <a:ln>
              <a:noFill/>
            </a:ln>
            <a:effectLst/>
            <a:sp3d/>
          </c:spPr>
          <c:invertIfNegative val="0"/>
          <c:dLbls>
            <c:dLbl>
              <c:idx val="0"/>
              <c:layout>
                <c:manualLayout>
                  <c:x val="1.2792579900741707E-2"/>
                  <c:y val="-3.19269350833651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93-464E-AA2C-C52DB6BE7980}"/>
                </c:ext>
              </c:extLst>
            </c:dLbl>
            <c:dLbl>
              <c:idx val="1"/>
              <c:layout>
                <c:manualLayout>
                  <c:x val="1.2792579900741511E-2"/>
                  <c:y val="-2.3945201312523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493-464E-AA2C-C52DB6BE798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Folha1!$A$2:$A$3</c:f>
              <c:strCache>
                <c:ptCount val="2"/>
                <c:pt idx="0">
                  <c:v>P. Saúde</c:v>
                </c:pt>
                <c:pt idx="1">
                  <c:v>Utentes</c:v>
                </c:pt>
              </c:strCache>
            </c:strRef>
          </c:cat>
          <c:val>
            <c:numRef>
              <c:f>Folha1!$C$2:$C$3</c:f>
              <c:numCache>
                <c:formatCode>General</c:formatCode>
                <c:ptCount val="2"/>
                <c:pt idx="0">
                  <c:v>304</c:v>
                </c:pt>
                <c:pt idx="1">
                  <c:v>20</c:v>
                </c:pt>
              </c:numCache>
            </c:numRef>
          </c:val>
          <c:extLst>
            <c:ext xmlns:c16="http://schemas.microsoft.com/office/drawing/2014/chart" uri="{C3380CC4-5D6E-409C-BE32-E72D297353CC}">
              <c16:uniqueId val="{00000001-87FC-454C-9FA8-98A84C9177C5}"/>
            </c:ext>
          </c:extLst>
        </c:ser>
        <c:ser>
          <c:idx val="2"/>
          <c:order val="2"/>
          <c:tx>
            <c:strRef>
              <c:f>Folha1!$D$1</c:f>
              <c:strCache>
                <c:ptCount val="1"/>
                <c:pt idx="0">
                  <c:v>dez</c:v>
                </c:pt>
              </c:strCache>
            </c:strRef>
          </c:tx>
          <c:spPr>
            <a:solidFill>
              <a:schemeClr val="accent5">
                <a:lumMod val="60000"/>
                <a:lumOff val="40000"/>
              </a:schemeClr>
            </a:solidFill>
            <a:ln>
              <a:noFill/>
            </a:ln>
            <a:effectLst/>
            <a:sp3d/>
          </c:spPr>
          <c:invertIfNegative val="0"/>
          <c:dLbls>
            <c:dLbl>
              <c:idx val="0"/>
              <c:layout>
                <c:manualLayout>
                  <c:x val="2.5585159801483258E-2"/>
                  <c:y val="-2.3945201312523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93-464E-AA2C-C52DB6BE7980}"/>
                </c:ext>
              </c:extLst>
            </c:dLbl>
            <c:dLbl>
              <c:idx val="1"/>
              <c:layout>
                <c:manualLayout>
                  <c:x val="3.4113546401977779E-2"/>
                  <c:y val="-1.59634675416825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493-464E-AA2C-C52DB6BE798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Folha1!$A$2:$A$3</c:f>
              <c:strCache>
                <c:ptCount val="2"/>
                <c:pt idx="0">
                  <c:v>P. Saúde</c:v>
                </c:pt>
                <c:pt idx="1">
                  <c:v>Utentes</c:v>
                </c:pt>
              </c:strCache>
            </c:strRef>
          </c:cat>
          <c:val>
            <c:numRef>
              <c:f>Folha1!$D$2:$D$3</c:f>
              <c:numCache>
                <c:formatCode>General</c:formatCode>
                <c:ptCount val="2"/>
                <c:pt idx="0">
                  <c:v>234</c:v>
                </c:pt>
                <c:pt idx="1">
                  <c:v>38</c:v>
                </c:pt>
              </c:numCache>
            </c:numRef>
          </c:val>
          <c:extLst>
            <c:ext xmlns:c16="http://schemas.microsoft.com/office/drawing/2014/chart" uri="{C3380CC4-5D6E-409C-BE32-E72D297353CC}">
              <c16:uniqueId val="{00000002-87FC-454C-9FA8-98A84C9177C5}"/>
            </c:ext>
          </c:extLst>
        </c:ser>
        <c:dLbls>
          <c:showLegendKey val="0"/>
          <c:showVal val="1"/>
          <c:showCatName val="0"/>
          <c:showSerName val="0"/>
          <c:showPercent val="0"/>
          <c:showBubbleSize val="0"/>
        </c:dLbls>
        <c:gapWidth val="150"/>
        <c:shape val="box"/>
        <c:axId val="587859824"/>
        <c:axId val="587859168"/>
        <c:axId val="0"/>
      </c:bar3DChart>
      <c:catAx>
        <c:axId val="5878598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587859168"/>
        <c:crosses val="autoZero"/>
        <c:auto val="1"/>
        <c:lblAlgn val="ctr"/>
        <c:lblOffset val="100"/>
        <c:noMultiLvlLbl val="0"/>
      </c:catAx>
      <c:valAx>
        <c:axId val="587859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587859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00" b="1" i="0" u="none" strike="noStrike" kern="1200" spc="0" baseline="0">
                <a:solidFill>
                  <a:prstClr val="black"/>
                </a:solidFill>
                <a:latin typeface="+mn-lt"/>
                <a:ea typeface="+mn-ea"/>
                <a:cs typeface="+mn-cs"/>
              </a:defRPr>
            </a:pPr>
            <a:r>
              <a:rPr lang="pt-PT" sz="1100" b="0" i="0" u="none" strike="noStrike" kern="1200" spc="0" baseline="0" dirty="0">
                <a:solidFill>
                  <a:schemeClr val="tx1"/>
                </a:solidFill>
                <a:latin typeface="+mn-lt"/>
                <a:ea typeface="+mn-ea"/>
                <a:cs typeface="+mn-cs"/>
              </a:rPr>
              <a:t>Evolução da Notificações das Unidades 2017 </a:t>
            </a:r>
            <a:r>
              <a:rPr lang="pt-PT" sz="1100" b="0" i="0" u="none" strike="noStrike" kern="1200" spc="0" baseline="0" dirty="0" smtClean="0">
                <a:solidFill>
                  <a:schemeClr val="tx1"/>
                </a:solidFill>
                <a:latin typeface="+mn-lt"/>
                <a:ea typeface="+mn-ea"/>
                <a:cs typeface="+mn-cs"/>
              </a:rPr>
              <a:t>- 1º - 4º  Trim.2020</a:t>
            </a:r>
            <a:endParaRPr lang="pt-PT" sz="1100" b="0" i="0" u="none" strike="noStrike" kern="1200" spc="0" baseline="0" dirty="0">
              <a:solidFill>
                <a:schemeClr val="tx1"/>
              </a:solidFill>
              <a:latin typeface="+mn-lt"/>
              <a:ea typeface="+mn-ea"/>
              <a:cs typeface="+mn-cs"/>
            </a:endParaRPr>
          </a:p>
        </c:rich>
      </c:tx>
      <c:layout>
        <c:manualLayout>
          <c:xMode val="edge"/>
          <c:yMode val="edge"/>
          <c:x val="5.7757772539934298E-2"/>
          <c:y val="2.9251578193243876E-2"/>
        </c:manualLayout>
      </c:layout>
      <c:overlay val="0"/>
      <c:spPr>
        <a:noFill/>
        <a:ln>
          <a:noFill/>
        </a:ln>
        <a:effectLst/>
      </c:spPr>
      <c:txPr>
        <a:bodyPr rot="0" spcFirstLastPara="1" vertOverflow="ellipsis" vert="horz" wrap="square" anchor="ctr" anchorCtr="1"/>
        <a:lstStyle/>
        <a:p>
          <a:pPr algn="ctr" rtl="0">
            <a:defRPr sz="1400" b="1" i="0" u="none" strike="noStrike" kern="1200" spc="0" baseline="0">
              <a:solidFill>
                <a:prstClr val="black"/>
              </a:solidFill>
              <a:latin typeface="+mn-lt"/>
              <a:ea typeface="+mn-ea"/>
              <a:cs typeface="+mn-cs"/>
            </a:defRPr>
          </a:pPr>
          <a:endParaRPr lang="pt-P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7369123701113905E-2"/>
          <c:y val="0.13874841699992368"/>
          <c:w val="0.83016345779497869"/>
          <c:h val="0.75579008001974013"/>
        </c:manualLayout>
      </c:layout>
      <c:bar3DChart>
        <c:barDir val="bar"/>
        <c:grouping val="clustered"/>
        <c:varyColors val="0"/>
        <c:ser>
          <c:idx val="0"/>
          <c:order val="0"/>
          <c:tx>
            <c:strRef>
              <c:f>Unidades!$N$2</c:f>
              <c:strCache>
                <c:ptCount val="1"/>
                <c:pt idx="0">
                  <c:v>2017</c:v>
                </c:pt>
              </c:strCache>
            </c:strRef>
          </c:tx>
          <c:spPr>
            <a:solidFill>
              <a:srgbClr val="5B9BD5">
                <a:lumMod val="60000"/>
                <a:lumOff val="40000"/>
              </a:srgbClr>
            </a:solidFill>
            <a:ln>
              <a:noFill/>
            </a:ln>
            <a:effectLst/>
            <a:sp3d>
              <a:contourClr>
                <a:schemeClr val="accent1">
                  <a:lumMod val="60000"/>
                  <a:lumOff val="40000"/>
                </a:schemeClr>
              </a:contourClr>
            </a:sp3d>
          </c:spPr>
          <c:invertIfNegative val="0"/>
          <c:cat>
            <c:strRef>
              <c:f>Unidades!$M$3:$M$13</c:f>
              <c:strCache>
                <c:ptCount val="11"/>
                <c:pt idx="0">
                  <c:v>G</c:v>
                </c:pt>
                <c:pt idx="1">
                  <c:v>R</c:v>
                </c:pt>
                <c:pt idx="2">
                  <c:v>J</c:v>
                </c:pt>
                <c:pt idx="3">
                  <c:v>B</c:v>
                </c:pt>
                <c:pt idx="4">
                  <c:v>V</c:v>
                </c:pt>
                <c:pt idx="5">
                  <c:v>H</c:v>
                </c:pt>
                <c:pt idx="6">
                  <c:v>T</c:v>
                </c:pt>
                <c:pt idx="7">
                  <c:v>E</c:v>
                </c:pt>
                <c:pt idx="8">
                  <c:v>F</c:v>
                </c:pt>
                <c:pt idx="9">
                  <c:v>A</c:v>
                </c:pt>
                <c:pt idx="10">
                  <c:v>M</c:v>
                </c:pt>
              </c:strCache>
            </c:strRef>
          </c:cat>
          <c:val>
            <c:numRef>
              <c:f>Unidades!$N$3:$N$13</c:f>
              <c:numCache>
                <c:formatCode>General</c:formatCode>
                <c:ptCount val="11"/>
                <c:pt idx="0" formatCode="#,##0">
                  <c:v>363</c:v>
                </c:pt>
                <c:pt idx="2" formatCode="#,##0">
                  <c:v>685</c:v>
                </c:pt>
                <c:pt idx="3" formatCode="#,##0">
                  <c:v>403</c:v>
                </c:pt>
                <c:pt idx="4" formatCode="#,##0">
                  <c:v>83</c:v>
                </c:pt>
                <c:pt idx="5" formatCode="#,##0">
                  <c:v>556</c:v>
                </c:pt>
                <c:pt idx="6" formatCode="#,##0">
                  <c:v>195</c:v>
                </c:pt>
                <c:pt idx="8" formatCode="#,##0">
                  <c:v>199</c:v>
                </c:pt>
                <c:pt idx="9" formatCode="#,##0">
                  <c:v>19</c:v>
                </c:pt>
                <c:pt idx="10" formatCode="#,##0">
                  <c:v>32</c:v>
                </c:pt>
              </c:numCache>
            </c:numRef>
          </c:val>
          <c:extLst>
            <c:ext xmlns:c16="http://schemas.microsoft.com/office/drawing/2014/chart" uri="{C3380CC4-5D6E-409C-BE32-E72D297353CC}">
              <c16:uniqueId val="{00000000-6262-4DC1-9BE3-0D55A427B99C}"/>
            </c:ext>
          </c:extLst>
        </c:ser>
        <c:ser>
          <c:idx val="1"/>
          <c:order val="1"/>
          <c:tx>
            <c:strRef>
              <c:f>Unidades!$O$2</c:f>
              <c:strCache>
                <c:ptCount val="1"/>
                <c:pt idx="0">
                  <c:v>2018</c:v>
                </c:pt>
              </c:strCache>
            </c:strRef>
          </c:tx>
          <c:spPr>
            <a:solidFill>
              <a:srgbClr val="5B9BD5">
                <a:lumMod val="75000"/>
              </a:srgbClr>
            </a:solidFill>
            <a:ln>
              <a:noFill/>
            </a:ln>
            <a:effectLst/>
            <a:sp3d>
              <a:contourClr>
                <a:schemeClr val="accent5">
                  <a:lumMod val="50000"/>
                </a:schemeClr>
              </a:contourClr>
            </a:sp3d>
          </c:spPr>
          <c:invertIfNegative val="0"/>
          <c:cat>
            <c:strRef>
              <c:f>Unidades!$M$3:$M$13</c:f>
              <c:strCache>
                <c:ptCount val="11"/>
                <c:pt idx="0">
                  <c:v>G</c:v>
                </c:pt>
                <c:pt idx="1">
                  <c:v>R</c:v>
                </c:pt>
                <c:pt idx="2">
                  <c:v>J</c:v>
                </c:pt>
                <c:pt idx="3">
                  <c:v>B</c:v>
                </c:pt>
                <c:pt idx="4">
                  <c:v>V</c:v>
                </c:pt>
                <c:pt idx="5">
                  <c:v>H</c:v>
                </c:pt>
                <c:pt idx="6">
                  <c:v>T</c:v>
                </c:pt>
                <c:pt idx="7">
                  <c:v>E</c:v>
                </c:pt>
                <c:pt idx="8">
                  <c:v>F</c:v>
                </c:pt>
                <c:pt idx="9">
                  <c:v>A</c:v>
                </c:pt>
                <c:pt idx="10">
                  <c:v>M</c:v>
                </c:pt>
              </c:strCache>
            </c:strRef>
          </c:cat>
          <c:val>
            <c:numRef>
              <c:f>Unidades!$O$3:$O$13</c:f>
              <c:numCache>
                <c:formatCode>General</c:formatCode>
                <c:ptCount val="11"/>
                <c:pt idx="0" formatCode="#,##0">
                  <c:v>404</c:v>
                </c:pt>
                <c:pt idx="2" formatCode="#,##0">
                  <c:v>751</c:v>
                </c:pt>
                <c:pt idx="3" formatCode="#,##0">
                  <c:v>520</c:v>
                </c:pt>
                <c:pt idx="4" formatCode="#,##0">
                  <c:v>187</c:v>
                </c:pt>
                <c:pt idx="5" formatCode="#,##0">
                  <c:v>740</c:v>
                </c:pt>
                <c:pt idx="6" formatCode="#,##0">
                  <c:v>491</c:v>
                </c:pt>
                <c:pt idx="8" formatCode="#,##0">
                  <c:v>306</c:v>
                </c:pt>
                <c:pt idx="9" formatCode="#,##0">
                  <c:v>42</c:v>
                </c:pt>
                <c:pt idx="10" formatCode="#,##0">
                  <c:v>37</c:v>
                </c:pt>
              </c:numCache>
            </c:numRef>
          </c:val>
          <c:extLst>
            <c:ext xmlns:c16="http://schemas.microsoft.com/office/drawing/2014/chart" uri="{C3380CC4-5D6E-409C-BE32-E72D297353CC}">
              <c16:uniqueId val="{00000001-6262-4DC1-9BE3-0D55A427B99C}"/>
            </c:ext>
          </c:extLst>
        </c:ser>
        <c:ser>
          <c:idx val="2"/>
          <c:order val="2"/>
          <c:tx>
            <c:strRef>
              <c:f>Unidades!$P$2</c:f>
              <c:strCache>
                <c:ptCount val="1"/>
                <c:pt idx="0">
                  <c:v>2019</c:v>
                </c:pt>
              </c:strCache>
            </c:strRef>
          </c:tx>
          <c:spPr>
            <a:solidFill>
              <a:srgbClr val="4472C4">
                <a:lumMod val="50000"/>
              </a:srgbClr>
            </a:solidFill>
            <a:ln>
              <a:noFill/>
            </a:ln>
            <a:effectLst/>
            <a:sp3d/>
          </c:spPr>
          <c:invertIfNegative val="0"/>
          <c:cat>
            <c:strRef>
              <c:f>Unidades!$M$3:$M$13</c:f>
              <c:strCache>
                <c:ptCount val="11"/>
                <c:pt idx="0">
                  <c:v>G</c:v>
                </c:pt>
                <c:pt idx="1">
                  <c:v>R</c:v>
                </c:pt>
                <c:pt idx="2">
                  <c:v>J</c:v>
                </c:pt>
                <c:pt idx="3">
                  <c:v>B</c:v>
                </c:pt>
                <c:pt idx="4">
                  <c:v>V</c:v>
                </c:pt>
                <c:pt idx="5">
                  <c:v>H</c:v>
                </c:pt>
                <c:pt idx="6">
                  <c:v>T</c:v>
                </c:pt>
                <c:pt idx="7">
                  <c:v>E</c:v>
                </c:pt>
                <c:pt idx="8">
                  <c:v>F</c:v>
                </c:pt>
                <c:pt idx="9">
                  <c:v>A</c:v>
                </c:pt>
                <c:pt idx="10">
                  <c:v>M</c:v>
                </c:pt>
              </c:strCache>
            </c:strRef>
          </c:cat>
          <c:val>
            <c:numRef>
              <c:f>Unidades!$P$3:$P$13</c:f>
              <c:numCache>
                <c:formatCode>#,##0</c:formatCode>
                <c:ptCount val="11"/>
                <c:pt idx="0">
                  <c:v>474</c:v>
                </c:pt>
                <c:pt idx="1">
                  <c:v>31</c:v>
                </c:pt>
                <c:pt idx="2">
                  <c:v>908</c:v>
                </c:pt>
                <c:pt idx="3">
                  <c:v>394</c:v>
                </c:pt>
                <c:pt idx="4">
                  <c:v>206</c:v>
                </c:pt>
                <c:pt idx="5">
                  <c:v>722</c:v>
                </c:pt>
                <c:pt idx="6">
                  <c:v>398</c:v>
                </c:pt>
                <c:pt idx="7">
                  <c:v>64</c:v>
                </c:pt>
                <c:pt idx="8">
                  <c:v>280</c:v>
                </c:pt>
                <c:pt idx="9">
                  <c:v>42</c:v>
                </c:pt>
                <c:pt idx="10">
                  <c:v>58</c:v>
                </c:pt>
              </c:numCache>
            </c:numRef>
          </c:val>
          <c:extLst>
            <c:ext xmlns:c16="http://schemas.microsoft.com/office/drawing/2014/chart" uri="{C3380CC4-5D6E-409C-BE32-E72D297353CC}">
              <c16:uniqueId val="{00000000-2750-4D65-A885-C96946D8AC7E}"/>
            </c:ext>
          </c:extLst>
        </c:ser>
        <c:ser>
          <c:idx val="3"/>
          <c:order val="3"/>
          <c:tx>
            <c:strRef>
              <c:f>Unidades!$Q$2</c:f>
              <c:strCache>
                <c:ptCount val="1"/>
                <c:pt idx="0">
                  <c:v>2020</c:v>
                </c:pt>
              </c:strCache>
            </c:strRef>
          </c:tx>
          <c:spPr>
            <a:solidFill>
              <a:srgbClr val="FFC000"/>
            </a:solidFill>
            <a:ln>
              <a:noFill/>
            </a:ln>
            <a:effectLst/>
            <a:sp3d/>
          </c:spPr>
          <c:invertIfNegative val="0"/>
          <c:cat>
            <c:strRef>
              <c:f>Unidades!$M$3:$M$13</c:f>
              <c:strCache>
                <c:ptCount val="11"/>
                <c:pt idx="0">
                  <c:v>G</c:v>
                </c:pt>
                <c:pt idx="1">
                  <c:v>R</c:v>
                </c:pt>
                <c:pt idx="2">
                  <c:v>J</c:v>
                </c:pt>
                <c:pt idx="3">
                  <c:v>B</c:v>
                </c:pt>
                <c:pt idx="4">
                  <c:v>V</c:v>
                </c:pt>
                <c:pt idx="5">
                  <c:v>H</c:v>
                </c:pt>
                <c:pt idx="6">
                  <c:v>T</c:v>
                </c:pt>
                <c:pt idx="7">
                  <c:v>E</c:v>
                </c:pt>
                <c:pt idx="8">
                  <c:v>F</c:v>
                </c:pt>
                <c:pt idx="9">
                  <c:v>A</c:v>
                </c:pt>
                <c:pt idx="10">
                  <c:v>M</c:v>
                </c:pt>
              </c:strCache>
            </c:strRef>
          </c:cat>
          <c:val>
            <c:numRef>
              <c:f>Unidades!$Q$3:$Q$13</c:f>
              <c:numCache>
                <c:formatCode>#,##0</c:formatCode>
                <c:ptCount val="11"/>
                <c:pt idx="0">
                  <c:v>326</c:v>
                </c:pt>
                <c:pt idx="1">
                  <c:v>49</c:v>
                </c:pt>
                <c:pt idx="2">
                  <c:v>515</c:v>
                </c:pt>
                <c:pt idx="3">
                  <c:v>355</c:v>
                </c:pt>
                <c:pt idx="4">
                  <c:v>173</c:v>
                </c:pt>
                <c:pt idx="5">
                  <c:v>963</c:v>
                </c:pt>
                <c:pt idx="6">
                  <c:v>318</c:v>
                </c:pt>
                <c:pt idx="7">
                  <c:v>70</c:v>
                </c:pt>
                <c:pt idx="8">
                  <c:v>196</c:v>
                </c:pt>
                <c:pt idx="9">
                  <c:v>67</c:v>
                </c:pt>
                <c:pt idx="10">
                  <c:v>34</c:v>
                </c:pt>
              </c:numCache>
            </c:numRef>
          </c:val>
          <c:extLst>
            <c:ext xmlns:c16="http://schemas.microsoft.com/office/drawing/2014/chart" uri="{C3380CC4-5D6E-409C-BE32-E72D297353CC}">
              <c16:uniqueId val="{00000000-F4AD-414D-A35A-452B4F11B052}"/>
            </c:ext>
          </c:extLst>
        </c:ser>
        <c:dLbls>
          <c:showLegendKey val="0"/>
          <c:showVal val="0"/>
          <c:showCatName val="0"/>
          <c:showSerName val="0"/>
          <c:showPercent val="0"/>
          <c:showBubbleSize val="0"/>
        </c:dLbls>
        <c:gapWidth val="150"/>
        <c:shape val="box"/>
        <c:axId val="485740136"/>
        <c:axId val="485745712"/>
        <c:axId val="0"/>
      </c:bar3DChart>
      <c:catAx>
        <c:axId val="485740136"/>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pt-PT"/>
          </a:p>
        </c:txPr>
        <c:crossAx val="485745712"/>
        <c:crosses val="autoZero"/>
        <c:auto val="0"/>
        <c:lblAlgn val="ctr"/>
        <c:lblOffset val="100"/>
        <c:noMultiLvlLbl val="0"/>
      </c:catAx>
      <c:valAx>
        <c:axId val="48574571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485740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0.33877</cdr:x>
      <cdr:y>0.33081</cdr:y>
    </cdr:from>
    <cdr:to>
      <cdr:x>0.66123</cdr:x>
      <cdr:y>0.53847</cdr:y>
    </cdr:to>
    <cdr:sp macro="" textlink="">
      <cdr:nvSpPr>
        <cdr:cNvPr id="2" name="CaixaDeTexto 2"/>
        <cdr:cNvSpPr txBox="1"/>
      </cdr:nvSpPr>
      <cdr:spPr>
        <a:xfrm xmlns:a="http://schemas.openxmlformats.org/drawingml/2006/main">
          <a:off x="734167" y="637384"/>
          <a:ext cx="698821"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pt-PT" sz="1000" b="1" dirty="0" smtClean="0">
              <a:solidFill>
                <a:schemeClr val="accent5">
                  <a:lumMod val="50000"/>
                </a:schemeClr>
              </a:solidFill>
            </a:rPr>
            <a:t>Portal RAM</a:t>
          </a:r>
        </a:p>
      </cdr:txBody>
    </cdr:sp>
  </cdr:relSizeAnchor>
</c:userShapes>
</file>

<file path=ppt/drawings/drawing2.xml><?xml version="1.0" encoding="utf-8"?>
<c:userShapes xmlns:c="http://schemas.openxmlformats.org/drawingml/2006/chart">
  <cdr:relSizeAnchor xmlns:cdr="http://schemas.openxmlformats.org/drawingml/2006/chartDrawing">
    <cdr:from>
      <cdr:x>0.33877</cdr:x>
      <cdr:y>0.34422</cdr:y>
    </cdr:from>
    <cdr:to>
      <cdr:x>0.66123</cdr:x>
      <cdr:y>0.55188</cdr:y>
    </cdr:to>
    <cdr:sp macro="" textlink="">
      <cdr:nvSpPr>
        <cdr:cNvPr id="2" name="CaixaDeTexto 2"/>
        <cdr:cNvSpPr txBox="1"/>
      </cdr:nvSpPr>
      <cdr:spPr>
        <a:xfrm xmlns:a="http://schemas.openxmlformats.org/drawingml/2006/main">
          <a:off x="734167" y="663224"/>
          <a:ext cx="698821"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pt-PT" sz="1000" b="1" dirty="0" smtClean="0">
              <a:solidFill>
                <a:schemeClr val="accent5"/>
              </a:solidFill>
            </a:rPr>
            <a:t>Outras</a:t>
          </a:r>
        </a:p>
        <a:p xmlns:a="http://schemas.openxmlformats.org/drawingml/2006/main">
          <a:pPr algn="ctr"/>
          <a:r>
            <a:rPr lang="pt-PT" sz="1000" b="1" dirty="0" smtClean="0">
              <a:solidFill>
                <a:schemeClr val="accent5"/>
              </a:solidFill>
            </a:rPr>
            <a:t>Vias</a:t>
          </a:r>
        </a:p>
      </cdr:txBody>
    </cdr:sp>
  </cdr:relSizeAnchor>
</c:userShapes>
</file>

<file path=ppt/drawings/drawing3.xml><?xml version="1.0" encoding="utf-8"?>
<c:userShapes xmlns:c="http://schemas.openxmlformats.org/drawingml/2006/chart">
  <cdr:relSizeAnchor xmlns:cdr="http://schemas.openxmlformats.org/drawingml/2006/chartDrawing">
    <cdr:from>
      <cdr:x>0.26197</cdr:x>
      <cdr:y>0.44828</cdr:y>
    </cdr:from>
    <cdr:to>
      <cdr:x>0.44205</cdr:x>
      <cdr:y>0.58766</cdr:y>
    </cdr:to>
    <cdr:sp macro="" textlink="">
      <cdr:nvSpPr>
        <cdr:cNvPr id="2" name="CaixaDeTexto 8"/>
        <cdr:cNvSpPr txBox="1"/>
      </cdr:nvSpPr>
      <cdr:spPr>
        <a:xfrm xmlns:a="http://schemas.openxmlformats.org/drawingml/2006/main">
          <a:off x="1255528" y="1088853"/>
          <a:ext cx="863044" cy="33855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pt-PT" sz="1600" b="1" dirty="0" smtClean="0">
              <a:solidFill>
                <a:schemeClr val="accent5">
                  <a:lumMod val="50000"/>
                </a:schemeClr>
              </a:solidFill>
            </a:rPr>
            <a:t>847</a:t>
          </a:r>
          <a:endParaRPr lang="pt-PT" sz="1600" b="1" dirty="0">
            <a:solidFill>
              <a:schemeClr val="accent5">
                <a:lumMod val="50000"/>
              </a:schemeClr>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0.34711</cdr:x>
      <cdr:y>0.33386</cdr:y>
    </cdr:from>
    <cdr:to>
      <cdr:x>0.59997</cdr:x>
      <cdr:y>0.45922</cdr:y>
    </cdr:to>
    <cdr:sp macro="" textlink="">
      <cdr:nvSpPr>
        <cdr:cNvPr id="2" name="CaixaDeTexto 2"/>
        <cdr:cNvSpPr txBox="1"/>
      </cdr:nvSpPr>
      <cdr:spPr>
        <a:xfrm xmlns:a="http://schemas.openxmlformats.org/drawingml/2006/main">
          <a:off x="2443616" y="901651"/>
          <a:ext cx="1780123" cy="33856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pt-PT" sz="1600" b="1" dirty="0" smtClean="0">
              <a:solidFill>
                <a:schemeClr val="accent5">
                  <a:lumMod val="50000"/>
                </a:schemeClr>
              </a:solidFill>
            </a:rPr>
            <a:t>195</a:t>
          </a:r>
          <a:endParaRPr lang="pt-PT" sz="1600" b="1" dirty="0">
            <a:solidFill>
              <a:schemeClr val="accent5">
                <a:lumMod val="50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3079202" cy="512304"/>
          </a:xfrm>
          <a:prstGeom prst="rect">
            <a:avLst/>
          </a:prstGeom>
        </p:spPr>
        <p:txBody>
          <a:bodyPr vert="horz" lIns="94796" tIns="47398" rIns="94796" bIns="47398" rtlCol="0"/>
          <a:lstStyle>
            <a:lvl1pPr algn="l">
              <a:defRPr sz="1200"/>
            </a:lvl1pPr>
          </a:lstStyle>
          <a:p>
            <a:endParaRPr lang="pt-PT"/>
          </a:p>
        </p:txBody>
      </p:sp>
      <p:sp>
        <p:nvSpPr>
          <p:cNvPr id="3" name="Marcador de Posição da Data 2"/>
          <p:cNvSpPr>
            <a:spLocks noGrp="1"/>
          </p:cNvSpPr>
          <p:nvPr>
            <p:ph type="dt" sz="quarter" idx="1"/>
          </p:nvPr>
        </p:nvSpPr>
        <p:spPr>
          <a:xfrm>
            <a:off x="4023203" y="0"/>
            <a:ext cx="3079202" cy="512304"/>
          </a:xfrm>
          <a:prstGeom prst="rect">
            <a:avLst/>
          </a:prstGeom>
        </p:spPr>
        <p:txBody>
          <a:bodyPr vert="horz" lIns="94796" tIns="47398" rIns="94796" bIns="47398" rtlCol="0"/>
          <a:lstStyle>
            <a:lvl1pPr algn="r">
              <a:defRPr sz="1200"/>
            </a:lvl1pPr>
          </a:lstStyle>
          <a:p>
            <a:fld id="{13EF6924-9503-4991-8BCE-D84E60F78695}" type="datetimeFigureOut">
              <a:rPr lang="pt-PT" smtClean="0"/>
              <a:t>22/01/2021</a:t>
            </a:fld>
            <a:endParaRPr lang="pt-PT"/>
          </a:p>
        </p:txBody>
      </p:sp>
      <p:sp>
        <p:nvSpPr>
          <p:cNvPr id="4" name="Marcador de Posição do Rodapé 3"/>
          <p:cNvSpPr>
            <a:spLocks noGrp="1"/>
          </p:cNvSpPr>
          <p:nvPr>
            <p:ph type="ftr" sz="quarter" idx="2"/>
          </p:nvPr>
        </p:nvSpPr>
        <p:spPr>
          <a:xfrm>
            <a:off x="0" y="9722309"/>
            <a:ext cx="3079202" cy="512304"/>
          </a:xfrm>
          <a:prstGeom prst="rect">
            <a:avLst/>
          </a:prstGeom>
        </p:spPr>
        <p:txBody>
          <a:bodyPr vert="horz" lIns="94796" tIns="47398" rIns="94796" bIns="47398"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4023203" y="9722309"/>
            <a:ext cx="3079202" cy="512304"/>
          </a:xfrm>
          <a:prstGeom prst="rect">
            <a:avLst/>
          </a:prstGeom>
        </p:spPr>
        <p:txBody>
          <a:bodyPr vert="horz" lIns="94796" tIns="47398" rIns="94796" bIns="47398" rtlCol="0" anchor="b"/>
          <a:lstStyle>
            <a:lvl1pPr algn="r">
              <a:defRPr sz="1200"/>
            </a:lvl1pPr>
          </a:lstStyle>
          <a:p>
            <a:fld id="{FFBEDF13-8702-4E31-B4F0-81E8A009B385}" type="slidenum">
              <a:rPr lang="pt-PT" smtClean="0"/>
              <a:t>‹nº›</a:t>
            </a:fld>
            <a:endParaRPr lang="pt-PT"/>
          </a:p>
        </p:txBody>
      </p:sp>
    </p:spTree>
    <p:extLst>
      <p:ext uri="{BB962C8B-B14F-4D97-AF65-F5344CB8AC3E}">
        <p14:creationId xmlns:p14="http://schemas.microsoft.com/office/powerpoint/2010/main" val="533306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pt-PT"/>
          </a:p>
        </p:txBody>
      </p:sp>
      <p:sp>
        <p:nvSpPr>
          <p:cNvPr id="3" name="Marcador de Posição da Data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D06EF3F1-6AAC-4994-955F-878498E93487}" type="datetimeFigureOut">
              <a:rPr lang="pt-PT" smtClean="0"/>
              <a:t>22/01/2021</a:t>
            </a:fld>
            <a:endParaRPr lang="pt-PT"/>
          </a:p>
        </p:txBody>
      </p:sp>
      <p:sp>
        <p:nvSpPr>
          <p:cNvPr id="4" name="Marcador de Posição da Imagem do Diapositivo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96" tIns="47398" rIns="94796" bIns="47398" rtlCol="0" anchor="ctr"/>
          <a:lstStyle/>
          <a:p>
            <a:endParaRPr lang="pt-PT"/>
          </a:p>
        </p:txBody>
      </p:sp>
      <p:sp>
        <p:nvSpPr>
          <p:cNvPr id="5" name="Marcador de Posição de Notas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1E313E3B-4D99-43CC-A0B4-C27CCE4B743C}" type="slidenum">
              <a:rPr lang="pt-PT" smtClean="0"/>
              <a:t>‹nº›</a:t>
            </a:fld>
            <a:endParaRPr lang="pt-PT"/>
          </a:p>
        </p:txBody>
      </p:sp>
    </p:spTree>
    <p:extLst>
      <p:ext uri="{BB962C8B-B14F-4D97-AF65-F5344CB8AC3E}">
        <p14:creationId xmlns:p14="http://schemas.microsoft.com/office/powerpoint/2010/main" val="4141478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smtClean="0"/>
              <a:t>Clique para editar o estilo do subtítulo do Modelo Global</a:t>
            </a:r>
            <a:endParaRPr lang="pt-PT"/>
          </a:p>
        </p:txBody>
      </p:sp>
      <p:sp>
        <p:nvSpPr>
          <p:cNvPr id="4" name="Marcador de Posição da Data 3"/>
          <p:cNvSpPr>
            <a:spLocks noGrp="1"/>
          </p:cNvSpPr>
          <p:nvPr>
            <p:ph type="dt" sz="half" idx="10"/>
          </p:nvPr>
        </p:nvSpPr>
        <p:spPr/>
        <p:txBody>
          <a:bodyPr/>
          <a:lstStyle/>
          <a:p>
            <a:fld id="{13F79590-2014-4ADB-86C5-A236DA466E56}" type="datetimeFigureOut">
              <a:rPr lang="pt-PT" smtClean="0"/>
              <a:t>22/01/2021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EC9B9359-2A77-4845-B167-B44CC9157AC3}" type="slidenum">
              <a:rPr lang="pt-PT" smtClean="0"/>
              <a:t>‹nº›</a:t>
            </a:fld>
            <a:endParaRPr lang="pt-PT"/>
          </a:p>
        </p:txBody>
      </p:sp>
    </p:spTree>
    <p:extLst>
      <p:ext uri="{BB962C8B-B14F-4D97-AF65-F5344CB8AC3E}">
        <p14:creationId xmlns:p14="http://schemas.microsoft.com/office/powerpoint/2010/main" val="2657383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13F79590-2014-4ADB-86C5-A236DA466E56}" type="datetimeFigureOut">
              <a:rPr lang="pt-PT" smtClean="0"/>
              <a:t>22/01/2021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EC9B9359-2A77-4845-B167-B44CC9157AC3}" type="slidenum">
              <a:rPr lang="pt-PT" smtClean="0"/>
              <a:t>‹nº›</a:t>
            </a:fld>
            <a:endParaRPr lang="pt-PT"/>
          </a:p>
        </p:txBody>
      </p:sp>
    </p:spTree>
    <p:extLst>
      <p:ext uri="{BB962C8B-B14F-4D97-AF65-F5344CB8AC3E}">
        <p14:creationId xmlns:p14="http://schemas.microsoft.com/office/powerpoint/2010/main" val="325751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13F79590-2014-4ADB-86C5-A236DA466E56}" type="datetimeFigureOut">
              <a:rPr lang="pt-PT" smtClean="0"/>
              <a:t>22/01/2021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EC9B9359-2A77-4845-B167-B44CC9157AC3}" type="slidenum">
              <a:rPr lang="pt-PT" smtClean="0"/>
              <a:t>‹nº›</a:t>
            </a:fld>
            <a:endParaRPr lang="pt-PT"/>
          </a:p>
        </p:txBody>
      </p:sp>
    </p:spTree>
    <p:extLst>
      <p:ext uri="{BB962C8B-B14F-4D97-AF65-F5344CB8AC3E}">
        <p14:creationId xmlns:p14="http://schemas.microsoft.com/office/powerpoint/2010/main" val="2444202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13F79590-2014-4ADB-86C5-A236DA466E56}" type="datetimeFigureOut">
              <a:rPr lang="pt-PT" smtClean="0"/>
              <a:t>22/01/2021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EC9B9359-2A77-4845-B167-B44CC9157AC3}" type="slidenum">
              <a:rPr lang="pt-PT" smtClean="0"/>
              <a:t>‹nº›</a:t>
            </a:fld>
            <a:endParaRPr lang="pt-PT"/>
          </a:p>
        </p:txBody>
      </p:sp>
    </p:spTree>
    <p:extLst>
      <p:ext uri="{BB962C8B-B14F-4D97-AF65-F5344CB8AC3E}">
        <p14:creationId xmlns:p14="http://schemas.microsoft.com/office/powerpoint/2010/main" val="2097881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smtClean="0"/>
              <a:t>Clique para editar o estilo</a:t>
            </a:r>
            <a:endParaRPr lang="pt-PT"/>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smtClean="0"/>
              <a:t>Editar os estilos de texto do Modelo Global</a:t>
            </a:r>
          </a:p>
        </p:txBody>
      </p:sp>
      <p:sp>
        <p:nvSpPr>
          <p:cNvPr id="4" name="Marcador de Posição da Data 3"/>
          <p:cNvSpPr>
            <a:spLocks noGrp="1"/>
          </p:cNvSpPr>
          <p:nvPr>
            <p:ph type="dt" sz="half" idx="10"/>
          </p:nvPr>
        </p:nvSpPr>
        <p:spPr/>
        <p:txBody>
          <a:bodyPr/>
          <a:lstStyle/>
          <a:p>
            <a:fld id="{13F79590-2014-4ADB-86C5-A236DA466E56}" type="datetimeFigureOut">
              <a:rPr lang="pt-PT" smtClean="0"/>
              <a:t>22/01/2021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EC9B9359-2A77-4845-B167-B44CC9157AC3}" type="slidenum">
              <a:rPr lang="pt-PT" smtClean="0"/>
              <a:t>‹nº›</a:t>
            </a:fld>
            <a:endParaRPr lang="pt-PT"/>
          </a:p>
        </p:txBody>
      </p:sp>
    </p:spTree>
    <p:extLst>
      <p:ext uri="{BB962C8B-B14F-4D97-AF65-F5344CB8AC3E}">
        <p14:creationId xmlns:p14="http://schemas.microsoft.com/office/powerpoint/2010/main" val="2213748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838200" y="1825625"/>
            <a:ext cx="5181600" cy="435133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172200" y="1825625"/>
            <a:ext cx="5181600" cy="435133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13F79590-2014-4ADB-86C5-A236DA466E56}" type="datetimeFigureOut">
              <a:rPr lang="pt-PT" smtClean="0"/>
              <a:t>22/01/2021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EC9B9359-2A77-4845-B167-B44CC9157AC3}" type="slidenum">
              <a:rPr lang="pt-PT" smtClean="0"/>
              <a:t>‹nº›</a:t>
            </a:fld>
            <a:endParaRPr lang="pt-PT"/>
          </a:p>
        </p:txBody>
      </p:sp>
    </p:spTree>
    <p:extLst>
      <p:ext uri="{BB962C8B-B14F-4D97-AF65-F5344CB8AC3E}">
        <p14:creationId xmlns:p14="http://schemas.microsoft.com/office/powerpoint/2010/main" val="520837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13F79590-2014-4ADB-86C5-A236DA466E56}" type="datetimeFigureOut">
              <a:rPr lang="pt-PT" smtClean="0"/>
              <a:t>22/01/2021</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EC9B9359-2A77-4845-B167-B44CC9157AC3}" type="slidenum">
              <a:rPr lang="pt-PT" smtClean="0"/>
              <a:t>‹nº›</a:t>
            </a:fld>
            <a:endParaRPr lang="pt-PT"/>
          </a:p>
        </p:txBody>
      </p:sp>
    </p:spTree>
    <p:extLst>
      <p:ext uri="{BB962C8B-B14F-4D97-AF65-F5344CB8AC3E}">
        <p14:creationId xmlns:p14="http://schemas.microsoft.com/office/powerpoint/2010/main" val="1426958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13F79590-2014-4ADB-86C5-A236DA466E56}" type="datetimeFigureOut">
              <a:rPr lang="pt-PT" smtClean="0"/>
              <a:t>22/01/2021</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EC9B9359-2A77-4845-B167-B44CC9157AC3}" type="slidenum">
              <a:rPr lang="pt-PT" smtClean="0"/>
              <a:t>‹nº›</a:t>
            </a:fld>
            <a:endParaRPr lang="pt-PT"/>
          </a:p>
        </p:txBody>
      </p:sp>
    </p:spTree>
    <p:extLst>
      <p:ext uri="{BB962C8B-B14F-4D97-AF65-F5344CB8AC3E}">
        <p14:creationId xmlns:p14="http://schemas.microsoft.com/office/powerpoint/2010/main" val="1053152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13F79590-2014-4ADB-86C5-A236DA466E56}" type="datetimeFigureOut">
              <a:rPr lang="pt-PT" smtClean="0"/>
              <a:t>22/01/2021</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EC9B9359-2A77-4845-B167-B44CC9157AC3}" type="slidenum">
              <a:rPr lang="pt-PT" smtClean="0"/>
              <a:t>‹nº›</a:t>
            </a:fld>
            <a:endParaRPr lang="pt-PT"/>
          </a:p>
        </p:txBody>
      </p:sp>
    </p:spTree>
    <p:extLst>
      <p:ext uri="{BB962C8B-B14F-4D97-AF65-F5344CB8AC3E}">
        <p14:creationId xmlns:p14="http://schemas.microsoft.com/office/powerpoint/2010/main" val="1891691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13F79590-2014-4ADB-86C5-A236DA466E56}" type="datetimeFigureOut">
              <a:rPr lang="pt-PT" smtClean="0"/>
              <a:t>22/01/2021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EC9B9359-2A77-4845-B167-B44CC9157AC3}" type="slidenum">
              <a:rPr lang="pt-PT" smtClean="0"/>
              <a:t>‹nº›</a:t>
            </a:fld>
            <a:endParaRPr lang="pt-PT"/>
          </a:p>
        </p:txBody>
      </p:sp>
    </p:spTree>
    <p:extLst>
      <p:ext uri="{BB962C8B-B14F-4D97-AF65-F5344CB8AC3E}">
        <p14:creationId xmlns:p14="http://schemas.microsoft.com/office/powerpoint/2010/main" val="2433860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13F79590-2014-4ADB-86C5-A236DA466E56}" type="datetimeFigureOut">
              <a:rPr lang="pt-PT" smtClean="0"/>
              <a:t>22/01/2021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EC9B9359-2A77-4845-B167-B44CC9157AC3}" type="slidenum">
              <a:rPr lang="pt-PT" smtClean="0"/>
              <a:t>‹nº›</a:t>
            </a:fld>
            <a:endParaRPr lang="pt-PT"/>
          </a:p>
        </p:txBody>
      </p:sp>
    </p:spTree>
    <p:extLst>
      <p:ext uri="{BB962C8B-B14F-4D97-AF65-F5344CB8AC3E}">
        <p14:creationId xmlns:p14="http://schemas.microsoft.com/office/powerpoint/2010/main" val="3976560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79590-2014-4ADB-86C5-A236DA466E56}" type="datetimeFigureOut">
              <a:rPr lang="pt-PT" smtClean="0"/>
              <a:t>22/01/2021</a:t>
            </a:fld>
            <a:endParaRPr lang="pt-PT"/>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B9359-2A77-4845-B167-B44CC9157AC3}" type="slidenum">
              <a:rPr lang="pt-PT" smtClean="0"/>
              <a:t>‹nº›</a:t>
            </a:fld>
            <a:endParaRPr lang="pt-PT"/>
          </a:p>
        </p:txBody>
      </p:sp>
    </p:spTree>
    <p:extLst>
      <p:ext uri="{BB962C8B-B14F-4D97-AF65-F5344CB8AC3E}">
        <p14:creationId xmlns:p14="http://schemas.microsoft.com/office/powerpoint/2010/main" val="2094648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4.xml"/><Relationship Id="rId5" Type="http://schemas.openxmlformats.org/officeDocument/2006/relationships/chart" Target="../charts/chart21.xml"/><Relationship Id="rId4" Type="http://schemas.openxmlformats.org/officeDocument/2006/relationships/chart" Target="../charts/chart20.xml"/></Relationships>
</file>

<file path=ppt/slides/_rels/slide1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4.xml"/><Relationship Id="rId5" Type="http://schemas.openxmlformats.org/officeDocument/2006/relationships/chart" Target="../charts/chart15.xml"/><Relationship Id="rId4" Type="http://schemas.openxmlformats.org/officeDocument/2006/relationships/chart" Target="../charts/char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90665" y="4908429"/>
            <a:ext cx="8622013" cy="1086929"/>
          </a:xfrm>
        </p:spPr>
        <p:txBody>
          <a:bodyPr>
            <a:noAutofit/>
          </a:bodyPr>
          <a:lstStyle/>
          <a:p>
            <a:pPr algn="l"/>
            <a:r>
              <a:rPr lang="pt-PT" sz="3200" b="1" dirty="0" smtClean="0">
                <a:solidFill>
                  <a:schemeClr val="accent5">
                    <a:lumMod val="50000"/>
                  </a:schemeClr>
                </a:solidFill>
              </a:rPr>
              <a:t>Relatório de Casuística</a:t>
            </a:r>
            <a:r>
              <a:rPr lang="pt-PT" sz="3200" b="1" dirty="0">
                <a:solidFill>
                  <a:schemeClr val="accent5">
                    <a:lumMod val="50000"/>
                  </a:schemeClr>
                </a:solidFill>
              </a:rPr>
              <a:t/>
            </a:r>
            <a:br>
              <a:rPr lang="pt-PT" sz="3200" b="1" dirty="0">
                <a:solidFill>
                  <a:schemeClr val="accent5">
                    <a:lumMod val="50000"/>
                  </a:schemeClr>
                </a:solidFill>
              </a:rPr>
            </a:br>
            <a:r>
              <a:rPr lang="pt-PT" sz="3200" b="1" dirty="0">
                <a:solidFill>
                  <a:schemeClr val="accent5">
                    <a:lumMod val="50000"/>
                  </a:schemeClr>
                </a:solidFill>
              </a:rPr>
              <a:t>4</a:t>
            </a:r>
            <a:r>
              <a:rPr lang="pt-PT" sz="3200" b="1" dirty="0" smtClean="0">
                <a:solidFill>
                  <a:schemeClr val="accent5">
                    <a:lumMod val="50000"/>
                  </a:schemeClr>
                </a:solidFill>
              </a:rPr>
              <a:t>º Trimestre.2020 -  01.out.2020 a 31.dez.2020</a:t>
            </a:r>
            <a:endParaRPr lang="pt-PT" sz="3200" b="1" dirty="0">
              <a:solidFill>
                <a:schemeClr val="accent5">
                  <a:lumMod val="50000"/>
                </a:schemeClr>
              </a:solidFill>
            </a:endParaRPr>
          </a:p>
        </p:txBody>
      </p:sp>
      <p:pic>
        <p:nvPicPr>
          <p:cNvPr id="5" name="Imagem 4" descr="cid:image005.png@01D608E5.80492AA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663" y="5995356"/>
            <a:ext cx="6060711" cy="502964"/>
          </a:xfrm>
          <a:prstGeom prst="rect">
            <a:avLst/>
          </a:prstGeom>
          <a:noFill/>
          <a:ln>
            <a:noFill/>
          </a:ln>
        </p:spPr>
      </p:pic>
    </p:spTree>
    <p:extLst>
      <p:ext uri="{BB962C8B-B14F-4D97-AF65-F5344CB8AC3E}">
        <p14:creationId xmlns:p14="http://schemas.microsoft.com/office/powerpoint/2010/main" val="2733453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198" y="365126"/>
            <a:ext cx="8763002" cy="575154"/>
          </a:xfrm>
        </p:spPr>
        <p:txBody>
          <a:bodyPr>
            <a:noAutofit/>
          </a:bodyPr>
          <a:lstStyle/>
          <a:p>
            <a:r>
              <a:rPr lang="pt-PT" sz="4000" dirty="0" smtClean="0">
                <a:solidFill>
                  <a:schemeClr val="accent5">
                    <a:lumMod val="75000"/>
                  </a:schemeClr>
                </a:solidFill>
              </a:rPr>
              <a:t>Total </a:t>
            </a:r>
            <a:r>
              <a:rPr lang="pt-PT" sz="4000" dirty="0">
                <a:solidFill>
                  <a:schemeClr val="accent5">
                    <a:lumMod val="75000"/>
                  </a:schemeClr>
                </a:solidFill>
              </a:rPr>
              <a:t>de </a:t>
            </a:r>
            <a:r>
              <a:rPr lang="pt-PT" sz="4000" dirty="0" smtClean="0">
                <a:solidFill>
                  <a:schemeClr val="accent5">
                    <a:lumMod val="75000"/>
                  </a:schemeClr>
                </a:solidFill>
              </a:rPr>
              <a:t>Notificações de Via Direta</a:t>
            </a:r>
            <a:endParaRPr lang="pt-PT" sz="4000" dirty="0">
              <a:solidFill>
                <a:schemeClr val="accent5">
                  <a:lumMod val="75000"/>
                </a:schemeClr>
              </a:solidFill>
            </a:endParaRPr>
          </a:p>
        </p:txBody>
      </p:sp>
      <p:sp>
        <p:nvSpPr>
          <p:cNvPr id="13" name="Título 1"/>
          <p:cNvSpPr txBox="1">
            <a:spLocks/>
          </p:cNvSpPr>
          <p:nvPr/>
        </p:nvSpPr>
        <p:spPr>
          <a:xfrm>
            <a:off x="805639" y="968324"/>
            <a:ext cx="7555303" cy="370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PT" sz="1700" dirty="0" smtClean="0"/>
              <a:t>Distribuição por Tipo de Notificador - Médico </a:t>
            </a:r>
            <a:r>
              <a:rPr lang="pt-PT" sz="1200" dirty="0" smtClean="0"/>
              <a:t>(especialidades + representativas)</a:t>
            </a:r>
          </a:p>
        </p:txBody>
      </p:sp>
      <p:graphicFrame>
        <p:nvGraphicFramePr>
          <p:cNvPr id="15" name="Tabela 14"/>
          <p:cNvGraphicFramePr>
            <a:graphicFrameLocks noGrp="1"/>
          </p:cNvGraphicFramePr>
          <p:nvPr>
            <p:extLst>
              <p:ext uri="{D42A27DB-BD31-4B8C-83A1-F6EECF244321}">
                <p14:modId xmlns:p14="http://schemas.microsoft.com/office/powerpoint/2010/main" val="952743557"/>
              </p:ext>
            </p:extLst>
          </p:nvPr>
        </p:nvGraphicFramePr>
        <p:xfrm>
          <a:off x="497060" y="1503813"/>
          <a:ext cx="3162145" cy="2225040"/>
        </p:xfrm>
        <a:graphic>
          <a:graphicData uri="http://schemas.openxmlformats.org/drawingml/2006/table">
            <a:tbl>
              <a:tblPr firstRow="1" bandRow="1">
                <a:tableStyleId>{5C22544A-7EE6-4342-B048-85BDC9FD1C3A}</a:tableStyleId>
              </a:tblPr>
              <a:tblGrid>
                <a:gridCol w="1793367">
                  <a:extLst>
                    <a:ext uri="{9D8B030D-6E8A-4147-A177-3AD203B41FA5}">
                      <a16:colId xmlns:a16="http://schemas.microsoft.com/office/drawing/2014/main" val="810747285"/>
                    </a:ext>
                  </a:extLst>
                </a:gridCol>
                <a:gridCol w="684389">
                  <a:extLst>
                    <a:ext uri="{9D8B030D-6E8A-4147-A177-3AD203B41FA5}">
                      <a16:colId xmlns:a16="http://schemas.microsoft.com/office/drawing/2014/main" val="425681427"/>
                    </a:ext>
                  </a:extLst>
                </a:gridCol>
                <a:gridCol w="684389">
                  <a:extLst>
                    <a:ext uri="{9D8B030D-6E8A-4147-A177-3AD203B41FA5}">
                      <a16:colId xmlns:a16="http://schemas.microsoft.com/office/drawing/2014/main" val="2668156013"/>
                    </a:ext>
                  </a:extLst>
                </a:gridCol>
              </a:tblGrid>
              <a:tr h="370840">
                <a:tc>
                  <a:txBody>
                    <a:bodyPr/>
                    <a:lstStyle/>
                    <a:p>
                      <a:r>
                        <a:rPr lang="pt-PT" sz="1200" b="0" dirty="0" err="1" smtClean="0">
                          <a:solidFill>
                            <a:schemeClr val="tx1"/>
                          </a:solidFill>
                        </a:rPr>
                        <a:t>Imuno-Alergologia</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58</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30%</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7401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Gastrenterologia</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27</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14%</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8369836"/>
                  </a:ext>
                </a:extLst>
              </a:tr>
              <a:tr h="370840">
                <a:tc>
                  <a:txBody>
                    <a:bodyPr/>
                    <a:lstStyle/>
                    <a:p>
                      <a:r>
                        <a:rPr lang="pt-PT" sz="1200" b="0" dirty="0" smtClean="0">
                          <a:solidFill>
                            <a:schemeClr val="tx1"/>
                          </a:solidFill>
                        </a:rPr>
                        <a:t>Sem Especialidade</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26</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13%</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45877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Medicina Geral</a:t>
                      </a:r>
                      <a:r>
                        <a:rPr lang="pt-PT" sz="1200" b="0" baseline="0" dirty="0" smtClean="0">
                          <a:solidFill>
                            <a:schemeClr val="tx1"/>
                          </a:solidFill>
                        </a:rPr>
                        <a:t> e Familiar</a:t>
                      </a:r>
                      <a:endParaRPr lang="pt-PT" sz="12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20</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10%</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85279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Reumatologia</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15</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8%</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5713619"/>
                  </a:ext>
                </a:extLst>
              </a:tr>
              <a:tr h="370840">
                <a:tc>
                  <a:txBody>
                    <a:bodyPr/>
                    <a:lstStyle/>
                    <a:p>
                      <a:r>
                        <a:rPr lang="pt-PT" sz="1200" b="0" dirty="0" smtClean="0">
                          <a:solidFill>
                            <a:schemeClr val="tx1"/>
                          </a:solidFill>
                        </a:rPr>
                        <a:t>Médico</a:t>
                      </a:r>
                      <a:r>
                        <a:rPr lang="pt-PT" sz="1200" b="0" baseline="0" dirty="0" smtClean="0">
                          <a:solidFill>
                            <a:schemeClr val="tx1"/>
                          </a:solidFill>
                        </a:rPr>
                        <a:t> Interno</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14</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7%</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4444083"/>
                  </a:ext>
                </a:extLst>
              </a:tr>
            </a:tbl>
          </a:graphicData>
        </a:graphic>
      </p:graphicFrame>
      <p:graphicFrame>
        <p:nvGraphicFramePr>
          <p:cNvPr id="17" name="Tabela 16"/>
          <p:cNvGraphicFramePr>
            <a:graphicFrameLocks noGrp="1"/>
          </p:cNvGraphicFramePr>
          <p:nvPr>
            <p:extLst>
              <p:ext uri="{D42A27DB-BD31-4B8C-83A1-F6EECF244321}">
                <p14:modId xmlns:p14="http://schemas.microsoft.com/office/powerpoint/2010/main" val="359786588"/>
              </p:ext>
            </p:extLst>
          </p:nvPr>
        </p:nvGraphicFramePr>
        <p:xfrm>
          <a:off x="3830738" y="1503813"/>
          <a:ext cx="3706277" cy="2225040"/>
        </p:xfrm>
        <a:graphic>
          <a:graphicData uri="http://schemas.openxmlformats.org/drawingml/2006/table">
            <a:tbl>
              <a:tblPr firstRow="1" bandRow="1">
                <a:tableStyleId>{5C22544A-7EE6-4342-B048-85BDC9FD1C3A}</a:tableStyleId>
              </a:tblPr>
              <a:tblGrid>
                <a:gridCol w="2337499">
                  <a:extLst>
                    <a:ext uri="{9D8B030D-6E8A-4147-A177-3AD203B41FA5}">
                      <a16:colId xmlns:a16="http://schemas.microsoft.com/office/drawing/2014/main" val="810747285"/>
                    </a:ext>
                  </a:extLst>
                </a:gridCol>
                <a:gridCol w="684389">
                  <a:extLst>
                    <a:ext uri="{9D8B030D-6E8A-4147-A177-3AD203B41FA5}">
                      <a16:colId xmlns:a16="http://schemas.microsoft.com/office/drawing/2014/main" val="425681427"/>
                    </a:ext>
                  </a:extLst>
                </a:gridCol>
                <a:gridCol w="684389">
                  <a:extLst>
                    <a:ext uri="{9D8B030D-6E8A-4147-A177-3AD203B41FA5}">
                      <a16:colId xmlns:a16="http://schemas.microsoft.com/office/drawing/2014/main" val="2668156013"/>
                    </a:ext>
                  </a:extLst>
                </a:gridCol>
              </a:tblGrid>
              <a:tr h="370840">
                <a:tc>
                  <a:txBody>
                    <a:bodyPr/>
                    <a:lstStyle/>
                    <a:p>
                      <a:r>
                        <a:rPr lang="pt-PT" sz="1200" b="0" dirty="0" smtClean="0">
                          <a:solidFill>
                            <a:schemeClr val="tx1"/>
                          </a:solidFill>
                        </a:rPr>
                        <a:t>Neurologia</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12</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6%</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740129"/>
                  </a:ext>
                </a:extLst>
              </a:tr>
              <a:tr h="370840">
                <a:tc>
                  <a:txBody>
                    <a:bodyPr/>
                    <a:lstStyle/>
                    <a:p>
                      <a:r>
                        <a:rPr lang="pt-PT" sz="1200" b="0" dirty="0" smtClean="0">
                          <a:solidFill>
                            <a:schemeClr val="tx1"/>
                          </a:solidFill>
                        </a:rPr>
                        <a:t>Medicina</a:t>
                      </a:r>
                      <a:r>
                        <a:rPr lang="pt-PT" sz="1200" b="0" baseline="0" dirty="0" smtClean="0">
                          <a:solidFill>
                            <a:schemeClr val="tx1"/>
                          </a:solidFill>
                        </a:rPr>
                        <a:t> Interna</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8</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4%</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8369836"/>
                  </a:ext>
                </a:extLst>
              </a:tr>
              <a:tr h="370840">
                <a:tc>
                  <a:txBody>
                    <a:bodyPr/>
                    <a:lstStyle/>
                    <a:p>
                      <a:pPr marL="0" algn="l" defTabSz="914400" rtl="0" eaLnBrk="1" latinLnBrk="0" hangingPunct="1"/>
                      <a:r>
                        <a:rPr lang="pt-PT" sz="1200" b="0" kern="1200" dirty="0" smtClean="0">
                          <a:solidFill>
                            <a:schemeClr val="tx1"/>
                          </a:solidFill>
                          <a:latin typeface="+mn-lt"/>
                          <a:ea typeface="+mn-ea"/>
                          <a:cs typeface="+mn-cs"/>
                        </a:rPr>
                        <a:t>Hematologia Clínica</a:t>
                      </a:r>
                      <a:endParaRPr lang="pt-PT" sz="1200" b="0" kern="1200" dirty="0">
                        <a:solidFill>
                          <a:schemeClr val="tx1"/>
                        </a:solidFill>
                        <a:latin typeface="+mn-lt"/>
                        <a:ea typeface="+mn-ea"/>
                        <a:cs typeface="+mn-cs"/>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4</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2%</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4587764"/>
                  </a:ext>
                </a:extLst>
              </a:tr>
              <a:tr h="370840">
                <a:tc>
                  <a:txBody>
                    <a:bodyPr/>
                    <a:lstStyle/>
                    <a:p>
                      <a:r>
                        <a:rPr lang="pt-PT" sz="1200" b="0" dirty="0" smtClean="0">
                          <a:solidFill>
                            <a:schemeClr val="tx1"/>
                          </a:solidFill>
                        </a:rPr>
                        <a:t>Oncologia Médica</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4</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2%</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8527966"/>
                  </a:ext>
                </a:extLst>
              </a:tr>
              <a:tr h="370840">
                <a:tc>
                  <a:txBody>
                    <a:bodyPr/>
                    <a:lstStyle/>
                    <a:p>
                      <a:pPr marL="0" algn="l" defTabSz="914400" rtl="0" eaLnBrk="1" latinLnBrk="0" hangingPunct="1"/>
                      <a:r>
                        <a:rPr lang="pt-PT" sz="1200" b="0" kern="1200" dirty="0" smtClean="0">
                          <a:solidFill>
                            <a:schemeClr val="tx1"/>
                          </a:solidFill>
                          <a:latin typeface="+mn-lt"/>
                          <a:ea typeface="+mn-ea"/>
                          <a:cs typeface="+mn-cs"/>
                        </a:rPr>
                        <a:t>Pediatria</a:t>
                      </a:r>
                      <a:endParaRPr lang="pt-PT" sz="1200" b="0" kern="1200" dirty="0">
                        <a:solidFill>
                          <a:schemeClr val="tx1"/>
                        </a:solidFill>
                        <a:latin typeface="+mn-lt"/>
                        <a:ea typeface="+mn-ea"/>
                        <a:cs typeface="+mn-cs"/>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pt-PT" sz="1200" b="0" kern="1200" dirty="0" smtClean="0">
                          <a:solidFill>
                            <a:schemeClr val="tx1"/>
                          </a:solidFill>
                          <a:latin typeface="+mn-lt"/>
                          <a:ea typeface="+mn-ea"/>
                          <a:cs typeface="+mn-cs"/>
                        </a:rPr>
                        <a:t>4</a:t>
                      </a:r>
                      <a:endParaRPr lang="pt-PT" sz="1200" b="0" kern="1200" dirty="0">
                        <a:solidFill>
                          <a:schemeClr val="tx1"/>
                        </a:solidFill>
                        <a:latin typeface="+mn-lt"/>
                        <a:ea typeface="+mn-ea"/>
                        <a:cs typeface="+mn-cs"/>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pt-PT" sz="1200" b="0" kern="1200" dirty="0" smtClean="0">
                          <a:solidFill>
                            <a:schemeClr val="tx1"/>
                          </a:solidFill>
                          <a:latin typeface="+mn-lt"/>
                          <a:ea typeface="+mn-ea"/>
                          <a:cs typeface="+mn-cs"/>
                        </a:rPr>
                        <a:t>2%</a:t>
                      </a:r>
                      <a:endParaRPr lang="pt-PT" sz="1200" b="0" kern="1200" dirty="0">
                        <a:solidFill>
                          <a:schemeClr val="tx1"/>
                        </a:solidFill>
                        <a:latin typeface="+mn-lt"/>
                        <a:ea typeface="+mn-ea"/>
                        <a:cs typeface="+mn-cs"/>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5713619"/>
                  </a:ext>
                </a:extLst>
              </a:tr>
              <a:tr h="370840">
                <a:tc>
                  <a:txBody>
                    <a:bodyPr/>
                    <a:lstStyle/>
                    <a:p>
                      <a:r>
                        <a:rPr lang="pt-PT" sz="1200" b="0" dirty="0" smtClean="0">
                          <a:solidFill>
                            <a:schemeClr val="tx1"/>
                          </a:solidFill>
                        </a:rPr>
                        <a:t>Medicina no Trabalho</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3</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2%</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2568460"/>
                  </a:ext>
                </a:extLst>
              </a:tr>
            </a:tbl>
          </a:graphicData>
        </a:graphic>
      </p:graphicFrame>
      <p:graphicFrame>
        <p:nvGraphicFramePr>
          <p:cNvPr id="18" name="Gráfico 17"/>
          <p:cNvGraphicFramePr/>
          <p:nvPr>
            <p:extLst>
              <p:ext uri="{D42A27DB-BD31-4B8C-83A1-F6EECF244321}">
                <p14:modId xmlns:p14="http://schemas.microsoft.com/office/powerpoint/2010/main" val="712147363"/>
              </p:ext>
            </p:extLst>
          </p:nvPr>
        </p:nvGraphicFramePr>
        <p:xfrm>
          <a:off x="497060" y="3804854"/>
          <a:ext cx="7039955" cy="27007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p:cNvGraphicFramePr>
            <a:graphicFrameLocks/>
          </p:cNvGraphicFramePr>
          <p:nvPr>
            <p:extLst>
              <p:ext uri="{D42A27DB-BD31-4B8C-83A1-F6EECF244321}">
                <p14:modId xmlns:p14="http://schemas.microsoft.com/office/powerpoint/2010/main" val="462803758"/>
              </p:ext>
            </p:extLst>
          </p:nvPr>
        </p:nvGraphicFramePr>
        <p:xfrm>
          <a:off x="7708547" y="968324"/>
          <a:ext cx="4303757" cy="55372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0434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198" y="365126"/>
            <a:ext cx="9668776" cy="575154"/>
          </a:xfrm>
        </p:spPr>
        <p:txBody>
          <a:bodyPr>
            <a:noAutofit/>
          </a:bodyPr>
          <a:lstStyle/>
          <a:p>
            <a:r>
              <a:rPr lang="pt-PT" sz="4000" dirty="0" smtClean="0">
                <a:solidFill>
                  <a:schemeClr val="accent5">
                    <a:lumMod val="75000"/>
                  </a:schemeClr>
                </a:solidFill>
              </a:rPr>
              <a:t>Total </a:t>
            </a:r>
            <a:r>
              <a:rPr lang="pt-PT" sz="4000" dirty="0">
                <a:solidFill>
                  <a:schemeClr val="accent5">
                    <a:lumMod val="75000"/>
                  </a:schemeClr>
                </a:solidFill>
              </a:rPr>
              <a:t>de </a:t>
            </a:r>
            <a:r>
              <a:rPr lang="pt-PT" sz="4000" dirty="0" smtClean="0">
                <a:solidFill>
                  <a:schemeClr val="accent5">
                    <a:lumMod val="75000"/>
                  </a:schemeClr>
                </a:solidFill>
              </a:rPr>
              <a:t>Casos de RAM</a:t>
            </a:r>
            <a:endParaRPr lang="pt-PT" sz="4000" dirty="0">
              <a:solidFill>
                <a:schemeClr val="accent5">
                  <a:lumMod val="75000"/>
                </a:schemeClr>
              </a:solidFill>
            </a:endParaRPr>
          </a:p>
        </p:txBody>
      </p:sp>
      <p:sp>
        <p:nvSpPr>
          <p:cNvPr id="13" name="Título 1"/>
          <p:cNvSpPr txBox="1">
            <a:spLocks/>
          </p:cNvSpPr>
          <p:nvPr/>
        </p:nvSpPr>
        <p:spPr>
          <a:xfrm>
            <a:off x="1105616" y="879833"/>
            <a:ext cx="7555303" cy="370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pt-PT" sz="2000" b="0" i="0" u="none" strike="noStrike" kern="1200" cap="none" spc="0" normalizeH="0" baseline="0" noProof="0" dirty="0" smtClean="0">
                <a:ln>
                  <a:noFill/>
                </a:ln>
                <a:solidFill>
                  <a:prstClr val="black"/>
                </a:solidFill>
                <a:effectLst/>
                <a:uLnTx/>
                <a:uFillTx/>
                <a:latin typeface="Calibri Light" panose="020F0302020204030204"/>
                <a:ea typeface="+mj-ea"/>
                <a:cs typeface="+mj-cs"/>
              </a:rPr>
              <a:t>Frequência absoluta e relativa dos casos de RAM recebidos no SNF</a:t>
            </a:r>
          </a:p>
        </p:txBody>
      </p:sp>
      <p:graphicFrame>
        <p:nvGraphicFramePr>
          <p:cNvPr id="14" name="Tabela 13"/>
          <p:cNvGraphicFramePr>
            <a:graphicFrameLocks noGrp="1"/>
          </p:cNvGraphicFramePr>
          <p:nvPr>
            <p:extLst>
              <p:ext uri="{D42A27DB-BD31-4B8C-83A1-F6EECF244321}">
                <p14:modId xmlns:p14="http://schemas.microsoft.com/office/powerpoint/2010/main" val="598950282"/>
              </p:ext>
            </p:extLst>
          </p:nvPr>
        </p:nvGraphicFramePr>
        <p:xfrm>
          <a:off x="1211021" y="1453559"/>
          <a:ext cx="5284597" cy="886525"/>
        </p:xfrm>
        <a:graphic>
          <a:graphicData uri="http://schemas.openxmlformats.org/drawingml/2006/table">
            <a:tbl>
              <a:tblPr firstRow="1" bandRow="1">
                <a:tableStyleId>{5C22544A-7EE6-4342-B048-85BDC9FD1C3A}</a:tableStyleId>
              </a:tblPr>
              <a:tblGrid>
                <a:gridCol w="1259205">
                  <a:extLst>
                    <a:ext uri="{9D8B030D-6E8A-4147-A177-3AD203B41FA5}">
                      <a16:colId xmlns:a16="http://schemas.microsoft.com/office/drawing/2014/main" val="3715609987"/>
                    </a:ext>
                  </a:extLst>
                </a:gridCol>
                <a:gridCol w="1078230">
                  <a:extLst>
                    <a:ext uri="{9D8B030D-6E8A-4147-A177-3AD203B41FA5}">
                      <a16:colId xmlns:a16="http://schemas.microsoft.com/office/drawing/2014/main" val="4090672703"/>
                    </a:ext>
                  </a:extLst>
                </a:gridCol>
                <a:gridCol w="934466">
                  <a:extLst>
                    <a:ext uri="{9D8B030D-6E8A-4147-A177-3AD203B41FA5}">
                      <a16:colId xmlns:a16="http://schemas.microsoft.com/office/drawing/2014/main" val="2544432867"/>
                    </a:ext>
                  </a:extLst>
                </a:gridCol>
                <a:gridCol w="1078230">
                  <a:extLst>
                    <a:ext uri="{9D8B030D-6E8A-4147-A177-3AD203B41FA5}">
                      <a16:colId xmlns:a16="http://schemas.microsoft.com/office/drawing/2014/main" val="546671012"/>
                    </a:ext>
                  </a:extLst>
                </a:gridCol>
                <a:gridCol w="934466">
                  <a:extLst>
                    <a:ext uri="{9D8B030D-6E8A-4147-A177-3AD203B41FA5}">
                      <a16:colId xmlns:a16="http://schemas.microsoft.com/office/drawing/2014/main" val="3125150764"/>
                    </a:ext>
                  </a:extLst>
                </a:gridCol>
              </a:tblGrid>
              <a:tr h="368365">
                <a:tc>
                  <a:txBody>
                    <a:bodyPr/>
                    <a:lstStyle/>
                    <a:p>
                      <a:r>
                        <a:rPr lang="pt-PT" sz="1200" dirty="0" smtClean="0">
                          <a:solidFill>
                            <a:schemeClr val="tx1"/>
                          </a:solidFill>
                        </a:rPr>
                        <a:t>Casos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Via direta</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Via Indireta</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0036"/>
                  </a:ext>
                </a:extLst>
              </a:tr>
              <a:tr h="514702">
                <a:tc>
                  <a:txBody>
                    <a:bodyPr/>
                    <a:lstStyle/>
                    <a:p>
                      <a:pPr algn="ctr"/>
                      <a:r>
                        <a:rPr lang="pt-PT" sz="2800" dirty="0" smtClean="0">
                          <a:solidFill>
                            <a:schemeClr val="accent5">
                              <a:lumMod val="50000"/>
                            </a:schemeClr>
                          </a:solidFill>
                        </a:rPr>
                        <a:t>2.184</a:t>
                      </a:r>
                      <a:endParaRPr lang="pt-PT" sz="2800"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837</a:t>
                      </a:r>
                      <a:endParaRPr lang="pt-PT" sz="2800" dirty="0">
                        <a:solidFill>
                          <a:schemeClr val="accent5"/>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1">
                              <a:lumMod val="50000"/>
                            </a:schemeClr>
                          </a:solidFill>
                        </a:rPr>
                        <a:t>38%</a:t>
                      </a:r>
                      <a:endParaRPr lang="pt-PT" sz="2800" dirty="0">
                        <a:solidFill>
                          <a:schemeClr val="accent1">
                            <a:lumMod val="50000"/>
                          </a:schemeClr>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1.347</a:t>
                      </a:r>
                      <a:endParaRPr lang="pt-PT" sz="2800"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1">
                              <a:lumMod val="50000"/>
                            </a:schemeClr>
                          </a:solidFill>
                        </a:rPr>
                        <a:t>62%</a:t>
                      </a:r>
                      <a:endParaRPr lang="pt-PT" sz="2800"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03876"/>
                  </a:ext>
                </a:extLst>
              </a:tr>
            </a:tbl>
          </a:graphicData>
        </a:graphic>
      </p:graphicFrame>
      <p:graphicFrame>
        <p:nvGraphicFramePr>
          <p:cNvPr id="11" name="Gráfico 10"/>
          <p:cNvGraphicFramePr>
            <a:graphicFrameLocks/>
          </p:cNvGraphicFramePr>
          <p:nvPr>
            <p:extLst>
              <p:ext uri="{D42A27DB-BD31-4B8C-83A1-F6EECF244321}">
                <p14:modId xmlns:p14="http://schemas.microsoft.com/office/powerpoint/2010/main" val="3900629169"/>
              </p:ext>
            </p:extLst>
          </p:nvPr>
        </p:nvGraphicFramePr>
        <p:xfrm>
          <a:off x="6836229" y="1453559"/>
          <a:ext cx="4789714" cy="2569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428503134"/>
              </p:ext>
            </p:extLst>
          </p:nvPr>
        </p:nvGraphicFramePr>
        <p:xfrm>
          <a:off x="696687" y="4023484"/>
          <a:ext cx="3047999" cy="25570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p:nvPr>
            <p:extLst>
              <p:ext uri="{D42A27DB-BD31-4B8C-83A1-F6EECF244321}">
                <p14:modId xmlns:p14="http://schemas.microsoft.com/office/powerpoint/2010/main" val="330563355"/>
              </p:ext>
            </p:extLst>
          </p:nvPr>
        </p:nvGraphicFramePr>
        <p:xfrm>
          <a:off x="8302171" y="4023484"/>
          <a:ext cx="3323772" cy="25570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9"/>
          <p:cNvGraphicFramePr>
            <a:graphicFrameLocks/>
          </p:cNvGraphicFramePr>
          <p:nvPr>
            <p:extLst>
              <p:ext uri="{D42A27DB-BD31-4B8C-83A1-F6EECF244321}">
                <p14:modId xmlns:p14="http://schemas.microsoft.com/office/powerpoint/2010/main" val="72429174"/>
              </p:ext>
            </p:extLst>
          </p:nvPr>
        </p:nvGraphicFramePr>
        <p:xfrm>
          <a:off x="3838075" y="4023484"/>
          <a:ext cx="4114799" cy="25570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65268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2" name="Título 1"/>
          <p:cNvSpPr txBox="1">
            <a:spLocks/>
          </p:cNvSpPr>
          <p:nvPr/>
        </p:nvSpPr>
        <p:spPr>
          <a:xfrm>
            <a:off x="819510" y="365126"/>
            <a:ext cx="7289320" cy="5751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000" dirty="0" smtClean="0">
                <a:solidFill>
                  <a:schemeClr val="accent5">
                    <a:lumMod val="75000"/>
                  </a:schemeClr>
                </a:solidFill>
              </a:rPr>
              <a:t>Casos de RAM</a:t>
            </a:r>
            <a:endParaRPr lang="pt-PT" sz="4000" dirty="0">
              <a:solidFill>
                <a:schemeClr val="accent5">
                  <a:lumMod val="75000"/>
                </a:schemeClr>
              </a:solidFill>
            </a:endParaRPr>
          </a:p>
        </p:txBody>
      </p:sp>
      <p:sp>
        <p:nvSpPr>
          <p:cNvPr id="43" name="Título 1"/>
          <p:cNvSpPr txBox="1">
            <a:spLocks/>
          </p:cNvSpPr>
          <p:nvPr/>
        </p:nvSpPr>
        <p:spPr>
          <a:xfrm>
            <a:off x="1071112" y="879833"/>
            <a:ext cx="3285228" cy="370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PT" sz="1700" dirty="0" smtClean="0"/>
              <a:t>Distribuição por Género do Doente</a:t>
            </a:r>
          </a:p>
        </p:txBody>
      </p:sp>
      <p:graphicFrame>
        <p:nvGraphicFramePr>
          <p:cNvPr id="142" name="Tabela 141"/>
          <p:cNvGraphicFramePr>
            <a:graphicFrameLocks noGrp="1"/>
          </p:cNvGraphicFramePr>
          <p:nvPr>
            <p:extLst>
              <p:ext uri="{D42A27DB-BD31-4B8C-83A1-F6EECF244321}">
                <p14:modId xmlns:p14="http://schemas.microsoft.com/office/powerpoint/2010/main" val="3872524475"/>
              </p:ext>
            </p:extLst>
          </p:nvPr>
        </p:nvGraphicFramePr>
        <p:xfrm>
          <a:off x="1211021" y="2787235"/>
          <a:ext cx="2609441" cy="1483360"/>
        </p:xfrm>
        <a:graphic>
          <a:graphicData uri="http://schemas.openxmlformats.org/drawingml/2006/table">
            <a:tbl>
              <a:tblPr firstRow="1" bandRow="1">
                <a:tableStyleId>{5C22544A-7EE6-4342-B048-85BDC9FD1C3A}</a:tableStyleId>
              </a:tblPr>
              <a:tblGrid>
                <a:gridCol w="1240663">
                  <a:extLst>
                    <a:ext uri="{9D8B030D-6E8A-4147-A177-3AD203B41FA5}">
                      <a16:colId xmlns:a16="http://schemas.microsoft.com/office/drawing/2014/main" val="810747285"/>
                    </a:ext>
                  </a:extLst>
                </a:gridCol>
                <a:gridCol w="684389">
                  <a:extLst>
                    <a:ext uri="{9D8B030D-6E8A-4147-A177-3AD203B41FA5}">
                      <a16:colId xmlns:a16="http://schemas.microsoft.com/office/drawing/2014/main" val="425681427"/>
                    </a:ext>
                  </a:extLst>
                </a:gridCol>
                <a:gridCol w="684389">
                  <a:extLst>
                    <a:ext uri="{9D8B030D-6E8A-4147-A177-3AD203B41FA5}">
                      <a16:colId xmlns:a16="http://schemas.microsoft.com/office/drawing/2014/main" val="2668156013"/>
                    </a:ext>
                  </a:extLst>
                </a:gridCol>
              </a:tblGrid>
              <a:tr h="370840">
                <a:tc>
                  <a:txBody>
                    <a:bodyPr/>
                    <a:lstStyle/>
                    <a:p>
                      <a:r>
                        <a:rPr lang="pt-PT" sz="1200" b="0" dirty="0" smtClean="0">
                          <a:solidFill>
                            <a:schemeClr val="accent5">
                              <a:lumMod val="50000"/>
                            </a:schemeClr>
                          </a:solidFill>
                        </a:rPr>
                        <a:t>4º Trimestre</a:t>
                      </a:r>
                      <a:endParaRPr lang="pt-PT" sz="1200" b="0" dirty="0">
                        <a:solidFill>
                          <a:schemeClr val="accent5">
                            <a:lumMod val="50000"/>
                          </a:schemeClr>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1200" b="0" dirty="0" smtClean="0">
                          <a:solidFill>
                            <a:schemeClr val="tx1"/>
                          </a:solidFill>
                        </a:rPr>
                        <a:t>T</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1200" b="0" dirty="0" smtClean="0">
                          <a:solidFill>
                            <a:schemeClr val="tx1"/>
                          </a:solidFill>
                        </a:rPr>
                        <a:t>%</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8408858"/>
                  </a:ext>
                </a:extLst>
              </a:tr>
              <a:tr h="370840">
                <a:tc>
                  <a:txBody>
                    <a:bodyPr/>
                    <a:lstStyle/>
                    <a:p>
                      <a:r>
                        <a:rPr lang="pt-PT" sz="1200" b="0" dirty="0" smtClean="0">
                          <a:solidFill>
                            <a:schemeClr val="tx1"/>
                          </a:solidFill>
                        </a:rPr>
                        <a:t>Feminino</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1.215</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0" i="0" u="none" strike="noStrike" dirty="0" smtClean="0">
                          <a:solidFill>
                            <a:srgbClr val="000000"/>
                          </a:solidFill>
                          <a:effectLst/>
                          <a:latin typeface="Calibri" panose="020F0502020204030204" pitchFamily="34" charset="0"/>
                        </a:rPr>
                        <a:t>56%</a:t>
                      </a:r>
                      <a:endParaRPr lang="pt-PT" sz="1100" b="0" i="0" u="none" strike="noStrike" dirty="0">
                        <a:solidFill>
                          <a:srgbClr val="000000"/>
                        </a:solidFill>
                        <a:effectLst/>
                        <a:latin typeface="Calibri" panose="020F050202020403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740129"/>
                  </a:ext>
                </a:extLst>
              </a:tr>
              <a:tr h="370840">
                <a:tc>
                  <a:txBody>
                    <a:bodyPr/>
                    <a:lstStyle/>
                    <a:p>
                      <a:r>
                        <a:rPr lang="pt-PT" sz="1200" b="0" dirty="0" smtClean="0">
                          <a:solidFill>
                            <a:schemeClr val="tx1"/>
                          </a:solidFill>
                        </a:rPr>
                        <a:t>Masculino</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776</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0" i="0" u="none" strike="noStrike" dirty="0" smtClean="0">
                          <a:solidFill>
                            <a:srgbClr val="000000"/>
                          </a:solidFill>
                          <a:effectLst/>
                          <a:latin typeface="Calibri" panose="020F0502020204030204" pitchFamily="34" charset="0"/>
                        </a:rPr>
                        <a:t>35%</a:t>
                      </a:r>
                      <a:endParaRPr lang="pt-PT" sz="1100" b="0" i="0" u="none" strike="noStrike" dirty="0">
                        <a:solidFill>
                          <a:srgbClr val="000000"/>
                        </a:solidFill>
                        <a:effectLst/>
                        <a:latin typeface="Calibri" panose="020F050202020403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8369836"/>
                  </a:ext>
                </a:extLst>
              </a:tr>
              <a:tr h="370840">
                <a:tc>
                  <a:txBody>
                    <a:bodyPr/>
                    <a:lstStyle/>
                    <a:p>
                      <a:r>
                        <a:rPr lang="pt-PT" sz="1200" b="0" dirty="0" smtClean="0">
                          <a:solidFill>
                            <a:schemeClr val="tx1"/>
                          </a:solidFill>
                        </a:rPr>
                        <a:t>Não Identificado</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193</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0" i="0" u="none" strike="noStrike" dirty="0">
                          <a:solidFill>
                            <a:srgbClr val="000000"/>
                          </a:solidFill>
                          <a:effectLst/>
                          <a:latin typeface="Calibri" panose="020F0502020204030204" pitchFamily="34" charset="0"/>
                        </a:rPr>
                        <a:t>9</a:t>
                      </a:r>
                      <a:r>
                        <a:rPr lang="pt-PT" sz="1100" b="0" i="0" u="none" strike="noStrike" dirty="0" smtClean="0">
                          <a:solidFill>
                            <a:srgbClr val="000000"/>
                          </a:solidFill>
                          <a:effectLst/>
                          <a:latin typeface="Calibri" panose="020F0502020204030204" pitchFamily="34" charset="0"/>
                        </a:rPr>
                        <a:t>%</a:t>
                      </a:r>
                      <a:endParaRPr lang="pt-PT" sz="1100" b="0" i="0" u="none" strike="noStrike" dirty="0">
                        <a:solidFill>
                          <a:srgbClr val="000000"/>
                        </a:solidFill>
                        <a:effectLst/>
                        <a:latin typeface="Calibri" panose="020F050202020403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4587764"/>
                  </a:ext>
                </a:extLst>
              </a:tr>
            </a:tbl>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4168847022"/>
              </p:ext>
            </p:extLst>
          </p:nvPr>
        </p:nvGraphicFramePr>
        <p:xfrm>
          <a:off x="1211021" y="1420495"/>
          <a:ext cx="5444871" cy="886525"/>
        </p:xfrm>
        <a:graphic>
          <a:graphicData uri="http://schemas.openxmlformats.org/drawingml/2006/table">
            <a:tbl>
              <a:tblPr firstRow="1" bandRow="1">
                <a:tableStyleId>{5C22544A-7EE6-4342-B048-85BDC9FD1C3A}</a:tableStyleId>
              </a:tblPr>
              <a:tblGrid>
                <a:gridCol w="1259205">
                  <a:extLst>
                    <a:ext uri="{9D8B030D-6E8A-4147-A177-3AD203B41FA5}">
                      <a16:colId xmlns:a16="http://schemas.microsoft.com/office/drawing/2014/main" val="3715609987"/>
                    </a:ext>
                  </a:extLst>
                </a:gridCol>
                <a:gridCol w="1078230">
                  <a:extLst>
                    <a:ext uri="{9D8B030D-6E8A-4147-A177-3AD203B41FA5}">
                      <a16:colId xmlns:a16="http://schemas.microsoft.com/office/drawing/2014/main" val="4090672703"/>
                    </a:ext>
                  </a:extLst>
                </a:gridCol>
                <a:gridCol w="1094740">
                  <a:extLst>
                    <a:ext uri="{9D8B030D-6E8A-4147-A177-3AD203B41FA5}">
                      <a16:colId xmlns:a16="http://schemas.microsoft.com/office/drawing/2014/main" val="2544432867"/>
                    </a:ext>
                  </a:extLst>
                </a:gridCol>
                <a:gridCol w="1078230">
                  <a:extLst>
                    <a:ext uri="{9D8B030D-6E8A-4147-A177-3AD203B41FA5}">
                      <a16:colId xmlns:a16="http://schemas.microsoft.com/office/drawing/2014/main" val="546671012"/>
                    </a:ext>
                  </a:extLst>
                </a:gridCol>
                <a:gridCol w="934466">
                  <a:extLst>
                    <a:ext uri="{9D8B030D-6E8A-4147-A177-3AD203B41FA5}">
                      <a16:colId xmlns:a16="http://schemas.microsoft.com/office/drawing/2014/main" val="3125150764"/>
                    </a:ext>
                  </a:extLst>
                </a:gridCol>
              </a:tblGrid>
              <a:tr h="368365">
                <a:tc>
                  <a:txBody>
                    <a:bodyPr/>
                    <a:lstStyle/>
                    <a:p>
                      <a:pPr algn="l"/>
                      <a:r>
                        <a:rPr lang="pt-PT" sz="1200" dirty="0" smtClean="0">
                          <a:solidFill>
                            <a:schemeClr val="tx1"/>
                          </a:solidFill>
                        </a:rPr>
                        <a:t>Casos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Graves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Não Graves</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0036"/>
                  </a:ext>
                </a:extLst>
              </a:tr>
              <a:tr h="514702">
                <a:tc>
                  <a:txBody>
                    <a:bodyPr/>
                    <a:lstStyle/>
                    <a:p>
                      <a:pPr algn="l"/>
                      <a:r>
                        <a:rPr lang="pt-PT" sz="2800" dirty="0" smtClean="0">
                          <a:solidFill>
                            <a:schemeClr val="accent5">
                              <a:lumMod val="50000"/>
                            </a:schemeClr>
                          </a:solidFill>
                        </a:rPr>
                        <a:t>2.184</a:t>
                      </a:r>
                      <a:endParaRPr lang="pt-PT" sz="2800"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1.279</a:t>
                      </a:r>
                      <a:endParaRPr lang="pt-PT" sz="2800" dirty="0">
                        <a:solidFill>
                          <a:schemeClr val="accent5"/>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2800" dirty="0" smtClean="0">
                          <a:solidFill>
                            <a:schemeClr val="accent1">
                              <a:lumMod val="50000"/>
                            </a:schemeClr>
                          </a:solidFill>
                        </a:rPr>
                        <a:t>59%</a:t>
                      </a:r>
                      <a:endParaRPr lang="pt-PT" sz="2800" dirty="0">
                        <a:solidFill>
                          <a:schemeClr val="accent1">
                            <a:lumMod val="50000"/>
                          </a:schemeClr>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905</a:t>
                      </a:r>
                      <a:endParaRPr lang="pt-PT" sz="2800"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1">
                              <a:lumMod val="50000"/>
                            </a:schemeClr>
                          </a:solidFill>
                        </a:rPr>
                        <a:t>41%</a:t>
                      </a:r>
                      <a:endParaRPr lang="pt-PT" sz="2800"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03876"/>
                  </a:ext>
                </a:extLst>
              </a:tr>
            </a:tbl>
          </a:graphicData>
        </a:graphic>
      </p:graphicFrame>
      <p:graphicFrame>
        <p:nvGraphicFramePr>
          <p:cNvPr id="9" name="Gráfico 8"/>
          <p:cNvGraphicFramePr>
            <a:graphicFrameLocks/>
          </p:cNvGraphicFramePr>
          <p:nvPr>
            <p:extLst>
              <p:ext uri="{D42A27DB-BD31-4B8C-83A1-F6EECF244321}">
                <p14:modId xmlns:p14="http://schemas.microsoft.com/office/powerpoint/2010/main" val="1139246551"/>
              </p:ext>
            </p:extLst>
          </p:nvPr>
        </p:nvGraphicFramePr>
        <p:xfrm>
          <a:off x="5781368" y="2787235"/>
          <a:ext cx="6105832" cy="38957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p:cNvGraphicFramePr>
            <a:graphicFrameLocks/>
          </p:cNvGraphicFramePr>
          <p:nvPr>
            <p:extLst>
              <p:ext uri="{D42A27DB-BD31-4B8C-83A1-F6EECF244321}">
                <p14:modId xmlns:p14="http://schemas.microsoft.com/office/powerpoint/2010/main" val="4035314641"/>
              </p:ext>
            </p:extLst>
          </p:nvPr>
        </p:nvGraphicFramePr>
        <p:xfrm>
          <a:off x="1211021" y="4386020"/>
          <a:ext cx="4186890" cy="22969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2658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4" name="Título 1"/>
          <p:cNvSpPr txBox="1">
            <a:spLocks/>
          </p:cNvSpPr>
          <p:nvPr/>
        </p:nvSpPr>
        <p:spPr>
          <a:xfrm>
            <a:off x="838198" y="365126"/>
            <a:ext cx="7270631" cy="5751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000" dirty="0" smtClean="0">
                <a:solidFill>
                  <a:schemeClr val="accent5">
                    <a:lumMod val="75000"/>
                  </a:schemeClr>
                </a:solidFill>
              </a:rPr>
              <a:t>Casos de RAM</a:t>
            </a:r>
            <a:endParaRPr lang="pt-PT" sz="4000" dirty="0">
              <a:solidFill>
                <a:schemeClr val="accent5">
                  <a:lumMod val="75000"/>
                </a:schemeClr>
              </a:solidFill>
            </a:endParaRPr>
          </a:p>
        </p:txBody>
      </p:sp>
      <p:sp>
        <p:nvSpPr>
          <p:cNvPr id="35" name="Título 1"/>
          <p:cNvSpPr txBox="1">
            <a:spLocks/>
          </p:cNvSpPr>
          <p:nvPr/>
        </p:nvSpPr>
        <p:spPr>
          <a:xfrm>
            <a:off x="1071112" y="879833"/>
            <a:ext cx="7555303" cy="370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PT" sz="1700" dirty="0" smtClean="0"/>
              <a:t>Distribuição por Faixa Etária</a:t>
            </a:r>
          </a:p>
        </p:txBody>
      </p:sp>
      <p:graphicFrame>
        <p:nvGraphicFramePr>
          <p:cNvPr id="58" name="Tabela 57"/>
          <p:cNvGraphicFramePr>
            <a:graphicFrameLocks noGrp="1"/>
          </p:cNvGraphicFramePr>
          <p:nvPr>
            <p:extLst>
              <p:ext uri="{D42A27DB-BD31-4B8C-83A1-F6EECF244321}">
                <p14:modId xmlns:p14="http://schemas.microsoft.com/office/powerpoint/2010/main" val="704544544"/>
              </p:ext>
            </p:extLst>
          </p:nvPr>
        </p:nvGraphicFramePr>
        <p:xfrm>
          <a:off x="1211021" y="1420495"/>
          <a:ext cx="5444871" cy="886525"/>
        </p:xfrm>
        <a:graphic>
          <a:graphicData uri="http://schemas.openxmlformats.org/drawingml/2006/table">
            <a:tbl>
              <a:tblPr firstRow="1" bandRow="1">
                <a:tableStyleId>{5C22544A-7EE6-4342-B048-85BDC9FD1C3A}</a:tableStyleId>
              </a:tblPr>
              <a:tblGrid>
                <a:gridCol w="1259205">
                  <a:extLst>
                    <a:ext uri="{9D8B030D-6E8A-4147-A177-3AD203B41FA5}">
                      <a16:colId xmlns:a16="http://schemas.microsoft.com/office/drawing/2014/main" val="3715609987"/>
                    </a:ext>
                  </a:extLst>
                </a:gridCol>
                <a:gridCol w="1078230">
                  <a:extLst>
                    <a:ext uri="{9D8B030D-6E8A-4147-A177-3AD203B41FA5}">
                      <a16:colId xmlns:a16="http://schemas.microsoft.com/office/drawing/2014/main" val="4090672703"/>
                    </a:ext>
                  </a:extLst>
                </a:gridCol>
                <a:gridCol w="1094740">
                  <a:extLst>
                    <a:ext uri="{9D8B030D-6E8A-4147-A177-3AD203B41FA5}">
                      <a16:colId xmlns:a16="http://schemas.microsoft.com/office/drawing/2014/main" val="2544432867"/>
                    </a:ext>
                  </a:extLst>
                </a:gridCol>
                <a:gridCol w="1078230">
                  <a:extLst>
                    <a:ext uri="{9D8B030D-6E8A-4147-A177-3AD203B41FA5}">
                      <a16:colId xmlns:a16="http://schemas.microsoft.com/office/drawing/2014/main" val="546671012"/>
                    </a:ext>
                  </a:extLst>
                </a:gridCol>
                <a:gridCol w="934466">
                  <a:extLst>
                    <a:ext uri="{9D8B030D-6E8A-4147-A177-3AD203B41FA5}">
                      <a16:colId xmlns:a16="http://schemas.microsoft.com/office/drawing/2014/main" val="3125150764"/>
                    </a:ext>
                  </a:extLst>
                </a:gridCol>
              </a:tblGrid>
              <a:tr h="368365">
                <a:tc>
                  <a:txBody>
                    <a:bodyPr/>
                    <a:lstStyle/>
                    <a:p>
                      <a:pPr algn="l"/>
                      <a:r>
                        <a:rPr lang="pt-PT" sz="1200" dirty="0" smtClean="0">
                          <a:solidFill>
                            <a:schemeClr val="tx1"/>
                          </a:solidFill>
                        </a:rPr>
                        <a:t>Casos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Graves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Não Graves</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0036"/>
                  </a:ext>
                </a:extLst>
              </a:tr>
              <a:tr h="514702">
                <a:tc>
                  <a:txBody>
                    <a:bodyPr/>
                    <a:lstStyle/>
                    <a:p>
                      <a:pPr algn="l"/>
                      <a:r>
                        <a:rPr lang="pt-PT" sz="2800" dirty="0" smtClean="0">
                          <a:solidFill>
                            <a:schemeClr val="accent5">
                              <a:lumMod val="50000"/>
                            </a:schemeClr>
                          </a:solidFill>
                        </a:rPr>
                        <a:t>2.184</a:t>
                      </a:r>
                      <a:endParaRPr lang="pt-PT" sz="2800"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1.279</a:t>
                      </a:r>
                      <a:endParaRPr lang="pt-PT" sz="2800" dirty="0">
                        <a:solidFill>
                          <a:schemeClr val="accent5"/>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2800" dirty="0" smtClean="0">
                          <a:solidFill>
                            <a:schemeClr val="accent1">
                              <a:lumMod val="50000"/>
                            </a:schemeClr>
                          </a:solidFill>
                        </a:rPr>
                        <a:t>59%</a:t>
                      </a:r>
                      <a:endParaRPr lang="pt-PT" sz="2800" dirty="0">
                        <a:solidFill>
                          <a:schemeClr val="accent1">
                            <a:lumMod val="50000"/>
                          </a:schemeClr>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905</a:t>
                      </a:r>
                      <a:endParaRPr lang="pt-PT" sz="2800"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1">
                              <a:lumMod val="50000"/>
                            </a:schemeClr>
                          </a:solidFill>
                        </a:rPr>
                        <a:t>41%</a:t>
                      </a:r>
                      <a:endParaRPr lang="pt-PT" sz="2800"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03876"/>
                  </a:ext>
                </a:extLst>
              </a:tr>
            </a:tbl>
          </a:graphicData>
        </a:graphic>
      </p:graphicFrame>
      <p:graphicFrame>
        <p:nvGraphicFramePr>
          <p:cNvPr id="36" name="Tabela 35"/>
          <p:cNvGraphicFramePr>
            <a:graphicFrameLocks noGrp="1"/>
          </p:cNvGraphicFramePr>
          <p:nvPr>
            <p:extLst>
              <p:ext uri="{D42A27DB-BD31-4B8C-83A1-F6EECF244321}">
                <p14:modId xmlns:p14="http://schemas.microsoft.com/office/powerpoint/2010/main" val="1801990256"/>
              </p:ext>
            </p:extLst>
          </p:nvPr>
        </p:nvGraphicFramePr>
        <p:xfrm>
          <a:off x="1211021" y="2923673"/>
          <a:ext cx="2639047" cy="2636820"/>
        </p:xfrm>
        <a:graphic>
          <a:graphicData uri="http://schemas.openxmlformats.org/drawingml/2006/table">
            <a:tbl>
              <a:tblPr firstRow="1" bandRow="1">
                <a:tableStyleId>{5C22544A-7EE6-4342-B048-85BDC9FD1C3A}</a:tableStyleId>
              </a:tblPr>
              <a:tblGrid>
                <a:gridCol w="1395400">
                  <a:extLst>
                    <a:ext uri="{9D8B030D-6E8A-4147-A177-3AD203B41FA5}">
                      <a16:colId xmlns:a16="http://schemas.microsoft.com/office/drawing/2014/main" val="810747285"/>
                    </a:ext>
                  </a:extLst>
                </a:gridCol>
                <a:gridCol w="567055">
                  <a:extLst>
                    <a:ext uri="{9D8B030D-6E8A-4147-A177-3AD203B41FA5}">
                      <a16:colId xmlns:a16="http://schemas.microsoft.com/office/drawing/2014/main" val="425681427"/>
                    </a:ext>
                  </a:extLst>
                </a:gridCol>
                <a:gridCol w="676592">
                  <a:extLst>
                    <a:ext uri="{9D8B030D-6E8A-4147-A177-3AD203B41FA5}">
                      <a16:colId xmlns:a16="http://schemas.microsoft.com/office/drawing/2014/main" val="2668156013"/>
                    </a:ext>
                  </a:extLst>
                </a:gridCol>
              </a:tblGrid>
              <a:tr h="210644">
                <a:tc>
                  <a:txBody>
                    <a:bodyPr/>
                    <a:lstStyle/>
                    <a:p>
                      <a:r>
                        <a:rPr lang="pt-PT" sz="1200" b="0" dirty="0" smtClean="0">
                          <a:solidFill>
                            <a:schemeClr val="accent5">
                              <a:lumMod val="50000"/>
                            </a:schemeClr>
                          </a:solidFill>
                        </a:rPr>
                        <a:t>4º Trimestre</a:t>
                      </a:r>
                      <a:endParaRPr lang="pt-PT" sz="1200" b="0" dirty="0">
                        <a:solidFill>
                          <a:schemeClr val="accent5">
                            <a:lumMod val="50000"/>
                          </a:schemeClr>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1200" b="0" dirty="0" smtClean="0">
                          <a:solidFill>
                            <a:schemeClr val="tx1"/>
                          </a:solidFill>
                        </a:rPr>
                        <a:t>T</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1200" b="0" dirty="0" smtClean="0">
                          <a:solidFill>
                            <a:schemeClr val="tx1"/>
                          </a:solidFill>
                        </a:rPr>
                        <a:t>G</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8408858"/>
                  </a:ext>
                </a:extLst>
              </a:tr>
              <a:tr h="337500">
                <a:tc>
                  <a:txBody>
                    <a:bodyPr/>
                    <a:lstStyle/>
                    <a:p>
                      <a:r>
                        <a:rPr lang="pt-PT" sz="1200" b="0" dirty="0" smtClean="0">
                          <a:solidFill>
                            <a:schemeClr val="tx1"/>
                          </a:solidFill>
                        </a:rPr>
                        <a:t>[0 – 2 meses[</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1200" b="0" i="0" u="none" strike="noStrike" dirty="0" smtClean="0">
                          <a:effectLst/>
                          <a:latin typeface="Calibri" panose="020F0502020204030204" pitchFamily="34" charset="0"/>
                        </a:rPr>
                        <a:t>1</a:t>
                      </a:r>
                      <a:endParaRPr lang="pt-PT" sz="1200" b="0" i="0" u="none" strike="noStrike" dirty="0">
                        <a:effectLst/>
                        <a:latin typeface="Calibri" panose="020F050202020403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1200" b="0" i="0" u="none" strike="noStrike" dirty="0" smtClean="0">
                          <a:solidFill>
                            <a:srgbClr val="FF0000"/>
                          </a:solidFill>
                          <a:effectLst/>
                          <a:latin typeface="Calibri" panose="020F0502020204030204" pitchFamily="34" charset="0"/>
                        </a:rPr>
                        <a:t>1</a:t>
                      </a:r>
                      <a:endParaRPr lang="pt-PT" sz="1200" b="0" i="0" u="none" strike="noStrike" dirty="0">
                        <a:solidFill>
                          <a:srgbClr val="FF0000"/>
                        </a:solidFill>
                        <a:effectLst/>
                        <a:latin typeface="Calibri" panose="020F050202020403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740129"/>
                  </a:ext>
                </a:extLst>
              </a:tr>
              <a:tr h="337500">
                <a:tc>
                  <a:txBody>
                    <a:bodyPr/>
                    <a:lstStyle/>
                    <a:p>
                      <a:r>
                        <a:rPr lang="pt-PT" sz="1200" b="0" dirty="0" smtClean="0">
                          <a:solidFill>
                            <a:schemeClr val="tx1"/>
                          </a:solidFill>
                        </a:rPr>
                        <a:t>[2 meses</a:t>
                      </a:r>
                      <a:r>
                        <a:rPr lang="pt-PT" sz="1200" b="0" baseline="0" dirty="0" smtClean="0">
                          <a:solidFill>
                            <a:schemeClr val="tx1"/>
                          </a:solidFill>
                        </a:rPr>
                        <a:t> – 3 anos[</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1200" b="0" i="0" u="none" strike="noStrike" dirty="0" smtClean="0">
                          <a:effectLst/>
                          <a:latin typeface="Calibri" panose="020F0502020204030204" pitchFamily="34" charset="0"/>
                        </a:rPr>
                        <a:t>40</a:t>
                      </a:r>
                      <a:endParaRPr lang="pt-PT" sz="1200" b="0" i="0" u="none" strike="noStrike" dirty="0">
                        <a:effectLst/>
                        <a:latin typeface="Calibri" panose="020F050202020403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1200" b="0" i="0" u="none" strike="noStrike" dirty="0" smtClean="0">
                          <a:solidFill>
                            <a:srgbClr val="FF0000"/>
                          </a:solidFill>
                          <a:effectLst/>
                          <a:latin typeface="Calibri" panose="020F0502020204030204" pitchFamily="34" charset="0"/>
                        </a:rPr>
                        <a:t>18</a:t>
                      </a:r>
                      <a:endParaRPr lang="pt-PT" sz="1200" b="0" i="0" u="none" strike="noStrike" dirty="0">
                        <a:solidFill>
                          <a:srgbClr val="FF0000"/>
                        </a:solidFill>
                        <a:effectLst/>
                        <a:latin typeface="Calibri" panose="020F050202020403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8369836"/>
                  </a:ext>
                </a:extLst>
              </a:tr>
              <a:tr h="337500">
                <a:tc>
                  <a:txBody>
                    <a:bodyPr/>
                    <a:lstStyle/>
                    <a:p>
                      <a:r>
                        <a:rPr lang="pt-PT" sz="1200" b="0" dirty="0" smtClean="0">
                          <a:solidFill>
                            <a:schemeClr val="tx1"/>
                          </a:solidFill>
                        </a:rPr>
                        <a:t>[3 –</a:t>
                      </a:r>
                      <a:r>
                        <a:rPr lang="pt-PT" sz="1200" b="0" baseline="0" dirty="0" smtClean="0">
                          <a:solidFill>
                            <a:schemeClr val="tx1"/>
                          </a:solidFill>
                        </a:rPr>
                        <a:t> 12 anos[</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1200" b="0" i="0" u="none" strike="noStrike" dirty="0" smtClean="0">
                          <a:effectLst/>
                          <a:latin typeface="Calibri" panose="020F0502020204030204" pitchFamily="34" charset="0"/>
                        </a:rPr>
                        <a:t>53</a:t>
                      </a:r>
                      <a:endParaRPr lang="pt-PT" sz="1200" b="0" i="0" u="none" strike="noStrike" dirty="0">
                        <a:effectLst/>
                        <a:latin typeface="Calibri" panose="020F050202020403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1200" b="0" i="0" u="none" strike="noStrike" dirty="0" smtClean="0">
                          <a:solidFill>
                            <a:srgbClr val="FF0000"/>
                          </a:solidFill>
                          <a:effectLst/>
                          <a:latin typeface="Calibri" panose="020F0502020204030204" pitchFamily="34" charset="0"/>
                        </a:rPr>
                        <a:t>32</a:t>
                      </a:r>
                      <a:endParaRPr lang="pt-PT" sz="1200" b="0" i="0" u="none" strike="noStrike" dirty="0">
                        <a:solidFill>
                          <a:srgbClr val="FF0000"/>
                        </a:solidFill>
                        <a:effectLst/>
                        <a:latin typeface="Calibri" panose="020F050202020403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4587764"/>
                  </a:ext>
                </a:extLst>
              </a:tr>
              <a:tr h="337500">
                <a:tc>
                  <a:txBody>
                    <a:bodyPr/>
                    <a:lstStyle/>
                    <a:p>
                      <a:r>
                        <a:rPr lang="pt-PT" sz="1200" b="0" dirty="0" smtClean="0">
                          <a:solidFill>
                            <a:schemeClr val="tx1"/>
                          </a:solidFill>
                        </a:rPr>
                        <a:t>[12 – 18 anos[</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1200" b="0" i="0" u="none" strike="noStrike" dirty="0" smtClean="0">
                          <a:effectLst/>
                          <a:latin typeface="Calibri" panose="020F0502020204030204" pitchFamily="34" charset="0"/>
                        </a:rPr>
                        <a:t>39</a:t>
                      </a:r>
                      <a:endParaRPr lang="pt-PT" sz="1200" b="0" i="0" u="none" strike="noStrike" dirty="0">
                        <a:effectLst/>
                        <a:latin typeface="Calibri" panose="020F050202020403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1200" b="0" i="0" u="none" strike="noStrike" dirty="0" smtClean="0">
                          <a:solidFill>
                            <a:srgbClr val="FF0000"/>
                          </a:solidFill>
                          <a:effectLst/>
                          <a:latin typeface="Calibri" panose="020F0502020204030204" pitchFamily="34" charset="0"/>
                        </a:rPr>
                        <a:t>26</a:t>
                      </a:r>
                      <a:endParaRPr lang="pt-PT" sz="1200" b="0" i="0" u="none" strike="noStrike" dirty="0">
                        <a:solidFill>
                          <a:srgbClr val="FF0000"/>
                        </a:solidFill>
                        <a:effectLst/>
                        <a:latin typeface="Calibri" panose="020F050202020403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9112471"/>
                  </a:ext>
                </a:extLst>
              </a:tr>
              <a:tr h="337500">
                <a:tc>
                  <a:txBody>
                    <a:bodyPr/>
                    <a:lstStyle/>
                    <a:p>
                      <a:r>
                        <a:rPr lang="pt-PT" sz="1200" b="0" dirty="0" smtClean="0">
                          <a:solidFill>
                            <a:schemeClr val="tx1"/>
                          </a:solidFill>
                        </a:rPr>
                        <a:t>[18 – 64 anos[</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1200" b="0" i="0" u="none" strike="noStrike" dirty="0" smtClean="0">
                          <a:effectLst/>
                          <a:latin typeface="Calibri" panose="020F0502020204030204" pitchFamily="34" charset="0"/>
                        </a:rPr>
                        <a:t>941</a:t>
                      </a:r>
                      <a:endParaRPr lang="pt-PT" sz="1200" b="0" i="0" u="none" strike="noStrike" dirty="0">
                        <a:effectLst/>
                        <a:latin typeface="Calibri" panose="020F050202020403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1200" b="0" i="0" u="none" strike="noStrike" dirty="0" smtClean="0">
                          <a:solidFill>
                            <a:srgbClr val="FF0000"/>
                          </a:solidFill>
                          <a:effectLst/>
                          <a:latin typeface="Calibri" panose="020F0502020204030204" pitchFamily="34" charset="0"/>
                        </a:rPr>
                        <a:t>585</a:t>
                      </a:r>
                      <a:endParaRPr lang="pt-PT" sz="1200" b="0" i="0" u="none" strike="noStrike" dirty="0">
                        <a:solidFill>
                          <a:srgbClr val="FF0000"/>
                        </a:solidFill>
                        <a:effectLst/>
                        <a:latin typeface="Calibri" panose="020F050202020403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4998197"/>
                  </a:ext>
                </a:extLst>
              </a:tr>
              <a:tr h="337500">
                <a:tc>
                  <a:txBody>
                    <a:bodyPr/>
                    <a:lstStyle/>
                    <a:p>
                      <a:r>
                        <a:rPr lang="pt-PT" sz="1200" b="0" dirty="0" smtClean="0">
                          <a:solidFill>
                            <a:schemeClr val="tx1"/>
                          </a:solidFill>
                        </a:rPr>
                        <a:t>≥ 65 anos</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1200" b="0" i="0" u="none" strike="noStrike" dirty="0" smtClean="0">
                          <a:effectLst/>
                          <a:latin typeface="Calibri" panose="020F0502020204030204" pitchFamily="34" charset="0"/>
                        </a:rPr>
                        <a:t>631</a:t>
                      </a:r>
                      <a:endParaRPr lang="pt-PT" sz="1200" b="0" i="0" u="none" strike="noStrike" dirty="0">
                        <a:effectLst/>
                        <a:latin typeface="Calibri" panose="020F050202020403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1200" b="0" i="0" u="none" strike="noStrike" dirty="0" smtClean="0">
                          <a:solidFill>
                            <a:srgbClr val="FF0000"/>
                          </a:solidFill>
                          <a:effectLst/>
                          <a:latin typeface="Calibri" panose="020F0502020204030204" pitchFamily="34" charset="0"/>
                        </a:rPr>
                        <a:t>442</a:t>
                      </a:r>
                      <a:endParaRPr lang="pt-PT" sz="1200" b="0" i="0" u="none" strike="noStrike" dirty="0">
                        <a:solidFill>
                          <a:srgbClr val="FF0000"/>
                        </a:solidFill>
                        <a:effectLst/>
                        <a:latin typeface="Calibri" panose="020F050202020403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0352594"/>
                  </a:ext>
                </a:extLst>
              </a:tr>
              <a:tr h="337500">
                <a:tc>
                  <a:txBody>
                    <a:bodyPr/>
                    <a:lstStyle/>
                    <a:p>
                      <a:r>
                        <a:rPr lang="pt-PT" sz="1200" b="0" dirty="0" smtClean="0">
                          <a:solidFill>
                            <a:schemeClr val="tx1"/>
                          </a:solidFill>
                        </a:rPr>
                        <a:t>Não Identificado</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1200" b="0" i="0" u="none" strike="noStrike" dirty="0" smtClean="0">
                          <a:effectLst/>
                          <a:latin typeface="Calibri" panose="020F0502020204030204" pitchFamily="34" charset="0"/>
                        </a:rPr>
                        <a:t>479</a:t>
                      </a:r>
                      <a:endParaRPr lang="pt-PT" sz="1200" b="0" i="0" u="none" strike="noStrike" dirty="0">
                        <a:effectLst/>
                        <a:latin typeface="Calibri" panose="020F050202020403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1200" b="0" i="0" u="none" strike="noStrike" dirty="0" smtClean="0">
                          <a:solidFill>
                            <a:srgbClr val="FF0000"/>
                          </a:solidFill>
                          <a:effectLst/>
                          <a:latin typeface="Calibri" panose="020F0502020204030204" pitchFamily="34" charset="0"/>
                        </a:rPr>
                        <a:t>175</a:t>
                      </a:r>
                      <a:endParaRPr lang="pt-PT" sz="1200" b="0" i="0" u="none" strike="noStrike" dirty="0">
                        <a:solidFill>
                          <a:srgbClr val="FF0000"/>
                        </a:solidFill>
                        <a:effectLst/>
                        <a:latin typeface="Calibri" panose="020F050202020403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4455611"/>
                  </a:ext>
                </a:extLst>
              </a:tr>
            </a:tbl>
          </a:graphicData>
        </a:graphic>
      </p:graphicFrame>
      <p:graphicFrame>
        <p:nvGraphicFramePr>
          <p:cNvPr id="9" name="Gráfico 8"/>
          <p:cNvGraphicFramePr>
            <a:graphicFrameLocks/>
          </p:cNvGraphicFramePr>
          <p:nvPr>
            <p:extLst>
              <p:ext uri="{D42A27DB-BD31-4B8C-83A1-F6EECF244321}">
                <p14:modId xmlns:p14="http://schemas.microsoft.com/office/powerpoint/2010/main" val="1221721565"/>
              </p:ext>
            </p:extLst>
          </p:nvPr>
        </p:nvGraphicFramePr>
        <p:xfrm>
          <a:off x="4225732" y="2555279"/>
          <a:ext cx="7167450" cy="3562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4506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6" name="Título 1"/>
          <p:cNvSpPr txBox="1">
            <a:spLocks/>
          </p:cNvSpPr>
          <p:nvPr/>
        </p:nvSpPr>
        <p:spPr>
          <a:xfrm>
            <a:off x="819510" y="365126"/>
            <a:ext cx="10284788" cy="5751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000" dirty="0" smtClean="0">
                <a:solidFill>
                  <a:schemeClr val="accent5">
                    <a:lumMod val="75000"/>
                  </a:schemeClr>
                </a:solidFill>
              </a:rPr>
              <a:t>ATC: </a:t>
            </a:r>
            <a:r>
              <a:rPr lang="pt-PT" sz="4000" dirty="0" err="1" smtClean="0">
                <a:solidFill>
                  <a:schemeClr val="accent5">
                    <a:lumMod val="75000"/>
                  </a:schemeClr>
                </a:solidFill>
              </a:rPr>
              <a:t>Anatomical</a:t>
            </a:r>
            <a:r>
              <a:rPr lang="pt-PT" sz="4000" dirty="0" smtClean="0">
                <a:solidFill>
                  <a:schemeClr val="accent5">
                    <a:lumMod val="75000"/>
                  </a:schemeClr>
                </a:solidFill>
              </a:rPr>
              <a:t> </a:t>
            </a:r>
            <a:r>
              <a:rPr lang="pt-PT" sz="4000" dirty="0" err="1" smtClean="0">
                <a:solidFill>
                  <a:schemeClr val="accent5">
                    <a:lumMod val="75000"/>
                  </a:schemeClr>
                </a:solidFill>
              </a:rPr>
              <a:t>Therapeutic</a:t>
            </a:r>
            <a:r>
              <a:rPr lang="pt-PT" sz="4000" dirty="0" smtClean="0">
                <a:solidFill>
                  <a:schemeClr val="accent5">
                    <a:lumMod val="75000"/>
                  </a:schemeClr>
                </a:solidFill>
              </a:rPr>
              <a:t> </a:t>
            </a:r>
            <a:r>
              <a:rPr lang="pt-PT" sz="4000" dirty="0" err="1" smtClean="0">
                <a:solidFill>
                  <a:schemeClr val="accent5">
                    <a:lumMod val="75000"/>
                  </a:schemeClr>
                </a:solidFill>
              </a:rPr>
              <a:t>Chemical</a:t>
            </a:r>
            <a:endParaRPr lang="pt-PT" sz="4000" dirty="0">
              <a:solidFill>
                <a:schemeClr val="accent5">
                  <a:lumMod val="75000"/>
                </a:schemeClr>
              </a:solidFill>
            </a:endParaRPr>
          </a:p>
        </p:txBody>
      </p:sp>
      <p:sp>
        <p:nvSpPr>
          <p:cNvPr id="17" name="Título 1"/>
          <p:cNvSpPr txBox="1">
            <a:spLocks/>
          </p:cNvSpPr>
          <p:nvPr/>
        </p:nvSpPr>
        <p:spPr>
          <a:xfrm>
            <a:off x="1071112" y="879833"/>
            <a:ext cx="3285228" cy="370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PT" sz="1700" dirty="0" smtClean="0"/>
              <a:t>Distribuição por Classificação ATC</a:t>
            </a:r>
          </a:p>
        </p:txBody>
      </p:sp>
      <p:graphicFrame>
        <p:nvGraphicFramePr>
          <p:cNvPr id="18" name="Tabela 17"/>
          <p:cNvGraphicFramePr>
            <a:graphicFrameLocks noGrp="1"/>
          </p:cNvGraphicFramePr>
          <p:nvPr>
            <p:extLst>
              <p:ext uri="{D42A27DB-BD31-4B8C-83A1-F6EECF244321}">
                <p14:modId xmlns:p14="http://schemas.microsoft.com/office/powerpoint/2010/main" val="1472509488"/>
              </p:ext>
            </p:extLst>
          </p:nvPr>
        </p:nvGraphicFramePr>
        <p:xfrm>
          <a:off x="1211021" y="1420495"/>
          <a:ext cx="2518410" cy="886525"/>
        </p:xfrm>
        <a:graphic>
          <a:graphicData uri="http://schemas.openxmlformats.org/drawingml/2006/table">
            <a:tbl>
              <a:tblPr firstRow="1" bandRow="1">
                <a:tableStyleId>{5C22544A-7EE6-4342-B048-85BDC9FD1C3A}</a:tableStyleId>
              </a:tblPr>
              <a:tblGrid>
                <a:gridCol w="1259205">
                  <a:extLst>
                    <a:ext uri="{9D8B030D-6E8A-4147-A177-3AD203B41FA5}">
                      <a16:colId xmlns:a16="http://schemas.microsoft.com/office/drawing/2014/main" val="3715609987"/>
                    </a:ext>
                  </a:extLst>
                </a:gridCol>
                <a:gridCol w="1259205">
                  <a:extLst>
                    <a:ext uri="{9D8B030D-6E8A-4147-A177-3AD203B41FA5}">
                      <a16:colId xmlns:a16="http://schemas.microsoft.com/office/drawing/2014/main" val="4090672703"/>
                    </a:ext>
                  </a:extLst>
                </a:gridCol>
              </a:tblGrid>
              <a:tr h="368365">
                <a:tc>
                  <a:txBody>
                    <a:bodyPr/>
                    <a:lstStyle/>
                    <a:p>
                      <a:pPr algn="l"/>
                      <a:r>
                        <a:rPr lang="pt-PT" sz="1200" dirty="0" smtClean="0">
                          <a:solidFill>
                            <a:schemeClr val="tx1"/>
                          </a:solidFill>
                        </a:rPr>
                        <a:t>Casos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1200" dirty="0" smtClean="0">
                          <a:solidFill>
                            <a:schemeClr val="tx1"/>
                          </a:solidFill>
                        </a:rPr>
                        <a:t>ATC</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0036"/>
                  </a:ext>
                </a:extLst>
              </a:tr>
              <a:tr h="514702">
                <a:tc>
                  <a:txBody>
                    <a:bodyPr/>
                    <a:lstStyle/>
                    <a:p>
                      <a:pPr algn="l"/>
                      <a:r>
                        <a:rPr lang="pt-PT" sz="2800" dirty="0" smtClean="0">
                          <a:solidFill>
                            <a:schemeClr val="accent5">
                              <a:lumMod val="50000"/>
                            </a:schemeClr>
                          </a:solidFill>
                        </a:rPr>
                        <a:t>2.184</a:t>
                      </a:r>
                      <a:endParaRPr lang="pt-PT" sz="2800"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2.898</a:t>
                      </a:r>
                      <a:endParaRPr lang="pt-PT" sz="2800" dirty="0">
                        <a:solidFill>
                          <a:schemeClr val="accent5"/>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03876"/>
                  </a:ext>
                </a:extLst>
              </a:tr>
            </a:tbl>
          </a:graphicData>
        </a:graphic>
      </p:graphicFrame>
      <p:graphicFrame>
        <p:nvGraphicFramePr>
          <p:cNvPr id="20" name="Tabela 19"/>
          <p:cNvGraphicFramePr>
            <a:graphicFrameLocks noGrp="1"/>
          </p:cNvGraphicFramePr>
          <p:nvPr>
            <p:extLst>
              <p:ext uri="{D42A27DB-BD31-4B8C-83A1-F6EECF244321}">
                <p14:modId xmlns:p14="http://schemas.microsoft.com/office/powerpoint/2010/main" val="829853222"/>
              </p:ext>
            </p:extLst>
          </p:nvPr>
        </p:nvGraphicFramePr>
        <p:xfrm>
          <a:off x="6928627" y="1012862"/>
          <a:ext cx="4651124" cy="4319994"/>
        </p:xfrm>
        <a:graphic>
          <a:graphicData uri="http://schemas.openxmlformats.org/drawingml/2006/table">
            <a:tbl>
              <a:tblPr firstRow="1" bandRow="1">
                <a:tableStyleId>{5C22544A-7EE6-4342-B048-85BDC9FD1C3A}</a:tableStyleId>
              </a:tblPr>
              <a:tblGrid>
                <a:gridCol w="260309">
                  <a:extLst>
                    <a:ext uri="{9D8B030D-6E8A-4147-A177-3AD203B41FA5}">
                      <a16:colId xmlns:a16="http://schemas.microsoft.com/office/drawing/2014/main" val="618873085"/>
                    </a:ext>
                  </a:extLst>
                </a:gridCol>
                <a:gridCol w="3294063">
                  <a:extLst>
                    <a:ext uri="{9D8B030D-6E8A-4147-A177-3AD203B41FA5}">
                      <a16:colId xmlns:a16="http://schemas.microsoft.com/office/drawing/2014/main" val="810747285"/>
                    </a:ext>
                  </a:extLst>
                </a:gridCol>
                <a:gridCol w="567055">
                  <a:extLst>
                    <a:ext uri="{9D8B030D-6E8A-4147-A177-3AD203B41FA5}">
                      <a16:colId xmlns:a16="http://schemas.microsoft.com/office/drawing/2014/main" val="2860860589"/>
                    </a:ext>
                  </a:extLst>
                </a:gridCol>
                <a:gridCol w="529697">
                  <a:extLst>
                    <a:ext uri="{9D8B030D-6E8A-4147-A177-3AD203B41FA5}">
                      <a16:colId xmlns:a16="http://schemas.microsoft.com/office/drawing/2014/main" val="2668156013"/>
                    </a:ext>
                  </a:extLst>
                </a:gridCol>
              </a:tblGrid>
              <a:tr h="308571">
                <a:tc>
                  <a:txBody>
                    <a:bodyPr/>
                    <a:lstStyle/>
                    <a:p>
                      <a:pPr algn="ctr"/>
                      <a:r>
                        <a:rPr lang="pt-PT" sz="1100" b="1" baseline="0" dirty="0" smtClean="0">
                          <a:solidFill>
                            <a:schemeClr val="tx1"/>
                          </a:solidFill>
                        </a:rPr>
                        <a:t>A</a:t>
                      </a:r>
                      <a:endParaRPr lang="pt-PT" sz="1100" b="1" baseline="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100" b="0" dirty="0" smtClean="0">
                          <a:solidFill>
                            <a:schemeClr val="tx1"/>
                          </a:solidFill>
                        </a:rPr>
                        <a:t>Aparelho digestivo e metabolismo</a:t>
                      </a:r>
                      <a:endParaRPr lang="pt-PT" sz="11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1100" b="0" i="0" u="none" strike="noStrike" dirty="0" smtClean="0">
                          <a:solidFill>
                            <a:schemeClr val="tx1"/>
                          </a:solidFill>
                          <a:effectLst/>
                          <a:latin typeface="+mn-lt"/>
                        </a:rPr>
                        <a:t>150</a:t>
                      </a:r>
                      <a:endParaRPr lang="pt-PT" sz="1100" b="0"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0" i="0" u="none" strike="noStrike" dirty="0" smtClean="0">
                          <a:solidFill>
                            <a:schemeClr val="tx1"/>
                          </a:solidFill>
                          <a:effectLst/>
                          <a:latin typeface="+mn-lt"/>
                        </a:rPr>
                        <a:t>5%</a:t>
                      </a:r>
                      <a:endParaRPr lang="pt-PT" sz="1100" b="0"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740129"/>
                  </a:ext>
                </a:extLst>
              </a:tr>
              <a:tr h="308571">
                <a:tc>
                  <a:txBody>
                    <a:bodyPr/>
                    <a:lstStyle/>
                    <a:p>
                      <a:pPr algn="ctr"/>
                      <a:r>
                        <a:rPr lang="pt-PT" sz="1100" b="1" dirty="0" smtClean="0">
                          <a:solidFill>
                            <a:schemeClr val="tx1"/>
                          </a:solidFill>
                        </a:rPr>
                        <a:t>B</a:t>
                      </a:r>
                      <a:endParaRPr lang="pt-PT" sz="11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100" b="0" dirty="0" smtClean="0">
                          <a:solidFill>
                            <a:schemeClr val="tx1"/>
                          </a:solidFill>
                        </a:rPr>
                        <a:t>Sangue e órgãos hematopoiéticos</a:t>
                      </a:r>
                      <a:endParaRPr lang="pt-PT" sz="11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1100" b="0" i="0" u="none" strike="noStrike" dirty="0" smtClean="0">
                          <a:solidFill>
                            <a:schemeClr val="tx1"/>
                          </a:solidFill>
                          <a:effectLst/>
                          <a:latin typeface="+mn-lt"/>
                        </a:rPr>
                        <a:t>103</a:t>
                      </a:r>
                      <a:endParaRPr lang="pt-PT" sz="1100" b="0"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0" i="0" u="none" strike="noStrike" dirty="0" smtClean="0">
                          <a:solidFill>
                            <a:schemeClr val="tx1"/>
                          </a:solidFill>
                          <a:effectLst/>
                          <a:latin typeface="+mn-lt"/>
                        </a:rPr>
                        <a:t>4%</a:t>
                      </a:r>
                      <a:endParaRPr lang="pt-PT" sz="1100" b="0"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8369836"/>
                  </a:ext>
                </a:extLst>
              </a:tr>
              <a:tr h="308571">
                <a:tc>
                  <a:txBody>
                    <a:bodyPr/>
                    <a:lstStyle/>
                    <a:p>
                      <a:pPr algn="ctr"/>
                      <a:r>
                        <a:rPr lang="pt-PT" sz="1100" b="1" dirty="0" smtClean="0">
                          <a:solidFill>
                            <a:schemeClr val="tx1"/>
                          </a:solidFill>
                        </a:rPr>
                        <a:t>C</a:t>
                      </a:r>
                      <a:endParaRPr lang="pt-PT" sz="11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100" b="0" dirty="0" smtClean="0">
                          <a:solidFill>
                            <a:schemeClr val="tx1"/>
                          </a:solidFill>
                        </a:rPr>
                        <a:t>Aparelho cardiovascular</a:t>
                      </a:r>
                      <a:endParaRPr lang="pt-PT" sz="11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1100" b="0" i="0" u="none" strike="noStrike" dirty="0" smtClean="0">
                          <a:solidFill>
                            <a:schemeClr val="tx1"/>
                          </a:solidFill>
                          <a:effectLst/>
                          <a:latin typeface="+mn-lt"/>
                        </a:rPr>
                        <a:t>194</a:t>
                      </a:r>
                      <a:endParaRPr lang="pt-PT" sz="1100" b="0"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0" i="0" u="none" strike="noStrike" dirty="0" smtClean="0">
                          <a:solidFill>
                            <a:schemeClr val="tx1"/>
                          </a:solidFill>
                          <a:effectLst/>
                          <a:latin typeface="+mn-lt"/>
                        </a:rPr>
                        <a:t>7%</a:t>
                      </a:r>
                      <a:endParaRPr lang="pt-PT" sz="1100" b="0"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4587764"/>
                  </a:ext>
                </a:extLst>
              </a:tr>
              <a:tr h="308571">
                <a:tc>
                  <a:txBody>
                    <a:bodyPr/>
                    <a:lstStyle/>
                    <a:p>
                      <a:pPr algn="ctr"/>
                      <a:r>
                        <a:rPr lang="pt-PT" sz="1100" b="1" dirty="0" smtClean="0">
                          <a:solidFill>
                            <a:schemeClr val="tx1"/>
                          </a:solidFill>
                        </a:rPr>
                        <a:t>D</a:t>
                      </a:r>
                      <a:endParaRPr lang="pt-PT" sz="11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100" b="0" dirty="0" smtClean="0">
                          <a:solidFill>
                            <a:schemeClr val="tx1"/>
                          </a:solidFill>
                        </a:rPr>
                        <a:t>Medicamentos dermatológicos</a:t>
                      </a:r>
                      <a:endParaRPr lang="pt-PT" sz="11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1100" b="0" i="0" u="none" strike="noStrike" dirty="0" smtClean="0">
                          <a:solidFill>
                            <a:schemeClr val="tx1"/>
                          </a:solidFill>
                          <a:effectLst/>
                          <a:latin typeface="+mn-lt"/>
                        </a:rPr>
                        <a:t>44</a:t>
                      </a:r>
                      <a:endParaRPr lang="pt-PT" sz="1100" b="0"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0" i="0" u="none" strike="noStrike" dirty="0" smtClean="0">
                          <a:solidFill>
                            <a:schemeClr val="tx1"/>
                          </a:solidFill>
                          <a:effectLst/>
                          <a:latin typeface="+mn-lt"/>
                        </a:rPr>
                        <a:t>2%</a:t>
                      </a:r>
                      <a:endParaRPr lang="pt-PT" sz="1100" b="0"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8527966"/>
                  </a:ext>
                </a:extLst>
              </a:tr>
              <a:tr h="308571">
                <a:tc>
                  <a:txBody>
                    <a:bodyPr/>
                    <a:lstStyle/>
                    <a:p>
                      <a:pPr algn="ctr"/>
                      <a:r>
                        <a:rPr lang="pt-PT" sz="1100" b="1" dirty="0" smtClean="0">
                          <a:solidFill>
                            <a:schemeClr val="tx1"/>
                          </a:solidFill>
                        </a:rPr>
                        <a:t>G</a:t>
                      </a:r>
                      <a:endParaRPr lang="pt-PT" sz="11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100" b="0" dirty="0" smtClean="0">
                          <a:solidFill>
                            <a:schemeClr val="tx1"/>
                          </a:solidFill>
                        </a:rPr>
                        <a:t>Aparelho </a:t>
                      </a:r>
                      <a:r>
                        <a:rPr lang="pt-PT" sz="1100" b="0" dirty="0" err="1" smtClean="0">
                          <a:solidFill>
                            <a:schemeClr val="tx1"/>
                          </a:solidFill>
                        </a:rPr>
                        <a:t>genito</a:t>
                      </a:r>
                      <a:r>
                        <a:rPr lang="pt-PT" sz="1100" b="0" dirty="0" smtClean="0">
                          <a:solidFill>
                            <a:schemeClr val="tx1"/>
                          </a:solidFill>
                        </a:rPr>
                        <a:t>-urinário e hormonas sexuais</a:t>
                      </a:r>
                      <a:endParaRPr lang="pt-PT" sz="11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1100" b="0" i="0" u="none" strike="noStrike" dirty="0" smtClean="0">
                          <a:solidFill>
                            <a:schemeClr val="tx1"/>
                          </a:solidFill>
                          <a:effectLst/>
                          <a:latin typeface="+mn-lt"/>
                        </a:rPr>
                        <a:t>63</a:t>
                      </a:r>
                      <a:endParaRPr lang="pt-PT" sz="1100" b="0"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0" i="0" u="none" strike="noStrike" dirty="0" smtClean="0">
                          <a:solidFill>
                            <a:schemeClr val="tx1"/>
                          </a:solidFill>
                          <a:effectLst/>
                          <a:latin typeface="+mn-lt"/>
                        </a:rPr>
                        <a:t>2%</a:t>
                      </a:r>
                      <a:endParaRPr lang="pt-PT" sz="1100" b="0"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5713619"/>
                  </a:ext>
                </a:extLst>
              </a:tr>
              <a:tr h="308571">
                <a:tc>
                  <a:txBody>
                    <a:bodyPr/>
                    <a:lstStyle/>
                    <a:p>
                      <a:pPr algn="ctr"/>
                      <a:r>
                        <a:rPr lang="pt-PT" sz="1100" b="1" dirty="0" smtClean="0">
                          <a:solidFill>
                            <a:schemeClr val="tx1"/>
                          </a:solidFill>
                        </a:rPr>
                        <a:t>H</a:t>
                      </a:r>
                      <a:endParaRPr lang="pt-PT" sz="11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rPr>
                        <a:t>Aparelho digestivo e metabolismo</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1100" b="0" i="0" u="none" strike="noStrike" dirty="0" smtClean="0">
                          <a:solidFill>
                            <a:schemeClr val="tx1"/>
                          </a:solidFill>
                          <a:effectLst/>
                          <a:latin typeface="+mn-lt"/>
                        </a:rPr>
                        <a:t>50</a:t>
                      </a:r>
                      <a:endParaRPr lang="pt-PT" sz="1100" b="0"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0" i="0" u="none" strike="noStrike" dirty="0" smtClean="0">
                          <a:solidFill>
                            <a:schemeClr val="tx1"/>
                          </a:solidFill>
                          <a:effectLst/>
                          <a:latin typeface="+mn-lt"/>
                        </a:rPr>
                        <a:t>2%</a:t>
                      </a:r>
                      <a:endParaRPr lang="pt-PT" sz="1100" b="0"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9392679"/>
                  </a:ext>
                </a:extLst>
              </a:tr>
              <a:tr h="308571">
                <a:tc>
                  <a:txBody>
                    <a:bodyPr/>
                    <a:lstStyle/>
                    <a:p>
                      <a:pPr algn="ctr"/>
                      <a:r>
                        <a:rPr lang="pt-PT" sz="1100" b="1" dirty="0" smtClean="0">
                          <a:solidFill>
                            <a:schemeClr val="tx1"/>
                          </a:solidFill>
                        </a:rPr>
                        <a:t>J</a:t>
                      </a:r>
                      <a:endParaRPr lang="pt-PT" sz="11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rPr>
                        <a:t>Anti-infeciosos</a:t>
                      </a:r>
                      <a:r>
                        <a:rPr lang="pt-PT" sz="1100" b="0" baseline="0" dirty="0" smtClean="0">
                          <a:solidFill>
                            <a:schemeClr val="tx1"/>
                          </a:solidFill>
                        </a:rPr>
                        <a:t> gerais para uso sistémico</a:t>
                      </a:r>
                      <a:endParaRPr lang="pt-PT" sz="11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1100" b="0" i="0" u="none" strike="noStrike" dirty="0" smtClean="0">
                          <a:solidFill>
                            <a:schemeClr val="tx1"/>
                          </a:solidFill>
                          <a:effectLst/>
                          <a:latin typeface="+mn-lt"/>
                        </a:rPr>
                        <a:t>661</a:t>
                      </a:r>
                      <a:endParaRPr lang="pt-PT" sz="1100" b="0"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0" i="0" u="none" strike="noStrike" dirty="0" smtClean="0">
                          <a:solidFill>
                            <a:schemeClr val="tx1"/>
                          </a:solidFill>
                          <a:effectLst/>
                          <a:latin typeface="+mn-lt"/>
                        </a:rPr>
                        <a:t>23%</a:t>
                      </a:r>
                      <a:endParaRPr lang="pt-PT" sz="1100" b="0"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6664506"/>
                  </a:ext>
                </a:extLst>
              </a:tr>
              <a:tr h="308571">
                <a:tc>
                  <a:txBody>
                    <a:bodyPr/>
                    <a:lstStyle/>
                    <a:p>
                      <a:pPr algn="ctr"/>
                      <a:r>
                        <a:rPr lang="pt-PT" sz="1100" b="1" dirty="0" smtClean="0">
                          <a:solidFill>
                            <a:schemeClr val="tx1"/>
                          </a:solidFill>
                        </a:rPr>
                        <a:t>L</a:t>
                      </a:r>
                      <a:endParaRPr lang="pt-PT" sz="11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rPr>
                        <a:t>Agentes antineoplásicos e </a:t>
                      </a:r>
                      <a:r>
                        <a:rPr lang="pt-PT" sz="1100" b="0" dirty="0" err="1" smtClean="0">
                          <a:solidFill>
                            <a:schemeClr val="tx1"/>
                          </a:solidFill>
                        </a:rPr>
                        <a:t>imunomoduladores</a:t>
                      </a:r>
                      <a:endParaRPr lang="pt-PT" sz="11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1100" b="0" i="0" u="none" strike="noStrike" dirty="0" smtClean="0">
                          <a:solidFill>
                            <a:schemeClr val="tx1"/>
                          </a:solidFill>
                          <a:effectLst/>
                          <a:latin typeface="+mn-lt"/>
                        </a:rPr>
                        <a:t>929</a:t>
                      </a:r>
                      <a:endParaRPr lang="pt-PT" sz="1100" b="0"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0" i="0" u="none" strike="noStrike" dirty="0" smtClean="0">
                          <a:solidFill>
                            <a:schemeClr val="tx1"/>
                          </a:solidFill>
                          <a:effectLst/>
                          <a:latin typeface="+mn-lt"/>
                        </a:rPr>
                        <a:t>32%</a:t>
                      </a:r>
                      <a:endParaRPr lang="pt-PT" sz="1100" b="0"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3903768"/>
                  </a:ext>
                </a:extLst>
              </a:tr>
              <a:tr h="308571">
                <a:tc>
                  <a:txBody>
                    <a:bodyPr/>
                    <a:lstStyle/>
                    <a:p>
                      <a:pPr algn="ctr"/>
                      <a:r>
                        <a:rPr lang="pt-PT" sz="1100" b="1" dirty="0" smtClean="0">
                          <a:solidFill>
                            <a:schemeClr val="tx1"/>
                          </a:solidFill>
                        </a:rPr>
                        <a:t>M</a:t>
                      </a:r>
                      <a:endParaRPr lang="pt-PT" sz="11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rPr>
                        <a:t>Sistema musculo</a:t>
                      </a:r>
                      <a:r>
                        <a:rPr lang="pt-PT" sz="1100" b="0" baseline="0" dirty="0" smtClean="0">
                          <a:solidFill>
                            <a:schemeClr val="tx1"/>
                          </a:solidFill>
                        </a:rPr>
                        <a:t> </a:t>
                      </a:r>
                      <a:r>
                        <a:rPr lang="pt-PT" sz="1100" b="0" dirty="0" smtClean="0">
                          <a:solidFill>
                            <a:schemeClr val="tx1"/>
                          </a:solidFill>
                        </a:rPr>
                        <a:t>esquelético</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1100" b="0" i="0" u="none" strike="noStrike" dirty="0" smtClean="0">
                          <a:solidFill>
                            <a:schemeClr val="tx1"/>
                          </a:solidFill>
                          <a:effectLst/>
                          <a:latin typeface="+mn-lt"/>
                        </a:rPr>
                        <a:t>113</a:t>
                      </a:r>
                      <a:endParaRPr lang="pt-PT" sz="1100" b="0"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0" i="0" u="none" strike="noStrike" dirty="0" smtClean="0">
                          <a:solidFill>
                            <a:schemeClr val="tx1"/>
                          </a:solidFill>
                          <a:effectLst/>
                          <a:latin typeface="+mn-lt"/>
                        </a:rPr>
                        <a:t>4%</a:t>
                      </a:r>
                      <a:endParaRPr lang="pt-PT" sz="1100" b="0"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0092930"/>
                  </a:ext>
                </a:extLst>
              </a:tr>
              <a:tr h="308571">
                <a:tc>
                  <a:txBody>
                    <a:bodyPr/>
                    <a:lstStyle/>
                    <a:p>
                      <a:pPr algn="ctr"/>
                      <a:r>
                        <a:rPr lang="pt-PT" sz="1100" b="1" dirty="0" smtClean="0">
                          <a:solidFill>
                            <a:schemeClr val="tx1"/>
                          </a:solidFill>
                        </a:rPr>
                        <a:t>N</a:t>
                      </a:r>
                      <a:endParaRPr lang="pt-PT" sz="11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rPr>
                        <a:t>Sistema nervoso</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1100" b="0" i="0" u="none" strike="noStrike" dirty="0" smtClean="0">
                          <a:solidFill>
                            <a:schemeClr val="tx1"/>
                          </a:solidFill>
                          <a:effectLst/>
                          <a:latin typeface="+mn-lt"/>
                        </a:rPr>
                        <a:t>408</a:t>
                      </a:r>
                      <a:endParaRPr lang="pt-PT" sz="1100" b="0"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0" i="0" u="none" strike="noStrike" dirty="0" smtClean="0">
                          <a:solidFill>
                            <a:schemeClr val="tx1"/>
                          </a:solidFill>
                          <a:effectLst/>
                          <a:latin typeface="+mn-lt"/>
                        </a:rPr>
                        <a:t>14%</a:t>
                      </a:r>
                      <a:endParaRPr lang="pt-PT" sz="1100" b="0"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6964906"/>
                  </a:ext>
                </a:extLst>
              </a:tr>
              <a:tr h="308571">
                <a:tc>
                  <a:txBody>
                    <a:bodyPr/>
                    <a:lstStyle/>
                    <a:p>
                      <a:pPr algn="ctr"/>
                      <a:r>
                        <a:rPr lang="pt-PT" sz="1100" b="1" dirty="0" smtClean="0">
                          <a:solidFill>
                            <a:schemeClr val="tx1"/>
                          </a:solidFill>
                        </a:rPr>
                        <a:t>P</a:t>
                      </a:r>
                      <a:endParaRPr lang="pt-PT" sz="11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rPr>
                        <a:t>Produtos antiparasitários, inseticidas e repelentes</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1100" b="0" i="0" u="none" strike="noStrike" dirty="0" smtClean="0">
                          <a:solidFill>
                            <a:schemeClr val="tx1"/>
                          </a:solidFill>
                          <a:effectLst/>
                          <a:latin typeface="+mn-lt"/>
                        </a:rPr>
                        <a:t>49</a:t>
                      </a:r>
                      <a:endParaRPr lang="pt-PT" sz="1100" b="0"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0" i="0" u="none" strike="noStrike" dirty="0" smtClean="0">
                          <a:solidFill>
                            <a:schemeClr val="tx1"/>
                          </a:solidFill>
                          <a:effectLst/>
                          <a:latin typeface="+mn-lt"/>
                        </a:rPr>
                        <a:t>2%</a:t>
                      </a:r>
                      <a:endParaRPr lang="pt-PT" sz="1100" b="0"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3455494"/>
                  </a:ext>
                </a:extLst>
              </a:tr>
              <a:tr h="308571">
                <a:tc>
                  <a:txBody>
                    <a:bodyPr/>
                    <a:lstStyle/>
                    <a:p>
                      <a:pPr algn="ctr"/>
                      <a:r>
                        <a:rPr lang="pt-PT" sz="1100" b="1" dirty="0" smtClean="0">
                          <a:solidFill>
                            <a:schemeClr val="tx1"/>
                          </a:solidFill>
                        </a:rPr>
                        <a:t>R</a:t>
                      </a:r>
                      <a:endParaRPr lang="pt-PT" sz="11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rPr>
                        <a:t>Aparelho respiratório</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1100" b="0" i="0" u="none" strike="noStrike" dirty="0" smtClean="0">
                          <a:solidFill>
                            <a:schemeClr val="tx1"/>
                          </a:solidFill>
                          <a:effectLst/>
                          <a:latin typeface="+mn-lt"/>
                        </a:rPr>
                        <a:t>55</a:t>
                      </a:r>
                      <a:endParaRPr lang="pt-PT" sz="1100" b="0"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0" i="0" u="none" strike="noStrike" dirty="0" smtClean="0">
                          <a:solidFill>
                            <a:schemeClr val="tx1"/>
                          </a:solidFill>
                          <a:effectLst/>
                          <a:latin typeface="+mn-lt"/>
                        </a:rPr>
                        <a:t>2%</a:t>
                      </a:r>
                      <a:endParaRPr lang="pt-PT" sz="1100" b="0"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0143561"/>
                  </a:ext>
                </a:extLst>
              </a:tr>
              <a:tr h="308571">
                <a:tc>
                  <a:txBody>
                    <a:bodyPr/>
                    <a:lstStyle/>
                    <a:p>
                      <a:pPr algn="ctr"/>
                      <a:r>
                        <a:rPr lang="pt-PT" sz="1100" b="1" dirty="0" smtClean="0">
                          <a:solidFill>
                            <a:schemeClr val="tx1"/>
                          </a:solidFill>
                        </a:rPr>
                        <a:t>S</a:t>
                      </a:r>
                      <a:endParaRPr lang="pt-PT" sz="11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rPr>
                        <a:t>Órgãos dos sentidos</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1100" b="0" i="0" u="none" strike="noStrike" dirty="0" smtClean="0">
                          <a:solidFill>
                            <a:schemeClr val="tx1"/>
                          </a:solidFill>
                          <a:effectLst/>
                          <a:latin typeface="+mn-lt"/>
                        </a:rPr>
                        <a:t>20</a:t>
                      </a:r>
                      <a:endParaRPr lang="pt-PT" sz="1100" b="0"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0" i="0" u="none" strike="noStrike">
                          <a:solidFill>
                            <a:schemeClr val="tx1"/>
                          </a:solidFill>
                          <a:effectLst/>
                          <a:latin typeface="+mn-lt"/>
                        </a:rPr>
                        <a:t>1%</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2935911"/>
                  </a:ext>
                </a:extLst>
              </a:tr>
              <a:tr h="308571">
                <a:tc>
                  <a:txBody>
                    <a:bodyPr/>
                    <a:lstStyle/>
                    <a:p>
                      <a:pPr algn="ctr"/>
                      <a:r>
                        <a:rPr lang="pt-PT" sz="1100" b="1" dirty="0" smtClean="0">
                          <a:solidFill>
                            <a:schemeClr val="tx1"/>
                          </a:solidFill>
                        </a:rPr>
                        <a:t>V</a:t>
                      </a:r>
                      <a:endParaRPr lang="pt-PT" sz="11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rPr>
                        <a:t>Vários</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1100" b="0" i="0" u="none" strike="noStrike" dirty="0" smtClean="0">
                          <a:solidFill>
                            <a:schemeClr val="tx1"/>
                          </a:solidFill>
                          <a:effectLst/>
                          <a:latin typeface="+mn-lt"/>
                        </a:rPr>
                        <a:t>59</a:t>
                      </a:r>
                      <a:endParaRPr lang="pt-PT" sz="1100" b="0"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0" i="0" u="none" strike="noStrike" dirty="0" smtClean="0">
                          <a:solidFill>
                            <a:schemeClr val="tx1"/>
                          </a:solidFill>
                          <a:effectLst/>
                          <a:latin typeface="+mn-lt"/>
                        </a:rPr>
                        <a:t>2%</a:t>
                      </a:r>
                      <a:endParaRPr lang="pt-PT" sz="1100" b="0"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5795844"/>
                  </a:ext>
                </a:extLst>
              </a:tr>
            </a:tbl>
          </a:graphicData>
        </a:graphic>
      </p:graphicFrame>
      <p:graphicFrame>
        <p:nvGraphicFramePr>
          <p:cNvPr id="4" name="Gráfico 3"/>
          <p:cNvGraphicFramePr/>
          <p:nvPr>
            <p:extLst>
              <p:ext uri="{D42A27DB-BD31-4B8C-83A1-F6EECF244321}">
                <p14:modId xmlns:p14="http://schemas.microsoft.com/office/powerpoint/2010/main" val="1412004376"/>
              </p:ext>
            </p:extLst>
          </p:nvPr>
        </p:nvGraphicFramePr>
        <p:xfrm>
          <a:off x="819510" y="2476684"/>
          <a:ext cx="5286014" cy="415124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8"/>
          <p:cNvSpPr txBox="1">
            <a:spLocks noChangeArrowheads="1"/>
          </p:cNvSpPr>
          <p:nvPr/>
        </p:nvSpPr>
        <p:spPr bwMode="auto">
          <a:xfrm>
            <a:off x="6928627" y="5405438"/>
            <a:ext cx="4651124" cy="1125158"/>
          </a:xfrm>
          <a:prstGeom prst="rect">
            <a:avLst/>
          </a:prstGeom>
          <a:noFill/>
          <a:ln>
            <a:noFill/>
          </a:ln>
          <a:effectLst/>
          <a:extLst>
            <a:ext uri="{909E8E84-426E-40DD-AFC4-6F175D3DCCD1}">
              <a14:hiddenFill xmlns:a14="http://schemas.microsoft.com/office/drawing/2010/main">
                <a:solidFill>
                  <a:srgbClr val="06756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lvl="0" algn="just" eaLnBrk="0" fontAlgn="base" hangingPunct="0">
              <a:spcBef>
                <a:spcPct val="0"/>
              </a:spcBef>
              <a:spcAft>
                <a:spcPct val="0"/>
              </a:spcAft>
            </a:pPr>
            <a:r>
              <a:rPr lang="pt-PT" altLang="pt-PT" sz="1000" b="1" dirty="0">
                <a:solidFill>
                  <a:schemeClr val="accent5">
                    <a:lumMod val="50000"/>
                  </a:schemeClr>
                </a:solidFill>
              </a:rPr>
              <a:t>Nota</a:t>
            </a:r>
          </a:p>
          <a:p>
            <a:pPr lvl="0" algn="just" eaLnBrk="0" fontAlgn="base" hangingPunct="0">
              <a:spcBef>
                <a:spcPct val="0"/>
              </a:spcBef>
              <a:spcAft>
                <a:spcPct val="0"/>
              </a:spcAft>
            </a:pPr>
            <a:r>
              <a:rPr lang="pt-PT" altLang="pt-PT" sz="1000" dirty="0"/>
              <a:t>Cada ATC contribuiu para a contagem da seguinte forma:</a:t>
            </a:r>
          </a:p>
          <a:p>
            <a:pPr lvl="0" algn="just" eaLnBrk="0" fontAlgn="base" hangingPunct="0">
              <a:spcBef>
                <a:spcPct val="0"/>
              </a:spcBef>
              <a:spcAft>
                <a:spcPct val="0"/>
              </a:spcAft>
            </a:pPr>
            <a:endParaRPr lang="pt-PT" altLang="pt-PT" sz="1000" dirty="0"/>
          </a:p>
          <a:p>
            <a:pPr marL="171450" indent="-171450" algn="just" eaLnBrk="0" fontAlgn="base" hangingPunct="0">
              <a:spcBef>
                <a:spcPct val="0"/>
              </a:spcBef>
              <a:spcAft>
                <a:spcPct val="0"/>
              </a:spcAft>
              <a:buFont typeface="Wingdings" panose="05000000000000000000" pitchFamily="2" charset="2"/>
              <a:buChar char="ü"/>
            </a:pPr>
            <a:r>
              <a:rPr lang="pt-PT" altLang="pt-PT" sz="1000" dirty="0"/>
              <a:t>por cada medicamento diferente presente em cada caso foi contabilizada uma ATC;</a:t>
            </a:r>
          </a:p>
          <a:p>
            <a:pPr marL="171450" indent="-171450" algn="just" eaLnBrk="0" fontAlgn="base" hangingPunct="0">
              <a:spcBef>
                <a:spcPct val="0"/>
              </a:spcBef>
              <a:spcAft>
                <a:spcPct val="0"/>
              </a:spcAft>
              <a:buFont typeface="Wingdings" panose="05000000000000000000" pitchFamily="2" charset="2"/>
              <a:buChar char="ü"/>
            </a:pPr>
            <a:r>
              <a:rPr lang="pt-PT" altLang="pt-PT" sz="1000" dirty="0"/>
              <a:t>Se o mesmo medicamento estava presente mais do que uma vez no mesmo caso a respetiva ATC foi contabilizada apenas uma vez.</a:t>
            </a:r>
          </a:p>
        </p:txBody>
      </p:sp>
    </p:spTree>
    <p:extLst>
      <p:ext uri="{BB962C8B-B14F-4D97-AF65-F5344CB8AC3E}">
        <p14:creationId xmlns:p14="http://schemas.microsoft.com/office/powerpoint/2010/main" val="3299539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Forma livre 12"/>
          <p:cNvSpPr>
            <a:spLocks noChangeAspect="1"/>
          </p:cNvSpPr>
          <p:nvPr/>
        </p:nvSpPr>
        <p:spPr>
          <a:xfrm>
            <a:off x="1235652" y="1511332"/>
            <a:ext cx="4830635" cy="4830635"/>
          </a:xfrm>
          <a:custGeom>
            <a:avLst/>
            <a:gdLst>
              <a:gd name="connsiteX0" fmla="*/ 0 w 4118189"/>
              <a:gd name="connsiteY0" fmla="*/ 2059095 h 4118189"/>
              <a:gd name="connsiteX1" fmla="*/ 2059095 w 4118189"/>
              <a:gd name="connsiteY1" fmla="*/ 0 h 4118189"/>
              <a:gd name="connsiteX2" fmla="*/ 4118190 w 4118189"/>
              <a:gd name="connsiteY2" fmla="*/ 2059095 h 4118189"/>
              <a:gd name="connsiteX3" fmla="*/ 2059095 w 4118189"/>
              <a:gd name="connsiteY3" fmla="*/ 4118190 h 4118189"/>
              <a:gd name="connsiteX4" fmla="*/ 0 w 4118189"/>
              <a:gd name="connsiteY4" fmla="*/ 2059095 h 4118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189" h="4118189">
                <a:moveTo>
                  <a:pt x="0" y="2059095"/>
                </a:moveTo>
                <a:cubicBezTo>
                  <a:pt x="0" y="921888"/>
                  <a:pt x="921888" y="0"/>
                  <a:pt x="2059095" y="0"/>
                </a:cubicBezTo>
                <a:cubicBezTo>
                  <a:pt x="3196302" y="0"/>
                  <a:pt x="4118190" y="921888"/>
                  <a:pt x="4118190" y="2059095"/>
                </a:cubicBezTo>
                <a:cubicBezTo>
                  <a:pt x="4118190" y="3196302"/>
                  <a:pt x="3196302" y="4118190"/>
                  <a:pt x="2059095" y="4118190"/>
                </a:cubicBezTo>
                <a:cubicBezTo>
                  <a:pt x="921888" y="4118190"/>
                  <a:pt x="0" y="3196302"/>
                  <a:pt x="0" y="2059095"/>
                </a:cubicBezTo>
                <a:close/>
              </a:path>
            </a:pathLst>
          </a:custGeom>
          <a:solidFill>
            <a:srgbClr val="003399"/>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25612" tIns="348149" rIns="1625612" bIns="3436792" numCol="1" spcCol="1270" anchor="ctr" anchorCtr="0">
            <a:noAutofit/>
          </a:bodyPr>
          <a:lstStyle/>
          <a:p>
            <a:pPr lvl="0" algn="ctr" defTabSz="889000">
              <a:lnSpc>
                <a:spcPct val="90000"/>
              </a:lnSpc>
              <a:spcBef>
                <a:spcPct val="0"/>
              </a:spcBef>
              <a:spcAft>
                <a:spcPct val="35000"/>
              </a:spcAft>
            </a:pPr>
            <a:endParaRPr lang="pt-PT" sz="2000" b="1" kern="1200" dirty="0"/>
          </a:p>
        </p:txBody>
      </p:sp>
      <p:sp>
        <p:nvSpPr>
          <p:cNvPr id="16" name="Título 1"/>
          <p:cNvSpPr txBox="1">
            <a:spLocks/>
          </p:cNvSpPr>
          <p:nvPr/>
        </p:nvSpPr>
        <p:spPr>
          <a:xfrm>
            <a:off x="819509" y="365126"/>
            <a:ext cx="10317397" cy="5751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000" dirty="0" smtClean="0">
                <a:solidFill>
                  <a:schemeClr val="accent5">
                    <a:lumMod val="75000"/>
                  </a:schemeClr>
                </a:solidFill>
              </a:rPr>
              <a:t>ATC</a:t>
            </a:r>
            <a:r>
              <a:rPr lang="pt-PT" sz="4000" dirty="0">
                <a:solidFill>
                  <a:schemeClr val="accent5">
                    <a:lumMod val="75000"/>
                  </a:schemeClr>
                </a:solidFill>
              </a:rPr>
              <a:t>: </a:t>
            </a:r>
            <a:r>
              <a:rPr lang="pt-PT" sz="4000" dirty="0" err="1">
                <a:solidFill>
                  <a:schemeClr val="accent5">
                    <a:lumMod val="75000"/>
                  </a:schemeClr>
                </a:solidFill>
              </a:rPr>
              <a:t>Anatomical</a:t>
            </a:r>
            <a:r>
              <a:rPr lang="pt-PT" sz="4000" dirty="0">
                <a:solidFill>
                  <a:schemeClr val="accent5">
                    <a:lumMod val="75000"/>
                  </a:schemeClr>
                </a:solidFill>
              </a:rPr>
              <a:t> </a:t>
            </a:r>
            <a:r>
              <a:rPr lang="pt-PT" sz="4000" dirty="0" err="1">
                <a:solidFill>
                  <a:schemeClr val="accent5">
                    <a:lumMod val="75000"/>
                  </a:schemeClr>
                </a:solidFill>
              </a:rPr>
              <a:t>Therapeutic</a:t>
            </a:r>
            <a:r>
              <a:rPr lang="pt-PT" sz="4000" dirty="0">
                <a:solidFill>
                  <a:schemeClr val="accent5">
                    <a:lumMod val="75000"/>
                  </a:schemeClr>
                </a:solidFill>
              </a:rPr>
              <a:t> </a:t>
            </a:r>
            <a:r>
              <a:rPr lang="pt-PT" sz="4000" dirty="0" err="1">
                <a:solidFill>
                  <a:schemeClr val="accent5">
                    <a:lumMod val="75000"/>
                  </a:schemeClr>
                </a:solidFill>
              </a:rPr>
              <a:t>Chemical</a:t>
            </a:r>
            <a:endParaRPr lang="pt-PT" sz="4000" dirty="0">
              <a:solidFill>
                <a:schemeClr val="accent5">
                  <a:lumMod val="75000"/>
                </a:schemeClr>
              </a:solidFill>
            </a:endParaRPr>
          </a:p>
        </p:txBody>
      </p:sp>
      <p:sp>
        <p:nvSpPr>
          <p:cNvPr id="17" name="Título 1"/>
          <p:cNvSpPr txBox="1">
            <a:spLocks/>
          </p:cNvSpPr>
          <p:nvPr/>
        </p:nvSpPr>
        <p:spPr>
          <a:xfrm>
            <a:off x="7086600" y="2959865"/>
            <a:ext cx="2384756" cy="370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PT" sz="1700" dirty="0" smtClean="0"/>
              <a:t>ATC mais Representativas</a:t>
            </a:r>
          </a:p>
        </p:txBody>
      </p:sp>
      <p:grpSp>
        <p:nvGrpSpPr>
          <p:cNvPr id="2" name="Grupo 1"/>
          <p:cNvGrpSpPr/>
          <p:nvPr/>
        </p:nvGrpSpPr>
        <p:grpSpPr>
          <a:xfrm>
            <a:off x="1591876" y="2218210"/>
            <a:ext cx="4118189" cy="4118189"/>
            <a:chOff x="1639501" y="1645487"/>
            <a:chExt cx="4118189" cy="4118189"/>
          </a:xfrm>
        </p:grpSpPr>
        <p:sp>
          <p:nvSpPr>
            <p:cNvPr id="5" name="Forma livre 4"/>
            <p:cNvSpPr/>
            <p:nvPr/>
          </p:nvSpPr>
          <p:spPr>
            <a:xfrm>
              <a:off x="1639501" y="1645487"/>
              <a:ext cx="4118189" cy="4118189"/>
            </a:xfrm>
            <a:custGeom>
              <a:avLst/>
              <a:gdLst>
                <a:gd name="connsiteX0" fmla="*/ 0 w 4118189"/>
                <a:gd name="connsiteY0" fmla="*/ 2059095 h 4118189"/>
                <a:gd name="connsiteX1" fmla="*/ 2059095 w 4118189"/>
                <a:gd name="connsiteY1" fmla="*/ 0 h 4118189"/>
                <a:gd name="connsiteX2" fmla="*/ 4118190 w 4118189"/>
                <a:gd name="connsiteY2" fmla="*/ 2059095 h 4118189"/>
                <a:gd name="connsiteX3" fmla="*/ 2059095 w 4118189"/>
                <a:gd name="connsiteY3" fmla="*/ 4118190 h 4118189"/>
                <a:gd name="connsiteX4" fmla="*/ 0 w 4118189"/>
                <a:gd name="connsiteY4" fmla="*/ 2059095 h 4118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189" h="4118189">
                  <a:moveTo>
                    <a:pt x="0" y="2059095"/>
                  </a:moveTo>
                  <a:cubicBezTo>
                    <a:pt x="0" y="921888"/>
                    <a:pt x="921888" y="0"/>
                    <a:pt x="2059095" y="0"/>
                  </a:cubicBezTo>
                  <a:cubicBezTo>
                    <a:pt x="3196302" y="0"/>
                    <a:pt x="4118190" y="921888"/>
                    <a:pt x="4118190" y="2059095"/>
                  </a:cubicBezTo>
                  <a:cubicBezTo>
                    <a:pt x="4118190" y="3196302"/>
                    <a:pt x="3196302" y="4118190"/>
                    <a:pt x="2059095" y="4118190"/>
                  </a:cubicBezTo>
                  <a:cubicBezTo>
                    <a:pt x="921888" y="4118190"/>
                    <a:pt x="0" y="3196302"/>
                    <a:pt x="0" y="2059095"/>
                  </a:cubicBezTo>
                  <a:close/>
                </a:path>
              </a:pathLst>
            </a:custGeom>
            <a:solidFill>
              <a:srgbClr val="0A54B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25612" tIns="348149" rIns="1625612" bIns="3436792" numCol="1" spcCol="1270" anchor="ctr" anchorCtr="0">
              <a:noAutofit/>
            </a:bodyPr>
            <a:lstStyle/>
            <a:p>
              <a:pPr lvl="0" algn="ctr" defTabSz="889000">
                <a:lnSpc>
                  <a:spcPct val="90000"/>
                </a:lnSpc>
                <a:spcBef>
                  <a:spcPct val="0"/>
                </a:spcBef>
                <a:spcAft>
                  <a:spcPct val="35000"/>
                </a:spcAft>
              </a:pPr>
              <a:r>
                <a:rPr lang="pt-PT" sz="2000" b="1" kern="1200" dirty="0" smtClean="0"/>
                <a:t>A10</a:t>
              </a:r>
              <a:endParaRPr lang="pt-PT" sz="2000" b="1" kern="1200" dirty="0"/>
            </a:p>
          </p:txBody>
        </p:sp>
        <p:sp>
          <p:nvSpPr>
            <p:cNvPr id="6" name="Forma livre 5"/>
            <p:cNvSpPr/>
            <p:nvPr/>
          </p:nvSpPr>
          <p:spPr>
            <a:xfrm>
              <a:off x="2051317" y="2469124"/>
              <a:ext cx="3294551" cy="3294551"/>
            </a:xfrm>
            <a:custGeom>
              <a:avLst/>
              <a:gdLst>
                <a:gd name="connsiteX0" fmla="*/ 0 w 3294551"/>
                <a:gd name="connsiteY0" fmla="*/ 1647276 h 3294551"/>
                <a:gd name="connsiteX1" fmla="*/ 1647276 w 3294551"/>
                <a:gd name="connsiteY1" fmla="*/ 0 h 3294551"/>
                <a:gd name="connsiteX2" fmla="*/ 3294552 w 3294551"/>
                <a:gd name="connsiteY2" fmla="*/ 1647276 h 3294551"/>
                <a:gd name="connsiteX3" fmla="*/ 1647276 w 3294551"/>
                <a:gd name="connsiteY3" fmla="*/ 3294552 h 3294551"/>
                <a:gd name="connsiteX4" fmla="*/ 0 w 3294551"/>
                <a:gd name="connsiteY4" fmla="*/ 1647276 h 3294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4551" h="3294551">
                  <a:moveTo>
                    <a:pt x="0" y="1647276"/>
                  </a:moveTo>
                  <a:cubicBezTo>
                    <a:pt x="0" y="737511"/>
                    <a:pt x="737511" y="0"/>
                    <a:pt x="1647276" y="0"/>
                  </a:cubicBezTo>
                  <a:cubicBezTo>
                    <a:pt x="2557041" y="0"/>
                    <a:pt x="3294552" y="737511"/>
                    <a:pt x="3294552" y="1647276"/>
                  </a:cubicBezTo>
                  <a:cubicBezTo>
                    <a:pt x="3294552" y="2557041"/>
                    <a:pt x="2557041" y="3294552"/>
                    <a:pt x="1647276" y="3294552"/>
                  </a:cubicBezTo>
                  <a:cubicBezTo>
                    <a:pt x="737511" y="3294552"/>
                    <a:pt x="0" y="2557041"/>
                    <a:pt x="0" y="1647276"/>
                  </a:cubicBezTo>
                  <a:close/>
                </a:path>
              </a:pathLst>
            </a:custGeom>
            <a:solidFill>
              <a:srgbClr val="20ACE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3793" tIns="339913" rIns="1213793" bIns="2646099" numCol="1" spcCol="1270" anchor="ctr" anchorCtr="0">
              <a:noAutofit/>
            </a:bodyPr>
            <a:lstStyle/>
            <a:p>
              <a:pPr lvl="0" algn="ctr" defTabSz="889000">
                <a:lnSpc>
                  <a:spcPct val="90000"/>
                </a:lnSpc>
                <a:spcBef>
                  <a:spcPct val="0"/>
                </a:spcBef>
                <a:spcAft>
                  <a:spcPct val="35000"/>
                </a:spcAft>
              </a:pPr>
              <a:r>
                <a:rPr lang="pt-PT" sz="2000" b="1" kern="1200" dirty="0" smtClean="0"/>
                <a:t>J01</a:t>
              </a:r>
              <a:endParaRPr lang="pt-PT" sz="2000" b="1" kern="1200" dirty="0"/>
            </a:p>
          </p:txBody>
        </p:sp>
        <p:sp>
          <p:nvSpPr>
            <p:cNvPr id="7" name="Forma livre 6"/>
            <p:cNvSpPr/>
            <p:nvPr/>
          </p:nvSpPr>
          <p:spPr>
            <a:xfrm>
              <a:off x="2463139" y="3292762"/>
              <a:ext cx="2470913" cy="2470913"/>
            </a:xfrm>
            <a:custGeom>
              <a:avLst/>
              <a:gdLst>
                <a:gd name="connsiteX0" fmla="*/ 0 w 2470913"/>
                <a:gd name="connsiteY0" fmla="*/ 1235457 h 2470913"/>
                <a:gd name="connsiteX1" fmla="*/ 1235457 w 2470913"/>
                <a:gd name="connsiteY1" fmla="*/ 0 h 2470913"/>
                <a:gd name="connsiteX2" fmla="*/ 2470914 w 2470913"/>
                <a:gd name="connsiteY2" fmla="*/ 1235457 h 2470913"/>
                <a:gd name="connsiteX3" fmla="*/ 1235457 w 2470913"/>
                <a:gd name="connsiteY3" fmla="*/ 2470914 h 2470913"/>
                <a:gd name="connsiteX4" fmla="*/ 0 w 2470913"/>
                <a:gd name="connsiteY4" fmla="*/ 1235457 h 247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913" h="2470913">
                  <a:moveTo>
                    <a:pt x="0" y="1235457"/>
                  </a:moveTo>
                  <a:cubicBezTo>
                    <a:pt x="0" y="553133"/>
                    <a:pt x="553133" y="0"/>
                    <a:pt x="1235457" y="0"/>
                  </a:cubicBezTo>
                  <a:cubicBezTo>
                    <a:pt x="1917781" y="0"/>
                    <a:pt x="2470914" y="553133"/>
                    <a:pt x="2470914" y="1235457"/>
                  </a:cubicBezTo>
                  <a:cubicBezTo>
                    <a:pt x="2470914" y="1917781"/>
                    <a:pt x="1917781" y="2470914"/>
                    <a:pt x="1235457" y="2470914"/>
                  </a:cubicBezTo>
                  <a:cubicBezTo>
                    <a:pt x="553133" y="2470914"/>
                    <a:pt x="0" y="1917781"/>
                    <a:pt x="0" y="1235457"/>
                  </a:cubicBezTo>
                  <a:close/>
                </a:path>
              </a:pathLst>
            </a:custGeom>
            <a:solidFill>
              <a:srgbClr val="6CCAF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01974" tIns="327559" rIns="801974" bIns="1871879" numCol="1" spcCol="1270" anchor="ctr" anchorCtr="0">
              <a:noAutofit/>
            </a:bodyPr>
            <a:lstStyle/>
            <a:p>
              <a:pPr lvl="0" algn="ctr" defTabSz="889000">
                <a:lnSpc>
                  <a:spcPct val="90000"/>
                </a:lnSpc>
                <a:spcBef>
                  <a:spcPct val="0"/>
                </a:spcBef>
                <a:spcAft>
                  <a:spcPct val="35000"/>
                </a:spcAft>
              </a:pPr>
              <a:r>
                <a:rPr lang="pt-PT" sz="2000" b="1" kern="1200" dirty="0" smtClean="0"/>
                <a:t>J05</a:t>
              </a:r>
              <a:endParaRPr lang="pt-PT" sz="2000" b="1" kern="1200" dirty="0"/>
            </a:p>
          </p:txBody>
        </p:sp>
        <p:sp>
          <p:nvSpPr>
            <p:cNvPr id="8" name="Forma livre 7"/>
            <p:cNvSpPr/>
            <p:nvPr/>
          </p:nvSpPr>
          <p:spPr>
            <a:xfrm>
              <a:off x="2874958" y="4116400"/>
              <a:ext cx="1647275" cy="1647275"/>
            </a:xfrm>
            <a:custGeom>
              <a:avLst/>
              <a:gdLst>
                <a:gd name="connsiteX0" fmla="*/ 0 w 1647275"/>
                <a:gd name="connsiteY0" fmla="*/ 823638 h 1647275"/>
                <a:gd name="connsiteX1" fmla="*/ 823638 w 1647275"/>
                <a:gd name="connsiteY1" fmla="*/ 0 h 1647275"/>
                <a:gd name="connsiteX2" fmla="*/ 1647276 w 1647275"/>
                <a:gd name="connsiteY2" fmla="*/ 823638 h 1647275"/>
                <a:gd name="connsiteX3" fmla="*/ 823638 w 1647275"/>
                <a:gd name="connsiteY3" fmla="*/ 1647276 h 1647275"/>
                <a:gd name="connsiteX4" fmla="*/ 0 w 1647275"/>
                <a:gd name="connsiteY4" fmla="*/ 823638 h 1647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7275" h="1647275">
                  <a:moveTo>
                    <a:pt x="0" y="823638"/>
                  </a:moveTo>
                  <a:cubicBezTo>
                    <a:pt x="0" y="368755"/>
                    <a:pt x="368755" y="0"/>
                    <a:pt x="823638" y="0"/>
                  </a:cubicBezTo>
                  <a:cubicBezTo>
                    <a:pt x="1278521" y="0"/>
                    <a:pt x="1647276" y="368755"/>
                    <a:pt x="1647276" y="823638"/>
                  </a:cubicBezTo>
                  <a:cubicBezTo>
                    <a:pt x="1647276" y="1278521"/>
                    <a:pt x="1278521" y="1647276"/>
                    <a:pt x="823638" y="1647276"/>
                  </a:cubicBezTo>
                  <a:cubicBezTo>
                    <a:pt x="368755" y="1647276"/>
                    <a:pt x="0" y="1278521"/>
                    <a:pt x="0" y="823638"/>
                  </a:cubicBezTo>
                  <a:close/>
                </a:path>
              </a:pathLst>
            </a:custGeom>
            <a:solidFill>
              <a:srgbClr val="92DCF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83478" tIns="554059" rIns="383478" bIns="554059" numCol="1" spcCol="1270" anchor="ctr" anchorCtr="0">
              <a:noAutofit/>
            </a:bodyPr>
            <a:lstStyle/>
            <a:p>
              <a:pPr lvl="0" algn="ctr" defTabSz="889000">
                <a:lnSpc>
                  <a:spcPct val="90000"/>
                </a:lnSpc>
                <a:spcBef>
                  <a:spcPct val="0"/>
                </a:spcBef>
                <a:spcAft>
                  <a:spcPct val="35000"/>
                </a:spcAft>
              </a:pPr>
              <a:r>
                <a:rPr lang="pt-PT" sz="2000" b="1" kern="1200" dirty="0" smtClean="0"/>
                <a:t>N05</a:t>
              </a:r>
              <a:endParaRPr lang="pt-PT" sz="2000" b="1" kern="1200" dirty="0"/>
            </a:p>
          </p:txBody>
        </p:sp>
      </p:grpSp>
      <p:graphicFrame>
        <p:nvGraphicFramePr>
          <p:cNvPr id="39" name="Tabela 38"/>
          <p:cNvGraphicFramePr>
            <a:graphicFrameLocks noGrp="1"/>
          </p:cNvGraphicFramePr>
          <p:nvPr>
            <p:extLst>
              <p:ext uri="{D42A27DB-BD31-4B8C-83A1-F6EECF244321}">
                <p14:modId xmlns:p14="http://schemas.microsoft.com/office/powerpoint/2010/main" val="3809559419"/>
              </p:ext>
            </p:extLst>
          </p:nvPr>
        </p:nvGraphicFramePr>
        <p:xfrm>
          <a:off x="7086600" y="1968139"/>
          <a:ext cx="3253613" cy="886525"/>
        </p:xfrm>
        <a:graphic>
          <a:graphicData uri="http://schemas.openxmlformats.org/drawingml/2006/table">
            <a:tbl>
              <a:tblPr firstRow="1" bandRow="1">
                <a:tableStyleId>{5C22544A-7EE6-4342-B048-85BDC9FD1C3A}</a:tableStyleId>
              </a:tblPr>
              <a:tblGrid>
                <a:gridCol w="1078230">
                  <a:extLst>
                    <a:ext uri="{9D8B030D-6E8A-4147-A177-3AD203B41FA5}">
                      <a16:colId xmlns:a16="http://schemas.microsoft.com/office/drawing/2014/main" val="3715609987"/>
                    </a:ext>
                  </a:extLst>
                </a:gridCol>
                <a:gridCol w="1259205">
                  <a:extLst>
                    <a:ext uri="{9D8B030D-6E8A-4147-A177-3AD203B41FA5}">
                      <a16:colId xmlns:a16="http://schemas.microsoft.com/office/drawing/2014/main" val="4090672703"/>
                    </a:ext>
                  </a:extLst>
                </a:gridCol>
                <a:gridCol w="916178">
                  <a:extLst>
                    <a:ext uri="{9D8B030D-6E8A-4147-A177-3AD203B41FA5}">
                      <a16:colId xmlns:a16="http://schemas.microsoft.com/office/drawing/2014/main" val="1553421440"/>
                    </a:ext>
                  </a:extLst>
                </a:gridCol>
              </a:tblGrid>
              <a:tr h="368365">
                <a:tc>
                  <a:txBody>
                    <a:bodyPr/>
                    <a:lstStyle/>
                    <a:p>
                      <a:pPr algn="l"/>
                      <a:r>
                        <a:rPr lang="pt-PT" sz="1200" dirty="0" smtClean="0">
                          <a:solidFill>
                            <a:schemeClr val="tx1"/>
                          </a:solidFill>
                        </a:rPr>
                        <a:t>Casos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1200" dirty="0" smtClean="0">
                          <a:solidFill>
                            <a:schemeClr val="tx1"/>
                          </a:solidFill>
                        </a:rPr>
                        <a:t>ATC</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1200" dirty="0" smtClean="0">
                          <a:solidFill>
                            <a:schemeClr val="tx1"/>
                          </a:solidFill>
                        </a:rPr>
                        <a:t>Frequência</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0036"/>
                  </a:ext>
                </a:extLst>
              </a:tr>
              <a:tr h="0">
                <a:tc>
                  <a:txBody>
                    <a:bodyPr/>
                    <a:lstStyle/>
                    <a:p>
                      <a:pPr algn="l"/>
                      <a:r>
                        <a:rPr lang="pt-PT" sz="2800" dirty="0" smtClean="0">
                          <a:solidFill>
                            <a:schemeClr val="accent5">
                              <a:lumMod val="50000"/>
                            </a:schemeClr>
                          </a:solidFill>
                        </a:rPr>
                        <a:t>2.184</a:t>
                      </a:r>
                      <a:endParaRPr lang="pt-PT" sz="2800"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2.898</a:t>
                      </a:r>
                      <a:endParaRPr lang="pt-PT" sz="2800" dirty="0">
                        <a:solidFill>
                          <a:schemeClr val="accent5"/>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1">
                              <a:lumMod val="50000"/>
                            </a:schemeClr>
                          </a:solidFill>
                        </a:rPr>
                        <a:t>≥ 4%</a:t>
                      </a:r>
                      <a:endParaRPr lang="pt-PT" sz="2800" dirty="0">
                        <a:solidFill>
                          <a:schemeClr val="accent1">
                            <a:lumMod val="50000"/>
                          </a:schemeClr>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03876"/>
                  </a:ext>
                </a:extLst>
              </a:tr>
            </a:tbl>
          </a:graphicData>
        </a:graphic>
      </p:graphicFrame>
      <p:graphicFrame>
        <p:nvGraphicFramePr>
          <p:cNvPr id="4" name="Tabela 3"/>
          <p:cNvGraphicFramePr>
            <a:graphicFrameLocks noGrp="1"/>
          </p:cNvGraphicFramePr>
          <p:nvPr>
            <p:extLst>
              <p:ext uri="{D42A27DB-BD31-4B8C-83A1-F6EECF244321}">
                <p14:modId xmlns:p14="http://schemas.microsoft.com/office/powerpoint/2010/main" val="2196120178"/>
              </p:ext>
            </p:extLst>
          </p:nvPr>
        </p:nvGraphicFramePr>
        <p:xfrm>
          <a:off x="7086600" y="3375682"/>
          <a:ext cx="4106559" cy="2573207"/>
        </p:xfrm>
        <a:graphic>
          <a:graphicData uri="http://schemas.openxmlformats.org/drawingml/2006/table">
            <a:tbl>
              <a:tblPr firstRow="1" bandRow="1">
                <a:tableStyleId>{5C22544A-7EE6-4342-B048-85BDC9FD1C3A}</a:tableStyleId>
              </a:tblPr>
              <a:tblGrid>
                <a:gridCol w="560295">
                  <a:extLst>
                    <a:ext uri="{9D8B030D-6E8A-4147-A177-3AD203B41FA5}">
                      <a16:colId xmlns:a16="http://schemas.microsoft.com/office/drawing/2014/main" val="1779781490"/>
                    </a:ext>
                  </a:extLst>
                </a:gridCol>
                <a:gridCol w="2380535">
                  <a:extLst>
                    <a:ext uri="{9D8B030D-6E8A-4147-A177-3AD203B41FA5}">
                      <a16:colId xmlns:a16="http://schemas.microsoft.com/office/drawing/2014/main" val="3596384290"/>
                    </a:ext>
                  </a:extLst>
                </a:gridCol>
                <a:gridCol w="568249">
                  <a:extLst>
                    <a:ext uri="{9D8B030D-6E8A-4147-A177-3AD203B41FA5}">
                      <a16:colId xmlns:a16="http://schemas.microsoft.com/office/drawing/2014/main" val="2804551620"/>
                    </a:ext>
                  </a:extLst>
                </a:gridCol>
                <a:gridCol w="597480">
                  <a:extLst>
                    <a:ext uri="{9D8B030D-6E8A-4147-A177-3AD203B41FA5}">
                      <a16:colId xmlns:a16="http://schemas.microsoft.com/office/drawing/2014/main" val="3764415474"/>
                    </a:ext>
                  </a:extLst>
                </a:gridCol>
              </a:tblGrid>
              <a:tr h="367601">
                <a:tc>
                  <a:txBody>
                    <a:bodyPr/>
                    <a:lstStyle/>
                    <a:p>
                      <a:pPr algn="ctr"/>
                      <a:r>
                        <a:rPr lang="pt-PT" sz="1400" b="1" dirty="0" smtClean="0">
                          <a:solidFill>
                            <a:schemeClr val="tx1"/>
                          </a:solidFill>
                        </a:rPr>
                        <a:t>J05</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kern="1200" dirty="0" smtClean="0">
                          <a:solidFill>
                            <a:schemeClr val="tx1"/>
                          </a:solidFill>
                          <a:latin typeface="+mn-lt"/>
                          <a:ea typeface="+mn-ea"/>
                          <a:cs typeface="+mn-cs"/>
                        </a:rPr>
                        <a:t>Antivirais para uso sistémico</a:t>
                      </a:r>
                      <a:endParaRPr lang="pt-PT" sz="1200" b="0" kern="1200" dirty="0">
                        <a:solidFill>
                          <a:schemeClr val="tx1"/>
                        </a:solidFill>
                        <a:latin typeface="+mn-lt"/>
                        <a:ea typeface="+mn-ea"/>
                        <a:cs typeface="+mn-cs"/>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105</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4%</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7806379"/>
                  </a:ext>
                </a:extLst>
              </a:tr>
              <a:tr h="367601">
                <a:tc>
                  <a:txBody>
                    <a:bodyPr/>
                    <a:lstStyle/>
                    <a:p>
                      <a:pPr algn="ctr"/>
                      <a:r>
                        <a:rPr lang="pt-PT" sz="1400" b="1" dirty="0" smtClean="0">
                          <a:solidFill>
                            <a:schemeClr val="tx1"/>
                          </a:solidFill>
                        </a:rPr>
                        <a:t>N05</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kern="1200" dirty="0" smtClean="0">
                          <a:solidFill>
                            <a:schemeClr val="tx1"/>
                          </a:solidFill>
                          <a:latin typeface="+mn-lt"/>
                          <a:ea typeface="+mn-ea"/>
                          <a:cs typeface="+mn-cs"/>
                        </a:rPr>
                        <a:t>Psicolépticos</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124</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4%</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8044609"/>
                  </a:ext>
                </a:extLst>
              </a:tr>
              <a:tr h="3676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400" b="1" kern="1200" dirty="0" smtClean="0">
                          <a:solidFill>
                            <a:schemeClr val="tx1"/>
                          </a:solidFill>
                          <a:latin typeface="+mn-lt"/>
                          <a:ea typeface="+mn-ea"/>
                          <a:cs typeface="+mn-cs"/>
                        </a:rPr>
                        <a:t>L03</a:t>
                      </a:r>
                      <a:endParaRPr lang="pt-PT" sz="1400" b="1" kern="1200" dirty="0">
                        <a:solidFill>
                          <a:schemeClr val="tx1"/>
                        </a:solidFill>
                        <a:latin typeface="+mn-lt"/>
                        <a:ea typeface="+mn-ea"/>
                        <a:cs typeface="+mn-cs"/>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kern="1200" dirty="0" err="1" smtClean="0">
                          <a:solidFill>
                            <a:schemeClr val="tx1"/>
                          </a:solidFill>
                          <a:latin typeface="+mn-lt"/>
                          <a:ea typeface="+mn-ea"/>
                          <a:cs typeface="+mn-cs"/>
                        </a:rPr>
                        <a:t>Imunoestimulantes</a:t>
                      </a:r>
                      <a:endParaRPr lang="pt-PT" sz="1200" b="0" kern="1200" dirty="0" smtClean="0">
                        <a:solidFill>
                          <a:schemeClr val="tx1"/>
                        </a:solidFill>
                        <a:latin typeface="+mn-lt"/>
                        <a:ea typeface="+mn-ea"/>
                        <a:cs typeface="+mn-cs"/>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127</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4%</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6286176"/>
                  </a:ext>
                </a:extLst>
              </a:tr>
              <a:tr h="367601">
                <a:tc>
                  <a:txBody>
                    <a:bodyPr/>
                    <a:lstStyle/>
                    <a:p>
                      <a:pPr algn="ctr"/>
                      <a:r>
                        <a:rPr lang="pt-PT" sz="1400" b="1" dirty="0" smtClean="0">
                          <a:solidFill>
                            <a:schemeClr val="tx1"/>
                          </a:solidFill>
                        </a:rPr>
                        <a:t>J01</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kern="1200" dirty="0" smtClean="0">
                          <a:solidFill>
                            <a:schemeClr val="tx1"/>
                          </a:solidFill>
                          <a:latin typeface="+mn-lt"/>
                          <a:ea typeface="+mn-ea"/>
                          <a:cs typeface="+mn-cs"/>
                        </a:rPr>
                        <a:t>Antibacterianos para uso sistémico</a:t>
                      </a:r>
                      <a:endParaRPr lang="pt-PT" sz="1200" b="0" kern="1200" dirty="0">
                        <a:solidFill>
                          <a:schemeClr val="tx1"/>
                        </a:solidFill>
                        <a:latin typeface="+mn-lt"/>
                        <a:ea typeface="+mn-ea"/>
                        <a:cs typeface="+mn-cs"/>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250</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9%</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8589068"/>
                  </a:ext>
                </a:extLst>
              </a:tr>
              <a:tr h="367601">
                <a:tc>
                  <a:txBody>
                    <a:bodyPr/>
                    <a:lstStyle/>
                    <a:p>
                      <a:pPr algn="ctr"/>
                      <a:r>
                        <a:rPr lang="pt-PT" sz="1400" b="1" dirty="0" smtClean="0">
                          <a:solidFill>
                            <a:schemeClr val="tx1"/>
                          </a:solidFill>
                        </a:rPr>
                        <a:t>J07</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kern="1200" dirty="0" smtClean="0">
                          <a:solidFill>
                            <a:schemeClr val="tx1"/>
                          </a:solidFill>
                          <a:latin typeface="+mn-lt"/>
                          <a:ea typeface="+mn-ea"/>
                          <a:cs typeface="+mn-cs"/>
                        </a:rPr>
                        <a:t>Vacinas</a:t>
                      </a:r>
                      <a:endParaRPr lang="pt-PT" sz="1200" b="0" kern="1200" dirty="0">
                        <a:solidFill>
                          <a:schemeClr val="tx1"/>
                        </a:solidFill>
                        <a:latin typeface="+mn-lt"/>
                        <a:ea typeface="+mn-ea"/>
                        <a:cs typeface="+mn-cs"/>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270</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9%</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1722566"/>
                  </a:ext>
                </a:extLst>
              </a:tr>
              <a:tr h="367601">
                <a:tc>
                  <a:txBody>
                    <a:bodyPr/>
                    <a:lstStyle/>
                    <a:p>
                      <a:pPr algn="ctr"/>
                      <a:r>
                        <a:rPr lang="pt-PT" sz="1400" b="1" dirty="0" smtClean="0">
                          <a:solidFill>
                            <a:schemeClr val="tx1"/>
                          </a:solidFill>
                        </a:rPr>
                        <a:t>L04</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Agentes imunossupressores</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323</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11%</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4240339"/>
                  </a:ext>
                </a:extLst>
              </a:tr>
              <a:tr h="367601">
                <a:tc>
                  <a:txBody>
                    <a:bodyPr/>
                    <a:lstStyle/>
                    <a:p>
                      <a:pPr algn="ctr"/>
                      <a:r>
                        <a:rPr lang="pt-PT" sz="1400" b="1" dirty="0" smtClean="0">
                          <a:solidFill>
                            <a:schemeClr val="tx1"/>
                          </a:solidFill>
                        </a:rPr>
                        <a:t>L01</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Agentes antineoplásicos</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446</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15%</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7568128"/>
                  </a:ext>
                </a:extLst>
              </a:tr>
            </a:tbl>
          </a:graphicData>
        </a:graphic>
      </p:graphicFrame>
      <p:sp>
        <p:nvSpPr>
          <p:cNvPr id="10" name="CaixaDeTexto 9"/>
          <p:cNvSpPr txBox="1"/>
          <p:nvPr/>
        </p:nvSpPr>
        <p:spPr>
          <a:xfrm>
            <a:off x="3184242" y="1718628"/>
            <a:ext cx="933450" cy="400110"/>
          </a:xfrm>
          <a:prstGeom prst="rect">
            <a:avLst/>
          </a:prstGeom>
          <a:noFill/>
        </p:spPr>
        <p:txBody>
          <a:bodyPr wrap="square" rtlCol="0">
            <a:spAutoFit/>
          </a:bodyPr>
          <a:lstStyle/>
          <a:p>
            <a:pPr algn="ctr"/>
            <a:r>
              <a:rPr lang="pt-PT" sz="2000" b="1" dirty="0" smtClean="0">
                <a:solidFill>
                  <a:schemeClr val="bg1"/>
                </a:solidFill>
              </a:rPr>
              <a:t>L01</a:t>
            </a:r>
            <a:endParaRPr lang="pt-PT" sz="2000" b="1" dirty="0">
              <a:solidFill>
                <a:schemeClr val="bg1"/>
              </a:solidFill>
            </a:endParaRPr>
          </a:p>
        </p:txBody>
      </p:sp>
      <p:grpSp>
        <p:nvGrpSpPr>
          <p:cNvPr id="11" name="Grupo 10"/>
          <p:cNvGrpSpPr>
            <a:grpSpLocks noChangeAspect="1"/>
          </p:cNvGrpSpPr>
          <p:nvPr/>
        </p:nvGrpSpPr>
        <p:grpSpPr>
          <a:xfrm>
            <a:off x="1071111" y="1454987"/>
            <a:ext cx="5242592" cy="5256723"/>
            <a:chOff x="891710" y="817881"/>
            <a:chExt cx="5518517" cy="5533393"/>
          </a:xfrm>
        </p:grpSpPr>
        <p:sp>
          <p:nvSpPr>
            <p:cNvPr id="14" name="Forma livre 13"/>
            <p:cNvSpPr>
              <a:spLocks noChangeAspect="1"/>
            </p:cNvSpPr>
            <p:nvPr/>
          </p:nvSpPr>
          <p:spPr>
            <a:xfrm>
              <a:off x="891710" y="817881"/>
              <a:ext cx="5518517" cy="5518517"/>
            </a:xfrm>
            <a:custGeom>
              <a:avLst/>
              <a:gdLst>
                <a:gd name="connsiteX0" fmla="*/ 0 w 4118189"/>
                <a:gd name="connsiteY0" fmla="*/ 2059095 h 4118189"/>
                <a:gd name="connsiteX1" fmla="*/ 2059095 w 4118189"/>
                <a:gd name="connsiteY1" fmla="*/ 0 h 4118189"/>
                <a:gd name="connsiteX2" fmla="*/ 4118190 w 4118189"/>
                <a:gd name="connsiteY2" fmla="*/ 2059095 h 4118189"/>
                <a:gd name="connsiteX3" fmla="*/ 2059095 w 4118189"/>
                <a:gd name="connsiteY3" fmla="*/ 4118190 h 4118189"/>
                <a:gd name="connsiteX4" fmla="*/ 0 w 4118189"/>
                <a:gd name="connsiteY4" fmla="*/ 2059095 h 4118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189" h="4118189">
                  <a:moveTo>
                    <a:pt x="0" y="2059095"/>
                  </a:moveTo>
                  <a:cubicBezTo>
                    <a:pt x="0" y="921888"/>
                    <a:pt x="921888" y="0"/>
                    <a:pt x="2059095" y="0"/>
                  </a:cubicBezTo>
                  <a:cubicBezTo>
                    <a:pt x="3196302" y="0"/>
                    <a:pt x="4118190" y="921888"/>
                    <a:pt x="4118190" y="2059095"/>
                  </a:cubicBezTo>
                  <a:cubicBezTo>
                    <a:pt x="4118190" y="3196302"/>
                    <a:pt x="3196302" y="4118190"/>
                    <a:pt x="2059095" y="4118190"/>
                  </a:cubicBezTo>
                  <a:cubicBezTo>
                    <a:pt x="921888" y="4118190"/>
                    <a:pt x="0" y="3196302"/>
                    <a:pt x="0" y="2059095"/>
                  </a:cubicBezTo>
                  <a:close/>
                </a:path>
              </a:pathLst>
            </a:custGeom>
            <a:solidFill>
              <a:srgbClr val="0000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25612" tIns="348149" rIns="1625612" bIns="3436792" numCol="1" spcCol="1270" anchor="ctr" anchorCtr="0">
              <a:noAutofit/>
            </a:bodyPr>
            <a:lstStyle/>
            <a:p>
              <a:pPr lvl="0" algn="ctr" defTabSz="889000">
                <a:lnSpc>
                  <a:spcPct val="90000"/>
                </a:lnSpc>
                <a:spcBef>
                  <a:spcPct val="0"/>
                </a:spcBef>
                <a:spcAft>
                  <a:spcPct val="35000"/>
                </a:spcAft>
              </a:pPr>
              <a:endParaRPr lang="pt-PT" sz="2000" b="1" kern="1200" dirty="0"/>
            </a:p>
          </p:txBody>
        </p:sp>
        <p:sp>
          <p:nvSpPr>
            <p:cNvPr id="19" name="Forma livre 18"/>
            <p:cNvSpPr>
              <a:spLocks noChangeAspect="1"/>
            </p:cNvSpPr>
            <p:nvPr/>
          </p:nvSpPr>
          <p:spPr>
            <a:xfrm>
              <a:off x="1235652" y="1520639"/>
              <a:ext cx="4830635" cy="4830635"/>
            </a:xfrm>
            <a:custGeom>
              <a:avLst/>
              <a:gdLst>
                <a:gd name="connsiteX0" fmla="*/ 0 w 4118189"/>
                <a:gd name="connsiteY0" fmla="*/ 2059095 h 4118189"/>
                <a:gd name="connsiteX1" fmla="*/ 2059095 w 4118189"/>
                <a:gd name="connsiteY1" fmla="*/ 0 h 4118189"/>
                <a:gd name="connsiteX2" fmla="*/ 4118190 w 4118189"/>
                <a:gd name="connsiteY2" fmla="*/ 2059095 h 4118189"/>
                <a:gd name="connsiteX3" fmla="*/ 2059095 w 4118189"/>
                <a:gd name="connsiteY3" fmla="*/ 4118190 h 4118189"/>
                <a:gd name="connsiteX4" fmla="*/ 0 w 4118189"/>
                <a:gd name="connsiteY4" fmla="*/ 2059095 h 4118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189" h="4118189">
                  <a:moveTo>
                    <a:pt x="0" y="2059095"/>
                  </a:moveTo>
                  <a:cubicBezTo>
                    <a:pt x="0" y="921888"/>
                    <a:pt x="921888" y="0"/>
                    <a:pt x="2059095" y="0"/>
                  </a:cubicBezTo>
                  <a:cubicBezTo>
                    <a:pt x="3196302" y="0"/>
                    <a:pt x="4118190" y="921888"/>
                    <a:pt x="4118190" y="2059095"/>
                  </a:cubicBezTo>
                  <a:cubicBezTo>
                    <a:pt x="4118190" y="3196302"/>
                    <a:pt x="3196302" y="4118190"/>
                    <a:pt x="2059095" y="4118190"/>
                  </a:cubicBezTo>
                  <a:cubicBezTo>
                    <a:pt x="921888" y="4118190"/>
                    <a:pt x="0" y="3196302"/>
                    <a:pt x="0" y="2059095"/>
                  </a:cubicBezTo>
                  <a:close/>
                </a:path>
              </a:pathLst>
            </a:custGeom>
            <a:solidFill>
              <a:srgbClr val="003399"/>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25612" tIns="348149" rIns="1625612" bIns="3436792" numCol="1" spcCol="1270" anchor="ctr" anchorCtr="0">
              <a:noAutofit/>
            </a:bodyPr>
            <a:lstStyle/>
            <a:p>
              <a:pPr lvl="0" algn="ctr" defTabSz="889000">
                <a:lnSpc>
                  <a:spcPct val="90000"/>
                </a:lnSpc>
                <a:spcBef>
                  <a:spcPct val="0"/>
                </a:spcBef>
                <a:spcAft>
                  <a:spcPct val="35000"/>
                </a:spcAft>
              </a:pPr>
              <a:endParaRPr lang="pt-PT" sz="2000" b="1" kern="1200" dirty="0"/>
            </a:p>
          </p:txBody>
        </p:sp>
        <p:grpSp>
          <p:nvGrpSpPr>
            <p:cNvPr id="20" name="Grupo 19"/>
            <p:cNvGrpSpPr/>
            <p:nvPr/>
          </p:nvGrpSpPr>
          <p:grpSpPr>
            <a:xfrm>
              <a:off x="1591876" y="2227517"/>
              <a:ext cx="4118189" cy="4118189"/>
              <a:chOff x="1639501" y="1645487"/>
              <a:chExt cx="4118189" cy="4118189"/>
            </a:xfrm>
          </p:grpSpPr>
          <p:sp>
            <p:nvSpPr>
              <p:cNvPr id="21" name="Forma livre 20"/>
              <p:cNvSpPr/>
              <p:nvPr/>
            </p:nvSpPr>
            <p:spPr>
              <a:xfrm>
                <a:off x="1639501" y="1645487"/>
                <a:ext cx="4118189" cy="4118189"/>
              </a:xfrm>
              <a:custGeom>
                <a:avLst/>
                <a:gdLst>
                  <a:gd name="connsiteX0" fmla="*/ 0 w 4118189"/>
                  <a:gd name="connsiteY0" fmla="*/ 2059095 h 4118189"/>
                  <a:gd name="connsiteX1" fmla="*/ 2059095 w 4118189"/>
                  <a:gd name="connsiteY1" fmla="*/ 0 h 4118189"/>
                  <a:gd name="connsiteX2" fmla="*/ 4118190 w 4118189"/>
                  <a:gd name="connsiteY2" fmla="*/ 2059095 h 4118189"/>
                  <a:gd name="connsiteX3" fmla="*/ 2059095 w 4118189"/>
                  <a:gd name="connsiteY3" fmla="*/ 4118190 h 4118189"/>
                  <a:gd name="connsiteX4" fmla="*/ 0 w 4118189"/>
                  <a:gd name="connsiteY4" fmla="*/ 2059095 h 4118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189" h="4118189">
                    <a:moveTo>
                      <a:pt x="0" y="2059095"/>
                    </a:moveTo>
                    <a:cubicBezTo>
                      <a:pt x="0" y="921888"/>
                      <a:pt x="921888" y="0"/>
                      <a:pt x="2059095" y="0"/>
                    </a:cubicBezTo>
                    <a:cubicBezTo>
                      <a:pt x="3196302" y="0"/>
                      <a:pt x="4118190" y="921888"/>
                      <a:pt x="4118190" y="2059095"/>
                    </a:cubicBezTo>
                    <a:cubicBezTo>
                      <a:pt x="4118190" y="3196302"/>
                      <a:pt x="3196302" y="4118190"/>
                      <a:pt x="2059095" y="4118190"/>
                    </a:cubicBezTo>
                    <a:cubicBezTo>
                      <a:pt x="921888" y="4118190"/>
                      <a:pt x="0" y="3196302"/>
                      <a:pt x="0" y="2059095"/>
                    </a:cubicBezTo>
                    <a:close/>
                  </a:path>
                </a:pathLst>
              </a:custGeom>
              <a:solidFill>
                <a:srgbClr val="0A54B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25612" tIns="348149" rIns="1625612" bIns="3436792" numCol="1" spcCol="1270" anchor="ctr" anchorCtr="0">
                <a:noAutofit/>
              </a:bodyPr>
              <a:lstStyle/>
              <a:p>
                <a:pPr lvl="0" algn="ctr" defTabSz="889000">
                  <a:lnSpc>
                    <a:spcPct val="90000"/>
                  </a:lnSpc>
                  <a:spcBef>
                    <a:spcPct val="0"/>
                  </a:spcBef>
                  <a:spcAft>
                    <a:spcPct val="35000"/>
                  </a:spcAft>
                </a:pPr>
                <a:endParaRPr lang="pt-PT" sz="2000" b="1" kern="1200" dirty="0"/>
              </a:p>
            </p:txBody>
          </p:sp>
          <p:sp>
            <p:nvSpPr>
              <p:cNvPr id="22" name="Forma livre 21"/>
              <p:cNvSpPr/>
              <p:nvPr/>
            </p:nvSpPr>
            <p:spPr>
              <a:xfrm>
                <a:off x="2051317" y="2469124"/>
                <a:ext cx="3294551" cy="3294551"/>
              </a:xfrm>
              <a:custGeom>
                <a:avLst/>
                <a:gdLst>
                  <a:gd name="connsiteX0" fmla="*/ 0 w 3294551"/>
                  <a:gd name="connsiteY0" fmla="*/ 1647276 h 3294551"/>
                  <a:gd name="connsiteX1" fmla="*/ 1647276 w 3294551"/>
                  <a:gd name="connsiteY1" fmla="*/ 0 h 3294551"/>
                  <a:gd name="connsiteX2" fmla="*/ 3294552 w 3294551"/>
                  <a:gd name="connsiteY2" fmla="*/ 1647276 h 3294551"/>
                  <a:gd name="connsiteX3" fmla="*/ 1647276 w 3294551"/>
                  <a:gd name="connsiteY3" fmla="*/ 3294552 h 3294551"/>
                  <a:gd name="connsiteX4" fmla="*/ 0 w 3294551"/>
                  <a:gd name="connsiteY4" fmla="*/ 1647276 h 3294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4551" h="3294551">
                    <a:moveTo>
                      <a:pt x="0" y="1647276"/>
                    </a:moveTo>
                    <a:cubicBezTo>
                      <a:pt x="0" y="737511"/>
                      <a:pt x="737511" y="0"/>
                      <a:pt x="1647276" y="0"/>
                    </a:cubicBezTo>
                    <a:cubicBezTo>
                      <a:pt x="2557041" y="0"/>
                      <a:pt x="3294552" y="737511"/>
                      <a:pt x="3294552" y="1647276"/>
                    </a:cubicBezTo>
                    <a:cubicBezTo>
                      <a:pt x="3294552" y="2557041"/>
                      <a:pt x="2557041" y="3294552"/>
                      <a:pt x="1647276" y="3294552"/>
                    </a:cubicBezTo>
                    <a:cubicBezTo>
                      <a:pt x="737511" y="3294552"/>
                      <a:pt x="0" y="2557041"/>
                      <a:pt x="0" y="1647276"/>
                    </a:cubicBezTo>
                    <a:close/>
                  </a:path>
                </a:pathLst>
              </a:custGeom>
              <a:solidFill>
                <a:srgbClr val="20ACE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3793" tIns="339913" rIns="1213793" bIns="2646099" numCol="1" spcCol="1270" anchor="ctr" anchorCtr="0">
                <a:noAutofit/>
              </a:bodyPr>
              <a:lstStyle/>
              <a:p>
                <a:pPr lvl="0" algn="ctr" defTabSz="889000">
                  <a:lnSpc>
                    <a:spcPct val="90000"/>
                  </a:lnSpc>
                  <a:spcBef>
                    <a:spcPct val="0"/>
                  </a:spcBef>
                  <a:spcAft>
                    <a:spcPct val="35000"/>
                  </a:spcAft>
                </a:pPr>
                <a:endParaRPr lang="pt-PT" sz="2000" b="1" kern="1200" dirty="0"/>
              </a:p>
            </p:txBody>
          </p:sp>
        </p:grpSp>
        <p:sp>
          <p:nvSpPr>
            <p:cNvPr id="25" name="CaixaDeTexto 24"/>
            <p:cNvSpPr txBox="1"/>
            <p:nvPr/>
          </p:nvSpPr>
          <p:spPr>
            <a:xfrm>
              <a:off x="3184242" y="1744083"/>
              <a:ext cx="933450" cy="421168"/>
            </a:xfrm>
            <a:prstGeom prst="rect">
              <a:avLst/>
            </a:prstGeom>
            <a:noFill/>
          </p:spPr>
          <p:txBody>
            <a:bodyPr wrap="square" rtlCol="0">
              <a:spAutoFit/>
            </a:bodyPr>
            <a:lstStyle/>
            <a:p>
              <a:pPr algn="ctr"/>
              <a:r>
                <a:rPr lang="pt-PT" sz="2000" b="1" dirty="0" smtClean="0">
                  <a:solidFill>
                    <a:schemeClr val="bg1"/>
                  </a:solidFill>
                </a:rPr>
                <a:t>L04</a:t>
              </a:r>
              <a:endParaRPr lang="pt-PT" sz="2000" b="1" dirty="0">
                <a:solidFill>
                  <a:schemeClr val="bg1"/>
                </a:solidFill>
              </a:endParaRPr>
            </a:p>
          </p:txBody>
        </p:sp>
        <p:sp>
          <p:nvSpPr>
            <p:cNvPr id="26" name="CaixaDeTexto 25"/>
            <p:cNvSpPr txBox="1"/>
            <p:nvPr/>
          </p:nvSpPr>
          <p:spPr>
            <a:xfrm>
              <a:off x="3184242" y="1002232"/>
              <a:ext cx="933450" cy="421168"/>
            </a:xfrm>
            <a:prstGeom prst="rect">
              <a:avLst/>
            </a:prstGeom>
            <a:noFill/>
          </p:spPr>
          <p:txBody>
            <a:bodyPr wrap="square" rtlCol="0">
              <a:spAutoFit/>
            </a:bodyPr>
            <a:lstStyle/>
            <a:p>
              <a:pPr algn="ctr"/>
              <a:r>
                <a:rPr lang="pt-PT" sz="2000" b="1" dirty="0" smtClean="0">
                  <a:solidFill>
                    <a:schemeClr val="bg1"/>
                  </a:solidFill>
                </a:rPr>
                <a:t>L01</a:t>
              </a:r>
              <a:endParaRPr lang="pt-PT" sz="2000" b="1" dirty="0">
                <a:solidFill>
                  <a:schemeClr val="bg1"/>
                </a:solidFill>
              </a:endParaRPr>
            </a:p>
          </p:txBody>
        </p:sp>
      </p:grpSp>
      <p:sp>
        <p:nvSpPr>
          <p:cNvPr id="27" name="CaixaDeTexto 26"/>
          <p:cNvSpPr txBox="1"/>
          <p:nvPr/>
        </p:nvSpPr>
        <p:spPr>
          <a:xfrm>
            <a:off x="2973793" y="3792764"/>
            <a:ext cx="1354347" cy="707886"/>
          </a:xfrm>
          <a:prstGeom prst="rect">
            <a:avLst/>
          </a:prstGeom>
          <a:noFill/>
        </p:spPr>
        <p:txBody>
          <a:bodyPr wrap="square" rtlCol="0">
            <a:spAutoFit/>
          </a:bodyPr>
          <a:lstStyle/>
          <a:p>
            <a:pPr algn="ctr"/>
            <a:r>
              <a:rPr lang="pt-PT" sz="2000" b="1" dirty="0" smtClean="0">
                <a:solidFill>
                  <a:schemeClr val="bg1"/>
                </a:solidFill>
              </a:rPr>
              <a:t>L03; N05;</a:t>
            </a:r>
          </a:p>
          <a:p>
            <a:pPr algn="ctr"/>
            <a:r>
              <a:rPr lang="pt-PT" sz="2000" b="1" dirty="0" smtClean="0">
                <a:solidFill>
                  <a:schemeClr val="bg1"/>
                </a:solidFill>
              </a:rPr>
              <a:t>J05</a:t>
            </a:r>
          </a:p>
        </p:txBody>
      </p:sp>
      <p:sp>
        <p:nvSpPr>
          <p:cNvPr id="28" name="CaixaDeTexto 27"/>
          <p:cNvSpPr txBox="1"/>
          <p:nvPr/>
        </p:nvSpPr>
        <p:spPr>
          <a:xfrm>
            <a:off x="2981815" y="2970610"/>
            <a:ext cx="1354347" cy="400110"/>
          </a:xfrm>
          <a:prstGeom prst="rect">
            <a:avLst/>
          </a:prstGeom>
          <a:noFill/>
        </p:spPr>
        <p:txBody>
          <a:bodyPr wrap="square" rtlCol="0">
            <a:spAutoFit/>
          </a:bodyPr>
          <a:lstStyle/>
          <a:p>
            <a:pPr algn="ctr"/>
            <a:r>
              <a:rPr lang="pt-PT" sz="2000" b="1" dirty="0" smtClean="0">
                <a:solidFill>
                  <a:schemeClr val="bg1"/>
                </a:solidFill>
              </a:rPr>
              <a:t>J07; J01</a:t>
            </a:r>
          </a:p>
        </p:txBody>
      </p:sp>
    </p:spTree>
    <p:extLst>
      <p:ext uri="{BB962C8B-B14F-4D97-AF65-F5344CB8AC3E}">
        <p14:creationId xmlns:p14="http://schemas.microsoft.com/office/powerpoint/2010/main" val="793455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Título 1"/>
          <p:cNvSpPr txBox="1">
            <a:spLocks/>
          </p:cNvSpPr>
          <p:nvPr/>
        </p:nvSpPr>
        <p:spPr>
          <a:xfrm>
            <a:off x="439961" y="365126"/>
            <a:ext cx="6625067" cy="5751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000" dirty="0" smtClean="0">
                <a:solidFill>
                  <a:schemeClr val="accent5">
                    <a:lumMod val="75000"/>
                  </a:schemeClr>
                </a:solidFill>
              </a:rPr>
              <a:t>SOC: </a:t>
            </a:r>
            <a:r>
              <a:rPr lang="pt-PT" sz="4000" dirty="0" err="1" smtClean="0">
                <a:solidFill>
                  <a:schemeClr val="accent5">
                    <a:lumMod val="75000"/>
                  </a:schemeClr>
                </a:solidFill>
              </a:rPr>
              <a:t>System</a:t>
            </a:r>
            <a:r>
              <a:rPr lang="pt-PT" sz="4000" dirty="0" smtClean="0">
                <a:solidFill>
                  <a:schemeClr val="accent5">
                    <a:lumMod val="75000"/>
                  </a:schemeClr>
                </a:solidFill>
              </a:rPr>
              <a:t> </a:t>
            </a:r>
            <a:r>
              <a:rPr lang="pt-PT" sz="4000" dirty="0" err="1" smtClean="0">
                <a:solidFill>
                  <a:schemeClr val="accent5">
                    <a:lumMod val="75000"/>
                  </a:schemeClr>
                </a:solidFill>
              </a:rPr>
              <a:t>Organ</a:t>
            </a:r>
            <a:r>
              <a:rPr lang="pt-PT" sz="4000" dirty="0" smtClean="0">
                <a:solidFill>
                  <a:schemeClr val="accent5">
                    <a:lumMod val="75000"/>
                  </a:schemeClr>
                </a:solidFill>
              </a:rPr>
              <a:t> </a:t>
            </a:r>
            <a:r>
              <a:rPr lang="pt-PT" sz="4000" dirty="0" err="1" smtClean="0">
                <a:solidFill>
                  <a:schemeClr val="accent5">
                    <a:lumMod val="75000"/>
                  </a:schemeClr>
                </a:solidFill>
              </a:rPr>
              <a:t>Class</a:t>
            </a:r>
            <a:endParaRPr lang="pt-PT" sz="4000" dirty="0">
              <a:solidFill>
                <a:schemeClr val="accent5">
                  <a:lumMod val="75000"/>
                </a:schemeClr>
              </a:solidFill>
            </a:endParaRPr>
          </a:p>
        </p:txBody>
      </p:sp>
      <p:sp>
        <p:nvSpPr>
          <p:cNvPr id="14" name="Título 1"/>
          <p:cNvSpPr txBox="1">
            <a:spLocks/>
          </p:cNvSpPr>
          <p:nvPr/>
        </p:nvSpPr>
        <p:spPr>
          <a:xfrm>
            <a:off x="1071111" y="879833"/>
            <a:ext cx="4225507" cy="370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PT" sz="1700" dirty="0" smtClean="0"/>
              <a:t>Distribuição por Classificação</a:t>
            </a:r>
          </a:p>
        </p:txBody>
      </p:sp>
      <p:graphicFrame>
        <p:nvGraphicFramePr>
          <p:cNvPr id="12" name="Tabela 11"/>
          <p:cNvGraphicFramePr>
            <a:graphicFrameLocks noGrp="1"/>
          </p:cNvGraphicFramePr>
          <p:nvPr>
            <p:extLst>
              <p:ext uri="{D42A27DB-BD31-4B8C-83A1-F6EECF244321}">
                <p14:modId xmlns:p14="http://schemas.microsoft.com/office/powerpoint/2010/main" val="2852969083"/>
              </p:ext>
            </p:extLst>
          </p:nvPr>
        </p:nvGraphicFramePr>
        <p:xfrm>
          <a:off x="1211021" y="1420495"/>
          <a:ext cx="3415665" cy="886525"/>
        </p:xfrm>
        <a:graphic>
          <a:graphicData uri="http://schemas.openxmlformats.org/drawingml/2006/table">
            <a:tbl>
              <a:tblPr firstRow="1" bandRow="1">
                <a:tableStyleId>{5C22544A-7EE6-4342-B048-85BDC9FD1C3A}</a:tableStyleId>
              </a:tblPr>
              <a:tblGrid>
                <a:gridCol w="1078230">
                  <a:extLst>
                    <a:ext uri="{9D8B030D-6E8A-4147-A177-3AD203B41FA5}">
                      <a16:colId xmlns:a16="http://schemas.microsoft.com/office/drawing/2014/main" val="3715609987"/>
                    </a:ext>
                  </a:extLst>
                </a:gridCol>
                <a:gridCol w="1259205">
                  <a:extLst>
                    <a:ext uri="{9D8B030D-6E8A-4147-A177-3AD203B41FA5}">
                      <a16:colId xmlns:a16="http://schemas.microsoft.com/office/drawing/2014/main" val="4090672703"/>
                    </a:ext>
                  </a:extLst>
                </a:gridCol>
                <a:gridCol w="1078230">
                  <a:extLst>
                    <a:ext uri="{9D8B030D-6E8A-4147-A177-3AD203B41FA5}">
                      <a16:colId xmlns:a16="http://schemas.microsoft.com/office/drawing/2014/main" val="998738929"/>
                    </a:ext>
                  </a:extLst>
                </a:gridCol>
              </a:tblGrid>
              <a:tr h="368365">
                <a:tc>
                  <a:txBody>
                    <a:bodyPr/>
                    <a:lstStyle/>
                    <a:p>
                      <a:pPr algn="l"/>
                      <a:r>
                        <a:rPr lang="pt-PT" sz="1200" dirty="0" smtClean="0">
                          <a:solidFill>
                            <a:schemeClr val="tx1"/>
                          </a:solidFill>
                        </a:rPr>
                        <a:t>Casos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1200" dirty="0" smtClean="0">
                          <a:solidFill>
                            <a:schemeClr val="tx1"/>
                          </a:solidFill>
                        </a:rPr>
                        <a:t>SOC totais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200" dirty="0" smtClean="0">
                          <a:solidFill>
                            <a:srgbClr val="FF0000"/>
                          </a:solidFill>
                        </a:rPr>
                        <a:t>SOC Graves</a:t>
                      </a: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0036"/>
                  </a:ext>
                </a:extLst>
              </a:tr>
              <a:tr h="514702">
                <a:tc>
                  <a:txBody>
                    <a:bodyPr/>
                    <a:lstStyle/>
                    <a:p>
                      <a:pPr algn="l"/>
                      <a:r>
                        <a:rPr lang="pt-PT" sz="2800" dirty="0" smtClean="0">
                          <a:solidFill>
                            <a:schemeClr val="accent5">
                              <a:lumMod val="50000"/>
                            </a:schemeClr>
                          </a:solidFill>
                        </a:rPr>
                        <a:t>2.184</a:t>
                      </a:r>
                      <a:endParaRPr lang="pt-PT" sz="2800"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3.925</a:t>
                      </a:r>
                      <a:endParaRPr lang="pt-PT" sz="2800" dirty="0">
                        <a:solidFill>
                          <a:schemeClr val="accent5"/>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rgbClr val="FF0000"/>
                          </a:solidFill>
                        </a:rPr>
                        <a:t>2.551</a:t>
                      </a:r>
                      <a:endParaRPr lang="pt-PT" sz="2800" dirty="0">
                        <a:solidFill>
                          <a:srgbClr val="FF0000"/>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03876"/>
                  </a:ext>
                </a:extLst>
              </a:tr>
            </a:tbl>
          </a:graphicData>
        </a:graphic>
      </p:graphicFrame>
      <p:graphicFrame>
        <p:nvGraphicFramePr>
          <p:cNvPr id="16" name="Tabela 15"/>
          <p:cNvGraphicFramePr>
            <a:graphicFrameLocks noGrp="1"/>
          </p:cNvGraphicFramePr>
          <p:nvPr>
            <p:extLst>
              <p:ext uri="{D42A27DB-BD31-4B8C-83A1-F6EECF244321}">
                <p14:modId xmlns:p14="http://schemas.microsoft.com/office/powerpoint/2010/main" val="729298828"/>
              </p:ext>
            </p:extLst>
          </p:nvPr>
        </p:nvGraphicFramePr>
        <p:xfrm>
          <a:off x="7116097" y="281822"/>
          <a:ext cx="4767025" cy="6357820"/>
        </p:xfrm>
        <a:graphic>
          <a:graphicData uri="http://schemas.openxmlformats.org/drawingml/2006/table">
            <a:tbl>
              <a:tblPr firstRow="1" bandRow="1">
                <a:tableStyleId>{5C22544A-7EE6-4342-B048-85BDC9FD1C3A}</a:tableStyleId>
              </a:tblPr>
              <a:tblGrid>
                <a:gridCol w="590970">
                  <a:extLst>
                    <a:ext uri="{9D8B030D-6E8A-4147-A177-3AD203B41FA5}">
                      <a16:colId xmlns:a16="http://schemas.microsoft.com/office/drawing/2014/main" val="618873085"/>
                    </a:ext>
                  </a:extLst>
                </a:gridCol>
                <a:gridCol w="2410143">
                  <a:extLst>
                    <a:ext uri="{9D8B030D-6E8A-4147-A177-3AD203B41FA5}">
                      <a16:colId xmlns:a16="http://schemas.microsoft.com/office/drawing/2014/main" val="810747285"/>
                    </a:ext>
                  </a:extLst>
                </a:gridCol>
                <a:gridCol w="569120">
                  <a:extLst>
                    <a:ext uri="{9D8B030D-6E8A-4147-A177-3AD203B41FA5}">
                      <a16:colId xmlns:a16="http://schemas.microsoft.com/office/drawing/2014/main" val="425681427"/>
                    </a:ext>
                  </a:extLst>
                </a:gridCol>
                <a:gridCol w="598396">
                  <a:extLst>
                    <a:ext uri="{9D8B030D-6E8A-4147-A177-3AD203B41FA5}">
                      <a16:colId xmlns:a16="http://schemas.microsoft.com/office/drawing/2014/main" val="1942878444"/>
                    </a:ext>
                  </a:extLst>
                </a:gridCol>
                <a:gridCol w="598396">
                  <a:extLst>
                    <a:ext uri="{9D8B030D-6E8A-4147-A177-3AD203B41FA5}">
                      <a16:colId xmlns:a16="http://schemas.microsoft.com/office/drawing/2014/main" val="2668156013"/>
                    </a:ext>
                  </a:extLst>
                </a:gridCol>
              </a:tblGrid>
              <a:tr h="131131">
                <a:tc>
                  <a:txBody>
                    <a:bodyPr/>
                    <a:lstStyle/>
                    <a:p>
                      <a:pPr algn="l"/>
                      <a:r>
                        <a:rPr lang="pt-PT" sz="900" b="1" baseline="0" dirty="0" err="1" smtClean="0">
                          <a:solidFill>
                            <a:schemeClr val="tx1"/>
                          </a:solidFill>
                          <a:latin typeface="+mn-lt"/>
                        </a:rPr>
                        <a:t>Blood</a:t>
                      </a:r>
                      <a:endParaRPr lang="pt-PT" sz="900" b="1" baseline="0"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900" b="0" dirty="0" err="1" smtClean="0">
                          <a:solidFill>
                            <a:schemeClr val="tx1"/>
                          </a:solidFill>
                          <a:latin typeface="+mn-lt"/>
                        </a:rPr>
                        <a:t>Blood</a:t>
                      </a:r>
                      <a:r>
                        <a:rPr lang="pt-PT" sz="900" b="0" dirty="0" smtClean="0">
                          <a:solidFill>
                            <a:schemeClr val="tx1"/>
                          </a:solidFill>
                          <a:latin typeface="+mn-lt"/>
                        </a:rPr>
                        <a:t> </a:t>
                      </a:r>
                      <a:r>
                        <a:rPr lang="pt-PT" sz="900" b="0" dirty="0" err="1" smtClean="0">
                          <a:solidFill>
                            <a:schemeClr val="tx1"/>
                          </a:solidFill>
                          <a:latin typeface="+mn-lt"/>
                        </a:rPr>
                        <a:t>and</a:t>
                      </a:r>
                      <a:r>
                        <a:rPr lang="pt-PT" sz="900" b="0" dirty="0" smtClean="0">
                          <a:solidFill>
                            <a:schemeClr val="tx1"/>
                          </a:solidFill>
                          <a:latin typeface="+mn-lt"/>
                        </a:rPr>
                        <a:t> </a:t>
                      </a:r>
                      <a:r>
                        <a:rPr lang="pt-PT" sz="900" b="0" dirty="0" err="1" smtClean="0">
                          <a:solidFill>
                            <a:schemeClr val="tx1"/>
                          </a:solidFill>
                          <a:latin typeface="+mn-lt"/>
                        </a:rPr>
                        <a:t>Lymphatic</a:t>
                      </a:r>
                      <a:r>
                        <a:rPr lang="pt-PT" sz="900" b="0" baseline="0" dirty="0" smtClean="0">
                          <a:solidFill>
                            <a:schemeClr val="tx1"/>
                          </a:solidFill>
                          <a:latin typeface="+mn-lt"/>
                        </a:rPr>
                        <a:t> </a:t>
                      </a:r>
                      <a:r>
                        <a:rPr lang="pt-PT" sz="900" b="0" baseline="0" dirty="0" err="1" smtClean="0">
                          <a:solidFill>
                            <a:schemeClr val="tx1"/>
                          </a:solidFill>
                          <a:latin typeface="+mn-lt"/>
                        </a:rPr>
                        <a:t>System</a:t>
                      </a:r>
                      <a:r>
                        <a:rPr lang="pt-PT" sz="900" b="0" baseline="0" dirty="0" smtClean="0">
                          <a:solidFill>
                            <a:schemeClr val="tx1"/>
                          </a:solidFill>
                          <a:latin typeface="+mn-lt"/>
                        </a:rPr>
                        <a:t> </a:t>
                      </a:r>
                      <a:r>
                        <a:rPr lang="pt-PT" sz="900" b="0" baseline="0" dirty="0" err="1" smtClean="0">
                          <a:solidFill>
                            <a:schemeClr val="tx1"/>
                          </a:solidFill>
                          <a:latin typeface="+mn-lt"/>
                        </a:rPr>
                        <a:t>Disorders</a:t>
                      </a:r>
                      <a:endParaRPr lang="pt-PT" sz="900" b="0"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dirty="0">
                          <a:solidFill>
                            <a:schemeClr val="accent5"/>
                          </a:solidFill>
                          <a:effectLst/>
                          <a:latin typeface="Calibri" panose="020F0502020204030204" pitchFamily="34" charset="0"/>
                        </a:rPr>
                        <a:t>136</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000000"/>
                          </a:solidFill>
                          <a:effectLst/>
                          <a:latin typeface="Calibri" panose="020F0502020204030204" pitchFamily="34" charset="0"/>
                        </a:rPr>
                        <a:t>3%</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FF0000"/>
                          </a:solidFill>
                          <a:effectLst/>
                          <a:latin typeface="Calibri" panose="020F0502020204030204" pitchFamily="34" charset="0"/>
                        </a:rPr>
                        <a:t>122</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740129"/>
                  </a:ext>
                </a:extLst>
              </a:tr>
              <a:tr h="227786">
                <a:tc>
                  <a:txBody>
                    <a:bodyPr/>
                    <a:lstStyle/>
                    <a:p>
                      <a:pPr algn="l"/>
                      <a:r>
                        <a:rPr lang="pt-PT" sz="900" b="1" dirty="0" err="1" smtClean="0">
                          <a:solidFill>
                            <a:schemeClr val="tx1"/>
                          </a:solidFill>
                          <a:latin typeface="+mn-lt"/>
                        </a:rPr>
                        <a:t>Card</a:t>
                      </a:r>
                      <a:endParaRPr lang="pt-PT" sz="900" b="1"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900" b="0" dirty="0" err="1" smtClean="0">
                          <a:solidFill>
                            <a:schemeClr val="tx1"/>
                          </a:solidFill>
                          <a:latin typeface="+mn-lt"/>
                        </a:rPr>
                        <a:t>Cardiac</a:t>
                      </a:r>
                      <a:r>
                        <a:rPr lang="pt-PT" sz="900" b="0" dirty="0" smtClean="0">
                          <a:solidFill>
                            <a:schemeClr val="tx1"/>
                          </a:solidFill>
                          <a:latin typeface="+mn-lt"/>
                        </a:rPr>
                        <a:t> </a:t>
                      </a:r>
                      <a:r>
                        <a:rPr lang="pt-PT" sz="900" b="0" dirty="0" err="1" smtClean="0">
                          <a:solidFill>
                            <a:schemeClr val="tx1"/>
                          </a:solidFill>
                          <a:latin typeface="+mn-lt"/>
                        </a:rPr>
                        <a:t>Disorders</a:t>
                      </a:r>
                      <a:endParaRPr lang="pt-PT" sz="900" b="0"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dirty="0">
                          <a:solidFill>
                            <a:schemeClr val="accent5"/>
                          </a:solidFill>
                          <a:effectLst/>
                          <a:latin typeface="Calibri" panose="020F0502020204030204" pitchFamily="34" charset="0"/>
                        </a:rPr>
                        <a:t>79</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000000"/>
                          </a:solidFill>
                          <a:effectLst/>
                          <a:latin typeface="Calibri" panose="020F0502020204030204" pitchFamily="34" charset="0"/>
                        </a:rPr>
                        <a:t>2%</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FF0000"/>
                          </a:solidFill>
                          <a:effectLst/>
                          <a:latin typeface="Calibri" panose="020F0502020204030204" pitchFamily="34" charset="0"/>
                        </a:rPr>
                        <a:t>72</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8369836"/>
                  </a:ext>
                </a:extLst>
              </a:tr>
              <a:tr h="227786">
                <a:tc>
                  <a:txBody>
                    <a:bodyPr/>
                    <a:lstStyle/>
                    <a:p>
                      <a:pPr algn="l"/>
                      <a:r>
                        <a:rPr lang="pt-PT" sz="900" b="1" dirty="0" err="1" smtClean="0">
                          <a:solidFill>
                            <a:schemeClr val="tx1"/>
                          </a:solidFill>
                          <a:latin typeface="+mn-lt"/>
                        </a:rPr>
                        <a:t>Cong</a:t>
                      </a:r>
                      <a:endParaRPr lang="pt-PT" sz="900" b="1"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900" b="0" dirty="0" smtClean="0">
                          <a:solidFill>
                            <a:schemeClr val="tx1"/>
                          </a:solidFill>
                          <a:latin typeface="+mn-lt"/>
                        </a:rPr>
                        <a:t>Congenital,</a:t>
                      </a:r>
                      <a:r>
                        <a:rPr lang="pt-PT" sz="900" b="0" baseline="0" dirty="0" smtClean="0">
                          <a:solidFill>
                            <a:schemeClr val="tx1"/>
                          </a:solidFill>
                          <a:latin typeface="+mn-lt"/>
                        </a:rPr>
                        <a:t> Familial </a:t>
                      </a:r>
                      <a:r>
                        <a:rPr lang="pt-PT" sz="900" b="0" baseline="0" dirty="0" err="1" smtClean="0">
                          <a:solidFill>
                            <a:schemeClr val="tx1"/>
                          </a:solidFill>
                          <a:latin typeface="+mn-lt"/>
                        </a:rPr>
                        <a:t>and</a:t>
                      </a:r>
                      <a:r>
                        <a:rPr lang="pt-PT" sz="900" b="0" baseline="0" dirty="0" smtClean="0">
                          <a:solidFill>
                            <a:schemeClr val="tx1"/>
                          </a:solidFill>
                          <a:latin typeface="+mn-lt"/>
                        </a:rPr>
                        <a:t> </a:t>
                      </a:r>
                      <a:r>
                        <a:rPr lang="pt-PT" sz="900" b="0" baseline="0" dirty="0" err="1" smtClean="0">
                          <a:solidFill>
                            <a:schemeClr val="tx1"/>
                          </a:solidFill>
                          <a:latin typeface="+mn-lt"/>
                        </a:rPr>
                        <a:t>genetic</a:t>
                      </a:r>
                      <a:r>
                        <a:rPr lang="pt-PT" sz="900" b="0" baseline="0" dirty="0" smtClean="0">
                          <a:solidFill>
                            <a:schemeClr val="tx1"/>
                          </a:solidFill>
                          <a:latin typeface="+mn-lt"/>
                        </a:rPr>
                        <a:t> </a:t>
                      </a:r>
                      <a:r>
                        <a:rPr lang="pt-PT" sz="900" b="0" baseline="0" dirty="0" err="1" smtClean="0">
                          <a:solidFill>
                            <a:schemeClr val="tx1"/>
                          </a:solidFill>
                          <a:latin typeface="+mn-lt"/>
                        </a:rPr>
                        <a:t>Disorders</a:t>
                      </a:r>
                      <a:endParaRPr lang="pt-PT" sz="900" b="0"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dirty="0">
                          <a:solidFill>
                            <a:schemeClr val="accent5"/>
                          </a:solidFill>
                          <a:effectLst/>
                          <a:latin typeface="Calibri" panose="020F0502020204030204" pitchFamily="34" charset="0"/>
                        </a:rPr>
                        <a:t>8</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000000"/>
                          </a:solidFill>
                          <a:effectLst/>
                          <a:latin typeface="Calibri" panose="020F0502020204030204" pitchFamily="34" charset="0"/>
                        </a:rPr>
                        <a:t>0%</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FF0000"/>
                          </a:solidFill>
                          <a:effectLst/>
                          <a:latin typeface="Calibri" panose="020F0502020204030204" pitchFamily="34" charset="0"/>
                        </a:rPr>
                        <a:t>8</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4587764"/>
                  </a:ext>
                </a:extLst>
              </a:tr>
              <a:tr h="227786">
                <a:tc>
                  <a:txBody>
                    <a:bodyPr/>
                    <a:lstStyle/>
                    <a:p>
                      <a:pPr algn="l"/>
                      <a:r>
                        <a:rPr lang="pt-PT" sz="900" b="1" dirty="0" err="1" smtClean="0">
                          <a:solidFill>
                            <a:schemeClr val="tx1"/>
                          </a:solidFill>
                          <a:latin typeface="+mn-lt"/>
                        </a:rPr>
                        <a:t>Ear</a:t>
                      </a:r>
                      <a:endParaRPr lang="pt-PT" sz="900" b="1"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900" b="0" dirty="0" err="1" smtClean="0">
                          <a:solidFill>
                            <a:schemeClr val="tx1"/>
                          </a:solidFill>
                          <a:latin typeface="+mn-lt"/>
                        </a:rPr>
                        <a:t>Ear</a:t>
                      </a:r>
                      <a:r>
                        <a:rPr lang="pt-PT" sz="900" b="0" baseline="0" dirty="0" smtClean="0">
                          <a:solidFill>
                            <a:schemeClr val="tx1"/>
                          </a:solidFill>
                          <a:latin typeface="+mn-lt"/>
                        </a:rPr>
                        <a:t> </a:t>
                      </a:r>
                      <a:r>
                        <a:rPr lang="pt-PT" sz="900" b="0" baseline="0" dirty="0" err="1" smtClean="0">
                          <a:solidFill>
                            <a:schemeClr val="tx1"/>
                          </a:solidFill>
                          <a:latin typeface="+mn-lt"/>
                        </a:rPr>
                        <a:t>and</a:t>
                      </a:r>
                      <a:r>
                        <a:rPr lang="pt-PT" sz="900" b="0" baseline="0" dirty="0" smtClean="0">
                          <a:solidFill>
                            <a:schemeClr val="tx1"/>
                          </a:solidFill>
                          <a:latin typeface="+mn-lt"/>
                        </a:rPr>
                        <a:t> </a:t>
                      </a:r>
                      <a:r>
                        <a:rPr lang="pt-PT" sz="900" b="0" baseline="0" dirty="0" err="1" smtClean="0">
                          <a:solidFill>
                            <a:schemeClr val="tx1"/>
                          </a:solidFill>
                          <a:latin typeface="+mn-lt"/>
                        </a:rPr>
                        <a:t>Labyrinth</a:t>
                      </a:r>
                      <a:r>
                        <a:rPr lang="pt-PT" sz="900" b="0" baseline="0" dirty="0" smtClean="0">
                          <a:solidFill>
                            <a:schemeClr val="tx1"/>
                          </a:solidFill>
                          <a:latin typeface="+mn-lt"/>
                        </a:rPr>
                        <a:t> </a:t>
                      </a:r>
                      <a:r>
                        <a:rPr lang="pt-PT" sz="900" b="0" baseline="0" dirty="0" err="1" smtClean="0">
                          <a:solidFill>
                            <a:schemeClr val="tx1"/>
                          </a:solidFill>
                          <a:latin typeface="+mn-lt"/>
                        </a:rPr>
                        <a:t>Disorders</a:t>
                      </a:r>
                      <a:endParaRPr lang="pt-PT" sz="900" b="0"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chemeClr val="accent5"/>
                          </a:solidFill>
                          <a:effectLst/>
                          <a:latin typeface="Calibri" panose="020F0502020204030204" pitchFamily="34" charset="0"/>
                        </a:rPr>
                        <a:t>19</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000000"/>
                          </a:solidFill>
                          <a:effectLst/>
                          <a:latin typeface="Calibri" panose="020F0502020204030204" pitchFamily="34" charset="0"/>
                        </a:rPr>
                        <a:t>0%</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FF0000"/>
                          </a:solidFill>
                          <a:effectLst/>
                          <a:latin typeface="Calibri" panose="020F0502020204030204" pitchFamily="34" charset="0"/>
                        </a:rPr>
                        <a:t>13</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8527966"/>
                  </a:ext>
                </a:extLst>
              </a:tr>
              <a:tr h="231340">
                <a:tc>
                  <a:txBody>
                    <a:bodyPr/>
                    <a:lstStyle/>
                    <a:p>
                      <a:pPr algn="l"/>
                      <a:r>
                        <a:rPr lang="pt-PT" sz="900" b="1" dirty="0" err="1" smtClean="0">
                          <a:solidFill>
                            <a:schemeClr val="tx1"/>
                          </a:solidFill>
                          <a:latin typeface="+mn-lt"/>
                        </a:rPr>
                        <a:t>Endo</a:t>
                      </a:r>
                      <a:endParaRPr lang="pt-PT" sz="900" b="1"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900" b="0" dirty="0" err="1" smtClean="0">
                          <a:solidFill>
                            <a:schemeClr val="tx1"/>
                          </a:solidFill>
                          <a:latin typeface="+mn-lt"/>
                        </a:rPr>
                        <a:t>Endocrine</a:t>
                      </a:r>
                      <a:r>
                        <a:rPr lang="pt-PT" sz="900" b="0" dirty="0" smtClean="0">
                          <a:solidFill>
                            <a:schemeClr val="tx1"/>
                          </a:solidFill>
                          <a:latin typeface="+mn-lt"/>
                        </a:rPr>
                        <a:t> </a:t>
                      </a:r>
                      <a:r>
                        <a:rPr lang="pt-PT" sz="900" b="0" dirty="0" err="1" smtClean="0">
                          <a:solidFill>
                            <a:schemeClr val="tx1"/>
                          </a:solidFill>
                          <a:latin typeface="+mn-lt"/>
                        </a:rPr>
                        <a:t>Disorders</a:t>
                      </a:r>
                      <a:endParaRPr lang="pt-PT" sz="900" b="0"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chemeClr val="accent5"/>
                          </a:solidFill>
                          <a:effectLst/>
                          <a:latin typeface="Calibri" panose="020F0502020204030204" pitchFamily="34" charset="0"/>
                        </a:rPr>
                        <a:t>16</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000000"/>
                          </a:solidFill>
                          <a:effectLst/>
                          <a:latin typeface="Calibri" panose="020F0502020204030204" pitchFamily="34" charset="0"/>
                        </a:rPr>
                        <a:t>0%</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FF0000"/>
                          </a:solidFill>
                          <a:effectLst/>
                          <a:latin typeface="Calibri" panose="020F0502020204030204" pitchFamily="34" charset="0"/>
                        </a:rPr>
                        <a:t>16</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5713619"/>
                  </a:ext>
                </a:extLst>
              </a:tr>
              <a:tr h="227786">
                <a:tc>
                  <a:txBody>
                    <a:bodyPr/>
                    <a:lstStyle/>
                    <a:p>
                      <a:pPr algn="l"/>
                      <a:r>
                        <a:rPr lang="pt-PT" sz="900" b="1" dirty="0" err="1" smtClean="0">
                          <a:solidFill>
                            <a:schemeClr val="tx1"/>
                          </a:solidFill>
                          <a:latin typeface="+mn-lt"/>
                        </a:rPr>
                        <a:t>Eye</a:t>
                      </a:r>
                      <a:endParaRPr lang="pt-PT" sz="900" b="1"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900" b="0" dirty="0" err="1" smtClean="0">
                          <a:solidFill>
                            <a:schemeClr val="tx1"/>
                          </a:solidFill>
                          <a:latin typeface="+mn-lt"/>
                        </a:rPr>
                        <a:t>Eye</a:t>
                      </a:r>
                      <a:r>
                        <a:rPr lang="pt-PT" sz="900" b="0" dirty="0" smtClean="0">
                          <a:solidFill>
                            <a:schemeClr val="tx1"/>
                          </a:solidFill>
                          <a:latin typeface="+mn-lt"/>
                        </a:rPr>
                        <a:t> </a:t>
                      </a:r>
                      <a:r>
                        <a:rPr lang="pt-PT" sz="900" b="0" dirty="0" err="1" smtClean="0">
                          <a:solidFill>
                            <a:schemeClr val="tx1"/>
                          </a:solidFill>
                          <a:latin typeface="+mn-lt"/>
                        </a:rPr>
                        <a:t>Disorders</a:t>
                      </a:r>
                      <a:endParaRPr lang="pt-PT" sz="900" b="0" dirty="0" smtClean="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dirty="0">
                          <a:solidFill>
                            <a:schemeClr val="accent5"/>
                          </a:solidFill>
                          <a:effectLst/>
                          <a:latin typeface="Calibri" panose="020F0502020204030204" pitchFamily="34" charset="0"/>
                        </a:rPr>
                        <a:t>59</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000000"/>
                          </a:solidFill>
                          <a:effectLst/>
                          <a:latin typeface="Calibri" panose="020F0502020204030204" pitchFamily="34" charset="0"/>
                        </a:rPr>
                        <a:t>2%</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FF0000"/>
                          </a:solidFill>
                          <a:effectLst/>
                          <a:latin typeface="Calibri" panose="020F0502020204030204" pitchFamily="34" charset="0"/>
                        </a:rPr>
                        <a:t>43</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9392679"/>
                  </a:ext>
                </a:extLst>
              </a:tr>
              <a:tr h="227786">
                <a:tc>
                  <a:txBody>
                    <a:bodyPr/>
                    <a:lstStyle/>
                    <a:p>
                      <a:pPr algn="l"/>
                      <a:r>
                        <a:rPr lang="pt-PT" sz="900" b="1" dirty="0" err="1" smtClean="0">
                          <a:solidFill>
                            <a:schemeClr val="tx1"/>
                          </a:solidFill>
                          <a:latin typeface="+mn-lt"/>
                        </a:rPr>
                        <a:t>Gastr</a:t>
                      </a:r>
                      <a:endParaRPr lang="pt-PT" sz="900" b="1"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900" b="0" dirty="0" smtClean="0">
                          <a:solidFill>
                            <a:schemeClr val="tx1"/>
                          </a:solidFill>
                          <a:latin typeface="+mn-lt"/>
                        </a:rPr>
                        <a:t>Gastrointestinal</a:t>
                      </a:r>
                      <a:r>
                        <a:rPr lang="pt-PT" sz="900" b="0" baseline="0" dirty="0" smtClean="0">
                          <a:solidFill>
                            <a:schemeClr val="tx1"/>
                          </a:solidFill>
                          <a:latin typeface="+mn-lt"/>
                        </a:rPr>
                        <a:t> </a:t>
                      </a:r>
                      <a:r>
                        <a:rPr lang="pt-PT" sz="900" b="0" baseline="0" dirty="0" err="1" smtClean="0">
                          <a:solidFill>
                            <a:schemeClr val="tx1"/>
                          </a:solidFill>
                          <a:latin typeface="+mn-lt"/>
                        </a:rPr>
                        <a:t>Disorders</a:t>
                      </a:r>
                      <a:endParaRPr lang="pt-PT" sz="900" b="0" dirty="0" smtClean="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dirty="0">
                          <a:solidFill>
                            <a:schemeClr val="accent5"/>
                          </a:solidFill>
                          <a:effectLst/>
                          <a:latin typeface="Calibri" panose="020F0502020204030204" pitchFamily="34" charset="0"/>
                        </a:rPr>
                        <a:t>353</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000000"/>
                          </a:solidFill>
                          <a:effectLst/>
                          <a:latin typeface="Calibri" panose="020F0502020204030204" pitchFamily="34" charset="0"/>
                        </a:rPr>
                        <a:t>9%</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FF0000"/>
                          </a:solidFill>
                          <a:effectLst/>
                          <a:latin typeface="Calibri" panose="020F0502020204030204" pitchFamily="34" charset="0"/>
                        </a:rPr>
                        <a:t>200</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6664506"/>
                  </a:ext>
                </a:extLst>
              </a:tr>
              <a:tr h="364457">
                <a:tc>
                  <a:txBody>
                    <a:bodyPr/>
                    <a:lstStyle/>
                    <a:p>
                      <a:pPr algn="l"/>
                      <a:r>
                        <a:rPr lang="pt-PT" sz="900" b="1" dirty="0" err="1" smtClean="0">
                          <a:solidFill>
                            <a:schemeClr val="tx1"/>
                          </a:solidFill>
                          <a:latin typeface="+mn-lt"/>
                        </a:rPr>
                        <a:t>Genrl</a:t>
                      </a:r>
                      <a:endParaRPr lang="pt-PT" sz="900" b="1"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900" b="0" dirty="0" smtClean="0">
                          <a:solidFill>
                            <a:schemeClr val="tx1"/>
                          </a:solidFill>
                          <a:latin typeface="+mn-lt"/>
                        </a:rPr>
                        <a:t>General </a:t>
                      </a:r>
                      <a:r>
                        <a:rPr lang="pt-PT" sz="900" b="0" dirty="0" err="1" smtClean="0">
                          <a:solidFill>
                            <a:schemeClr val="tx1"/>
                          </a:solidFill>
                          <a:latin typeface="+mn-lt"/>
                        </a:rPr>
                        <a:t>Disorders</a:t>
                      </a:r>
                      <a:r>
                        <a:rPr lang="pt-PT" sz="900" b="0" baseline="0" dirty="0" smtClean="0">
                          <a:solidFill>
                            <a:schemeClr val="tx1"/>
                          </a:solidFill>
                          <a:latin typeface="+mn-lt"/>
                        </a:rPr>
                        <a:t> </a:t>
                      </a:r>
                      <a:r>
                        <a:rPr lang="pt-PT" sz="900" b="0" baseline="0" dirty="0" err="1" smtClean="0">
                          <a:solidFill>
                            <a:schemeClr val="tx1"/>
                          </a:solidFill>
                          <a:latin typeface="+mn-lt"/>
                        </a:rPr>
                        <a:t>and</a:t>
                      </a:r>
                      <a:r>
                        <a:rPr lang="pt-PT" sz="900" b="0" baseline="0" dirty="0" smtClean="0">
                          <a:solidFill>
                            <a:schemeClr val="tx1"/>
                          </a:solidFill>
                          <a:latin typeface="+mn-lt"/>
                        </a:rPr>
                        <a:t> </a:t>
                      </a:r>
                      <a:r>
                        <a:rPr lang="pt-PT" sz="900" b="0" baseline="0" dirty="0" err="1" smtClean="0">
                          <a:solidFill>
                            <a:schemeClr val="tx1"/>
                          </a:solidFill>
                          <a:latin typeface="+mn-lt"/>
                        </a:rPr>
                        <a:t>Administration</a:t>
                      </a:r>
                      <a:r>
                        <a:rPr lang="pt-PT" sz="900" b="0" baseline="0" dirty="0" smtClean="0">
                          <a:solidFill>
                            <a:schemeClr val="tx1"/>
                          </a:solidFill>
                          <a:latin typeface="+mn-lt"/>
                        </a:rPr>
                        <a:t> Site </a:t>
                      </a:r>
                      <a:r>
                        <a:rPr lang="pt-PT" sz="900" b="0" baseline="0" dirty="0" err="1" smtClean="0">
                          <a:solidFill>
                            <a:schemeClr val="tx1"/>
                          </a:solidFill>
                          <a:latin typeface="+mn-lt"/>
                        </a:rPr>
                        <a:t>Conditions</a:t>
                      </a:r>
                      <a:endParaRPr lang="pt-PT" sz="900" b="0" dirty="0" smtClean="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dirty="0">
                          <a:solidFill>
                            <a:schemeClr val="accent5"/>
                          </a:solidFill>
                          <a:effectLst/>
                          <a:latin typeface="Calibri" panose="020F0502020204030204" pitchFamily="34" charset="0"/>
                        </a:rPr>
                        <a:t>666</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000000"/>
                          </a:solidFill>
                          <a:effectLst/>
                          <a:latin typeface="Calibri" panose="020F0502020204030204" pitchFamily="34" charset="0"/>
                        </a:rPr>
                        <a:t>17%</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FF0000"/>
                          </a:solidFill>
                          <a:effectLst/>
                          <a:latin typeface="Calibri" panose="020F0502020204030204" pitchFamily="34" charset="0"/>
                        </a:rPr>
                        <a:t>337</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3903768"/>
                  </a:ext>
                </a:extLst>
              </a:tr>
              <a:tr h="227786">
                <a:tc>
                  <a:txBody>
                    <a:bodyPr/>
                    <a:lstStyle/>
                    <a:p>
                      <a:pPr algn="l"/>
                      <a:r>
                        <a:rPr lang="pt-PT" sz="900" b="1" dirty="0" err="1" smtClean="0">
                          <a:solidFill>
                            <a:schemeClr val="tx1"/>
                          </a:solidFill>
                          <a:latin typeface="+mn-lt"/>
                        </a:rPr>
                        <a:t>Hepat</a:t>
                      </a:r>
                      <a:endParaRPr lang="pt-PT" sz="900" b="1"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900" b="0" dirty="0" err="1" smtClean="0">
                          <a:solidFill>
                            <a:schemeClr val="tx1"/>
                          </a:solidFill>
                          <a:latin typeface="+mn-lt"/>
                        </a:rPr>
                        <a:t>Hepatobiliary</a:t>
                      </a:r>
                      <a:r>
                        <a:rPr lang="pt-PT" sz="900" b="0" dirty="0" smtClean="0">
                          <a:solidFill>
                            <a:schemeClr val="tx1"/>
                          </a:solidFill>
                          <a:latin typeface="+mn-lt"/>
                        </a:rPr>
                        <a:t> </a:t>
                      </a:r>
                      <a:r>
                        <a:rPr lang="pt-PT" sz="900" b="0" dirty="0" err="1" smtClean="0">
                          <a:solidFill>
                            <a:schemeClr val="tx1"/>
                          </a:solidFill>
                          <a:latin typeface="+mn-lt"/>
                        </a:rPr>
                        <a:t>Disorders</a:t>
                      </a:r>
                      <a:endParaRPr lang="pt-PT" sz="900" b="0" dirty="0" smtClean="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dirty="0">
                          <a:solidFill>
                            <a:schemeClr val="accent5"/>
                          </a:solidFill>
                          <a:effectLst/>
                          <a:latin typeface="Calibri" panose="020F0502020204030204" pitchFamily="34" charset="0"/>
                        </a:rPr>
                        <a:t>98</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000000"/>
                          </a:solidFill>
                          <a:effectLst/>
                          <a:latin typeface="Calibri" panose="020F0502020204030204" pitchFamily="34" charset="0"/>
                        </a:rPr>
                        <a:t>2%</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FF0000"/>
                          </a:solidFill>
                          <a:effectLst/>
                          <a:latin typeface="Calibri" panose="020F0502020204030204" pitchFamily="34" charset="0"/>
                        </a:rPr>
                        <a:t>97</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0092930"/>
                  </a:ext>
                </a:extLst>
              </a:tr>
              <a:tr h="227786">
                <a:tc>
                  <a:txBody>
                    <a:bodyPr/>
                    <a:lstStyle/>
                    <a:p>
                      <a:pPr algn="l"/>
                      <a:r>
                        <a:rPr lang="pt-PT" sz="900" b="1" dirty="0" err="1" smtClean="0">
                          <a:solidFill>
                            <a:schemeClr val="tx1"/>
                          </a:solidFill>
                          <a:latin typeface="+mn-lt"/>
                        </a:rPr>
                        <a:t>Immun</a:t>
                      </a:r>
                      <a:endParaRPr lang="pt-PT" sz="900" b="1"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900" b="0" dirty="0" err="1" smtClean="0">
                          <a:solidFill>
                            <a:schemeClr val="tx1"/>
                          </a:solidFill>
                          <a:latin typeface="+mn-lt"/>
                        </a:rPr>
                        <a:t>Immune</a:t>
                      </a:r>
                      <a:r>
                        <a:rPr lang="pt-PT" sz="900" b="0" dirty="0" smtClean="0">
                          <a:solidFill>
                            <a:schemeClr val="tx1"/>
                          </a:solidFill>
                          <a:latin typeface="+mn-lt"/>
                        </a:rPr>
                        <a:t> </a:t>
                      </a:r>
                      <a:r>
                        <a:rPr lang="pt-PT" sz="900" b="0" dirty="0" err="1" smtClean="0">
                          <a:solidFill>
                            <a:schemeClr val="tx1"/>
                          </a:solidFill>
                          <a:latin typeface="+mn-lt"/>
                        </a:rPr>
                        <a:t>System</a:t>
                      </a:r>
                      <a:r>
                        <a:rPr lang="pt-PT" sz="900" b="0" baseline="0" dirty="0" smtClean="0">
                          <a:solidFill>
                            <a:schemeClr val="tx1"/>
                          </a:solidFill>
                          <a:latin typeface="+mn-lt"/>
                        </a:rPr>
                        <a:t> </a:t>
                      </a:r>
                      <a:r>
                        <a:rPr lang="pt-PT" sz="900" b="0" baseline="0" dirty="0" err="1" smtClean="0">
                          <a:solidFill>
                            <a:schemeClr val="tx1"/>
                          </a:solidFill>
                          <a:latin typeface="+mn-lt"/>
                        </a:rPr>
                        <a:t>Disorders</a:t>
                      </a:r>
                      <a:endParaRPr lang="pt-PT" sz="900" b="0" dirty="0" smtClean="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dirty="0">
                          <a:solidFill>
                            <a:schemeClr val="accent5"/>
                          </a:solidFill>
                          <a:effectLst/>
                          <a:latin typeface="Calibri" panose="020F0502020204030204" pitchFamily="34" charset="0"/>
                        </a:rPr>
                        <a:t>127</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000000"/>
                          </a:solidFill>
                          <a:effectLst/>
                          <a:latin typeface="Calibri" panose="020F0502020204030204" pitchFamily="34" charset="0"/>
                        </a:rPr>
                        <a:t>3%</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FF0000"/>
                          </a:solidFill>
                          <a:effectLst/>
                          <a:latin typeface="Calibri" panose="020F0502020204030204" pitchFamily="34" charset="0"/>
                        </a:rPr>
                        <a:t>101</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6964906"/>
                  </a:ext>
                </a:extLst>
              </a:tr>
              <a:tr h="227786">
                <a:tc>
                  <a:txBody>
                    <a:bodyPr/>
                    <a:lstStyle/>
                    <a:p>
                      <a:pPr algn="l"/>
                      <a:r>
                        <a:rPr lang="pt-PT" sz="900" b="1" dirty="0" err="1" smtClean="0">
                          <a:solidFill>
                            <a:schemeClr val="tx1"/>
                          </a:solidFill>
                          <a:latin typeface="+mn-lt"/>
                        </a:rPr>
                        <a:t>Infec</a:t>
                      </a:r>
                      <a:endParaRPr lang="pt-PT" sz="900" b="1"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900" b="0" dirty="0" err="1" smtClean="0">
                          <a:solidFill>
                            <a:schemeClr val="tx1"/>
                          </a:solidFill>
                          <a:latin typeface="+mn-lt"/>
                        </a:rPr>
                        <a:t>Infections</a:t>
                      </a:r>
                      <a:r>
                        <a:rPr lang="pt-PT" sz="900" b="0" dirty="0" smtClean="0">
                          <a:solidFill>
                            <a:schemeClr val="tx1"/>
                          </a:solidFill>
                          <a:latin typeface="+mn-lt"/>
                        </a:rPr>
                        <a:t> </a:t>
                      </a:r>
                      <a:r>
                        <a:rPr lang="pt-PT" sz="900" b="0" dirty="0" err="1" smtClean="0">
                          <a:solidFill>
                            <a:schemeClr val="tx1"/>
                          </a:solidFill>
                          <a:latin typeface="+mn-lt"/>
                        </a:rPr>
                        <a:t>and</a:t>
                      </a:r>
                      <a:r>
                        <a:rPr lang="pt-PT" sz="900" b="0" baseline="0" dirty="0" smtClean="0">
                          <a:solidFill>
                            <a:schemeClr val="tx1"/>
                          </a:solidFill>
                          <a:latin typeface="+mn-lt"/>
                        </a:rPr>
                        <a:t> </a:t>
                      </a:r>
                      <a:r>
                        <a:rPr lang="pt-PT" sz="900" b="0" baseline="0" dirty="0" err="1" smtClean="0">
                          <a:solidFill>
                            <a:schemeClr val="tx1"/>
                          </a:solidFill>
                          <a:latin typeface="+mn-lt"/>
                        </a:rPr>
                        <a:t>Infestations</a:t>
                      </a:r>
                      <a:endParaRPr lang="pt-PT" sz="900" b="0" dirty="0" smtClean="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dirty="0">
                          <a:solidFill>
                            <a:schemeClr val="accent5"/>
                          </a:solidFill>
                          <a:effectLst/>
                          <a:latin typeface="Calibri" panose="020F0502020204030204" pitchFamily="34" charset="0"/>
                        </a:rPr>
                        <a:t>213</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000000"/>
                          </a:solidFill>
                          <a:effectLst/>
                          <a:latin typeface="Calibri" panose="020F0502020204030204" pitchFamily="34" charset="0"/>
                        </a:rPr>
                        <a:t>5%</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FF0000"/>
                          </a:solidFill>
                          <a:effectLst/>
                          <a:latin typeface="Calibri" panose="020F0502020204030204" pitchFamily="34" charset="0"/>
                        </a:rPr>
                        <a:t>162</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3455494"/>
                  </a:ext>
                </a:extLst>
              </a:tr>
              <a:tr h="227786">
                <a:tc>
                  <a:txBody>
                    <a:bodyPr/>
                    <a:lstStyle/>
                    <a:p>
                      <a:pPr algn="l"/>
                      <a:r>
                        <a:rPr lang="pt-PT" sz="900" b="1" dirty="0" err="1" smtClean="0">
                          <a:solidFill>
                            <a:schemeClr val="tx1"/>
                          </a:solidFill>
                          <a:latin typeface="+mn-lt"/>
                        </a:rPr>
                        <a:t>Inj&amp;P</a:t>
                      </a:r>
                      <a:endParaRPr lang="pt-PT" sz="900" b="1"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900" b="0" dirty="0" err="1" smtClean="0">
                          <a:solidFill>
                            <a:schemeClr val="tx1"/>
                          </a:solidFill>
                          <a:latin typeface="+mn-lt"/>
                        </a:rPr>
                        <a:t>Injury</a:t>
                      </a:r>
                      <a:r>
                        <a:rPr lang="pt-PT" sz="900" b="0" dirty="0" smtClean="0">
                          <a:solidFill>
                            <a:schemeClr val="tx1"/>
                          </a:solidFill>
                          <a:latin typeface="+mn-lt"/>
                        </a:rPr>
                        <a:t>, </a:t>
                      </a:r>
                      <a:r>
                        <a:rPr lang="pt-PT" sz="900" b="0" dirty="0" err="1" smtClean="0">
                          <a:solidFill>
                            <a:schemeClr val="tx1"/>
                          </a:solidFill>
                          <a:latin typeface="+mn-lt"/>
                        </a:rPr>
                        <a:t>Poisoning</a:t>
                      </a:r>
                      <a:r>
                        <a:rPr lang="pt-PT" sz="900" b="0" dirty="0" smtClean="0">
                          <a:solidFill>
                            <a:schemeClr val="tx1"/>
                          </a:solidFill>
                          <a:latin typeface="+mn-lt"/>
                        </a:rPr>
                        <a:t> </a:t>
                      </a:r>
                      <a:r>
                        <a:rPr lang="pt-PT" sz="900" b="0" dirty="0" err="1" smtClean="0">
                          <a:solidFill>
                            <a:schemeClr val="tx1"/>
                          </a:solidFill>
                          <a:latin typeface="+mn-lt"/>
                        </a:rPr>
                        <a:t>and</a:t>
                      </a:r>
                      <a:r>
                        <a:rPr lang="pt-PT" sz="900" b="0" dirty="0" smtClean="0">
                          <a:solidFill>
                            <a:schemeClr val="tx1"/>
                          </a:solidFill>
                          <a:latin typeface="+mn-lt"/>
                        </a:rPr>
                        <a:t> </a:t>
                      </a:r>
                      <a:r>
                        <a:rPr lang="pt-PT" sz="900" b="0" dirty="0" err="1" smtClean="0">
                          <a:solidFill>
                            <a:schemeClr val="tx1"/>
                          </a:solidFill>
                          <a:latin typeface="+mn-lt"/>
                        </a:rPr>
                        <a:t>Procedural</a:t>
                      </a:r>
                      <a:r>
                        <a:rPr lang="pt-PT" sz="900" b="0" dirty="0" smtClean="0">
                          <a:solidFill>
                            <a:schemeClr val="tx1"/>
                          </a:solidFill>
                          <a:latin typeface="+mn-lt"/>
                        </a:rPr>
                        <a:t> </a:t>
                      </a:r>
                      <a:r>
                        <a:rPr lang="pt-PT" sz="900" b="0" dirty="0" err="1" smtClean="0">
                          <a:solidFill>
                            <a:schemeClr val="tx1"/>
                          </a:solidFill>
                          <a:latin typeface="+mn-lt"/>
                        </a:rPr>
                        <a:t>Complications</a:t>
                      </a:r>
                      <a:endParaRPr lang="pt-PT" sz="900" b="0" dirty="0" smtClean="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dirty="0">
                          <a:solidFill>
                            <a:schemeClr val="accent5"/>
                          </a:solidFill>
                          <a:effectLst/>
                          <a:latin typeface="Calibri" panose="020F0502020204030204" pitchFamily="34" charset="0"/>
                        </a:rPr>
                        <a:t>231</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000000"/>
                          </a:solidFill>
                          <a:effectLst/>
                          <a:latin typeface="Calibri" panose="020F0502020204030204" pitchFamily="34" charset="0"/>
                        </a:rPr>
                        <a:t>6%</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FF0000"/>
                          </a:solidFill>
                          <a:effectLst/>
                          <a:latin typeface="Calibri" panose="020F0502020204030204" pitchFamily="34" charset="0"/>
                        </a:rPr>
                        <a:t>139</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3347164"/>
                  </a:ext>
                </a:extLst>
              </a:tr>
              <a:tr h="227786">
                <a:tc>
                  <a:txBody>
                    <a:bodyPr/>
                    <a:lstStyle/>
                    <a:p>
                      <a:pPr algn="l"/>
                      <a:r>
                        <a:rPr lang="pt-PT" sz="900" b="1" dirty="0" err="1" smtClean="0">
                          <a:solidFill>
                            <a:schemeClr val="tx1"/>
                          </a:solidFill>
                          <a:latin typeface="+mn-lt"/>
                        </a:rPr>
                        <a:t>Inv</a:t>
                      </a:r>
                      <a:endParaRPr lang="pt-PT" sz="900" b="1"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900" b="0" dirty="0" err="1" smtClean="0">
                          <a:solidFill>
                            <a:schemeClr val="tx1"/>
                          </a:solidFill>
                          <a:latin typeface="+mn-lt"/>
                        </a:rPr>
                        <a:t>Investigations</a:t>
                      </a:r>
                      <a:endParaRPr lang="pt-PT" sz="900" b="0" dirty="0" smtClean="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dirty="0">
                          <a:solidFill>
                            <a:schemeClr val="accent5"/>
                          </a:solidFill>
                          <a:effectLst/>
                          <a:latin typeface="Calibri" panose="020F0502020204030204" pitchFamily="34" charset="0"/>
                        </a:rPr>
                        <a:t>229</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000000"/>
                          </a:solidFill>
                          <a:effectLst/>
                          <a:latin typeface="Calibri" panose="020F0502020204030204" pitchFamily="34" charset="0"/>
                        </a:rPr>
                        <a:t>6%</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FF0000"/>
                          </a:solidFill>
                          <a:effectLst/>
                          <a:latin typeface="Calibri" panose="020F0502020204030204" pitchFamily="34" charset="0"/>
                        </a:rPr>
                        <a:t>146</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0143561"/>
                  </a:ext>
                </a:extLst>
              </a:tr>
              <a:tr h="227786">
                <a:tc>
                  <a:txBody>
                    <a:bodyPr/>
                    <a:lstStyle/>
                    <a:p>
                      <a:pPr algn="l"/>
                      <a:r>
                        <a:rPr lang="pt-PT" sz="900" b="1" dirty="0" err="1" smtClean="0">
                          <a:solidFill>
                            <a:schemeClr val="tx1"/>
                          </a:solidFill>
                          <a:latin typeface="+mn-lt"/>
                        </a:rPr>
                        <a:t>Metab</a:t>
                      </a:r>
                      <a:endParaRPr lang="pt-PT" sz="900" b="1"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900" b="0" dirty="0" err="1" smtClean="0">
                          <a:solidFill>
                            <a:schemeClr val="tx1"/>
                          </a:solidFill>
                          <a:latin typeface="+mn-lt"/>
                        </a:rPr>
                        <a:t>Metabolism</a:t>
                      </a:r>
                      <a:r>
                        <a:rPr lang="pt-PT" sz="900" b="0" dirty="0" smtClean="0">
                          <a:solidFill>
                            <a:schemeClr val="tx1"/>
                          </a:solidFill>
                          <a:latin typeface="+mn-lt"/>
                        </a:rPr>
                        <a:t> </a:t>
                      </a:r>
                      <a:r>
                        <a:rPr lang="pt-PT" sz="900" b="0" dirty="0" err="1" smtClean="0">
                          <a:solidFill>
                            <a:schemeClr val="tx1"/>
                          </a:solidFill>
                          <a:latin typeface="+mn-lt"/>
                        </a:rPr>
                        <a:t>and</a:t>
                      </a:r>
                      <a:r>
                        <a:rPr lang="pt-PT" sz="900" b="0" dirty="0" smtClean="0">
                          <a:solidFill>
                            <a:schemeClr val="tx1"/>
                          </a:solidFill>
                          <a:latin typeface="+mn-lt"/>
                        </a:rPr>
                        <a:t> </a:t>
                      </a:r>
                      <a:r>
                        <a:rPr lang="pt-PT" sz="900" b="0" dirty="0" err="1" smtClean="0">
                          <a:solidFill>
                            <a:schemeClr val="tx1"/>
                          </a:solidFill>
                          <a:latin typeface="+mn-lt"/>
                        </a:rPr>
                        <a:t>Nutrition</a:t>
                      </a:r>
                      <a:r>
                        <a:rPr lang="pt-PT" sz="900" b="0" baseline="0" dirty="0" smtClean="0">
                          <a:solidFill>
                            <a:schemeClr val="tx1"/>
                          </a:solidFill>
                          <a:latin typeface="+mn-lt"/>
                        </a:rPr>
                        <a:t> </a:t>
                      </a:r>
                      <a:r>
                        <a:rPr lang="pt-PT" sz="900" b="0" baseline="0" dirty="0" err="1" smtClean="0">
                          <a:solidFill>
                            <a:schemeClr val="tx1"/>
                          </a:solidFill>
                          <a:latin typeface="+mn-lt"/>
                        </a:rPr>
                        <a:t>Disorders</a:t>
                      </a:r>
                      <a:endParaRPr lang="pt-PT" sz="900" b="0" dirty="0" smtClean="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dirty="0">
                          <a:solidFill>
                            <a:schemeClr val="accent5"/>
                          </a:solidFill>
                          <a:effectLst/>
                          <a:latin typeface="Calibri" panose="020F0502020204030204" pitchFamily="34" charset="0"/>
                        </a:rPr>
                        <a:t>92</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000000"/>
                          </a:solidFill>
                          <a:effectLst/>
                          <a:latin typeface="Calibri" panose="020F0502020204030204" pitchFamily="34" charset="0"/>
                        </a:rPr>
                        <a:t>2%</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FF0000"/>
                          </a:solidFill>
                          <a:effectLst/>
                          <a:latin typeface="Calibri" panose="020F0502020204030204" pitchFamily="34" charset="0"/>
                        </a:rPr>
                        <a:t>72</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2935911"/>
                  </a:ext>
                </a:extLst>
              </a:tr>
              <a:tr h="364457">
                <a:tc>
                  <a:txBody>
                    <a:bodyPr/>
                    <a:lstStyle/>
                    <a:p>
                      <a:pPr algn="l"/>
                      <a:r>
                        <a:rPr lang="pt-PT" sz="900" b="1" dirty="0" err="1" smtClean="0">
                          <a:solidFill>
                            <a:schemeClr val="tx1"/>
                          </a:solidFill>
                          <a:latin typeface="+mn-lt"/>
                        </a:rPr>
                        <a:t>Musc</a:t>
                      </a:r>
                      <a:endParaRPr lang="pt-PT" sz="900" b="1"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900" b="0" dirty="0" err="1" smtClean="0">
                          <a:solidFill>
                            <a:schemeClr val="tx1"/>
                          </a:solidFill>
                          <a:latin typeface="+mn-lt"/>
                        </a:rPr>
                        <a:t>Musculoskeletal</a:t>
                      </a:r>
                      <a:r>
                        <a:rPr lang="pt-PT" sz="900" b="0" dirty="0" smtClean="0">
                          <a:solidFill>
                            <a:schemeClr val="tx1"/>
                          </a:solidFill>
                          <a:latin typeface="+mn-lt"/>
                        </a:rPr>
                        <a:t> </a:t>
                      </a:r>
                      <a:r>
                        <a:rPr lang="pt-PT" sz="900" b="0" dirty="0" err="1" smtClean="0">
                          <a:solidFill>
                            <a:schemeClr val="tx1"/>
                          </a:solidFill>
                          <a:latin typeface="+mn-lt"/>
                        </a:rPr>
                        <a:t>and</a:t>
                      </a:r>
                      <a:r>
                        <a:rPr lang="pt-PT" sz="900" b="0" dirty="0" smtClean="0">
                          <a:solidFill>
                            <a:schemeClr val="tx1"/>
                          </a:solidFill>
                          <a:latin typeface="+mn-lt"/>
                        </a:rPr>
                        <a:t> </a:t>
                      </a:r>
                      <a:r>
                        <a:rPr lang="pt-PT" sz="900" b="0" dirty="0" err="1" smtClean="0">
                          <a:solidFill>
                            <a:schemeClr val="tx1"/>
                          </a:solidFill>
                          <a:latin typeface="+mn-lt"/>
                        </a:rPr>
                        <a:t>Connective</a:t>
                      </a:r>
                      <a:r>
                        <a:rPr lang="pt-PT" sz="900" b="0" dirty="0" smtClean="0">
                          <a:solidFill>
                            <a:schemeClr val="tx1"/>
                          </a:solidFill>
                          <a:latin typeface="+mn-lt"/>
                        </a:rPr>
                        <a:t> </a:t>
                      </a:r>
                      <a:r>
                        <a:rPr lang="pt-PT" sz="900" b="0" dirty="0" err="1" smtClean="0">
                          <a:solidFill>
                            <a:schemeClr val="tx1"/>
                          </a:solidFill>
                          <a:latin typeface="+mn-lt"/>
                        </a:rPr>
                        <a:t>Tissue</a:t>
                      </a:r>
                      <a:r>
                        <a:rPr lang="pt-PT" sz="900" b="0" dirty="0" smtClean="0">
                          <a:solidFill>
                            <a:schemeClr val="tx1"/>
                          </a:solidFill>
                          <a:latin typeface="+mn-lt"/>
                        </a:rPr>
                        <a:t> </a:t>
                      </a:r>
                      <a:r>
                        <a:rPr lang="pt-PT" sz="900" b="0" dirty="0" err="1" smtClean="0">
                          <a:solidFill>
                            <a:schemeClr val="tx1"/>
                          </a:solidFill>
                          <a:latin typeface="+mn-lt"/>
                        </a:rPr>
                        <a:t>Disorders</a:t>
                      </a:r>
                      <a:endParaRPr lang="pt-PT" sz="900" b="0" dirty="0" smtClean="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dirty="0">
                          <a:solidFill>
                            <a:schemeClr val="accent5"/>
                          </a:solidFill>
                          <a:effectLst/>
                          <a:latin typeface="Calibri" panose="020F0502020204030204" pitchFamily="34" charset="0"/>
                        </a:rPr>
                        <a:t>146</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000000"/>
                          </a:solidFill>
                          <a:effectLst/>
                          <a:latin typeface="Calibri" panose="020F0502020204030204" pitchFamily="34" charset="0"/>
                        </a:rPr>
                        <a:t>4%</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FF0000"/>
                          </a:solidFill>
                          <a:effectLst/>
                          <a:latin typeface="Calibri" panose="020F0502020204030204" pitchFamily="34" charset="0"/>
                        </a:rPr>
                        <a:t>68</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5795844"/>
                  </a:ext>
                </a:extLst>
              </a:tr>
              <a:tr h="227786">
                <a:tc>
                  <a:txBody>
                    <a:bodyPr/>
                    <a:lstStyle/>
                    <a:p>
                      <a:pPr algn="l"/>
                      <a:r>
                        <a:rPr lang="pt-PT" sz="900" b="1" dirty="0" err="1" smtClean="0">
                          <a:solidFill>
                            <a:schemeClr val="tx1"/>
                          </a:solidFill>
                          <a:latin typeface="+mn-lt"/>
                        </a:rPr>
                        <a:t>Neopl</a:t>
                      </a:r>
                      <a:endParaRPr lang="pt-PT" sz="900" b="1"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900" b="0" dirty="0" err="1" smtClean="0">
                          <a:solidFill>
                            <a:schemeClr val="tx1"/>
                          </a:solidFill>
                          <a:latin typeface="+mn-lt"/>
                        </a:rPr>
                        <a:t>Neoplasms</a:t>
                      </a:r>
                      <a:r>
                        <a:rPr lang="pt-PT" sz="900" b="0" dirty="0" smtClean="0">
                          <a:solidFill>
                            <a:schemeClr val="tx1"/>
                          </a:solidFill>
                          <a:latin typeface="+mn-lt"/>
                        </a:rPr>
                        <a:t> </a:t>
                      </a:r>
                      <a:r>
                        <a:rPr lang="pt-PT" sz="900" b="0" dirty="0" err="1" smtClean="0">
                          <a:solidFill>
                            <a:schemeClr val="tx1"/>
                          </a:solidFill>
                          <a:latin typeface="+mn-lt"/>
                        </a:rPr>
                        <a:t>Benign</a:t>
                      </a:r>
                      <a:r>
                        <a:rPr lang="pt-PT" sz="900" b="0" dirty="0" smtClean="0">
                          <a:solidFill>
                            <a:schemeClr val="tx1"/>
                          </a:solidFill>
                          <a:latin typeface="+mn-lt"/>
                        </a:rPr>
                        <a:t>, </a:t>
                      </a:r>
                      <a:r>
                        <a:rPr lang="pt-PT" sz="900" b="0" dirty="0" err="1" smtClean="0">
                          <a:solidFill>
                            <a:schemeClr val="tx1"/>
                          </a:solidFill>
                          <a:latin typeface="+mn-lt"/>
                        </a:rPr>
                        <a:t>Malignant</a:t>
                      </a:r>
                      <a:r>
                        <a:rPr lang="pt-PT" sz="900" b="0" dirty="0" smtClean="0">
                          <a:solidFill>
                            <a:schemeClr val="tx1"/>
                          </a:solidFill>
                          <a:latin typeface="+mn-lt"/>
                        </a:rPr>
                        <a:t> </a:t>
                      </a:r>
                      <a:r>
                        <a:rPr lang="pt-PT" sz="900" b="0" dirty="0" err="1" smtClean="0">
                          <a:solidFill>
                            <a:schemeClr val="tx1"/>
                          </a:solidFill>
                          <a:latin typeface="+mn-lt"/>
                        </a:rPr>
                        <a:t>and</a:t>
                      </a:r>
                      <a:r>
                        <a:rPr lang="pt-PT" sz="900" b="0" dirty="0" smtClean="0">
                          <a:solidFill>
                            <a:schemeClr val="tx1"/>
                          </a:solidFill>
                          <a:latin typeface="+mn-lt"/>
                        </a:rPr>
                        <a:t> </a:t>
                      </a:r>
                      <a:r>
                        <a:rPr lang="pt-PT" sz="900" b="0" dirty="0" err="1" smtClean="0">
                          <a:solidFill>
                            <a:schemeClr val="tx1"/>
                          </a:solidFill>
                          <a:latin typeface="+mn-lt"/>
                        </a:rPr>
                        <a:t>Unspecified</a:t>
                      </a:r>
                      <a:endParaRPr lang="pt-PT" sz="900" b="0" dirty="0" smtClean="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dirty="0">
                          <a:solidFill>
                            <a:schemeClr val="accent5"/>
                          </a:solidFill>
                          <a:effectLst/>
                          <a:latin typeface="Calibri" panose="020F0502020204030204" pitchFamily="34" charset="0"/>
                        </a:rPr>
                        <a:t>62</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000000"/>
                          </a:solidFill>
                          <a:effectLst/>
                          <a:latin typeface="Calibri" panose="020F0502020204030204" pitchFamily="34" charset="0"/>
                        </a:rPr>
                        <a:t>2%</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FF0000"/>
                          </a:solidFill>
                          <a:effectLst/>
                          <a:latin typeface="Calibri" panose="020F0502020204030204" pitchFamily="34" charset="0"/>
                        </a:rPr>
                        <a:t>59</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2228678"/>
                  </a:ext>
                </a:extLst>
              </a:tr>
              <a:tr h="227786">
                <a:tc>
                  <a:txBody>
                    <a:bodyPr/>
                    <a:lstStyle/>
                    <a:p>
                      <a:pPr algn="l"/>
                      <a:r>
                        <a:rPr lang="pt-PT" sz="900" b="1" dirty="0" err="1" smtClean="0">
                          <a:solidFill>
                            <a:schemeClr val="tx1"/>
                          </a:solidFill>
                          <a:latin typeface="+mn-lt"/>
                        </a:rPr>
                        <a:t>Nerv</a:t>
                      </a:r>
                      <a:endParaRPr lang="pt-PT" sz="900" b="1"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900" b="0" dirty="0" err="1" smtClean="0">
                          <a:solidFill>
                            <a:schemeClr val="tx1"/>
                          </a:solidFill>
                          <a:latin typeface="+mn-lt"/>
                        </a:rPr>
                        <a:t>Nervous</a:t>
                      </a:r>
                      <a:r>
                        <a:rPr lang="pt-PT" sz="900" b="0" dirty="0" smtClean="0">
                          <a:solidFill>
                            <a:schemeClr val="tx1"/>
                          </a:solidFill>
                          <a:latin typeface="+mn-lt"/>
                        </a:rPr>
                        <a:t> </a:t>
                      </a:r>
                      <a:r>
                        <a:rPr lang="pt-PT" sz="900" b="0" dirty="0" err="1" smtClean="0">
                          <a:solidFill>
                            <a:schemeClr val="tx1"/>
                          </a:solidFill>
                          <a:latin typeface="+mn-lt"/>
                        </a:rPr>
                        <a:t>System</a:t>
                      </a:r>
                      <a:r>
                        <a:rPr lang="pt-PT" sz="900" b="0" baseline="0" dirty="0" smtClean="0">
                          <a:solidFill>
                            <a:schemeClr val="tx1"/>
                          </a:solidFill>
                          <a:latin typeface="+mn-lt"/>
                        </a:rPr>
                        <a:t> </a:t>
                      </a:r>
                      <a:r>
                        <a:rPr lang="pt-PT" sz="900" b="0" baseline="0" dirty="0" err="1" smtClean="0">
                          <a:solidFill>
                            <a:schemeClr val="tx1"/>
                          </a:solidFill>
                          <a:latin typeface="+mn-lt"/>
                        </a:rPr>
                        <a:t>Disorders</a:t>
                      </a:r>
                      <a:endParaRPr lang="pt-PT" sz="900" b="0" dirty="0" smtClean="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dirty="0">
                          <a:solidFill>
                            <a:schemeClr val="accent5"/>
                          </a:solidFill>
                          <a:effectLst/>
                          <a:latin typeface="Calibri" panose="020F0502020204030204" pitchFamily="34" charset="0"/>
                        </a:rPr>
                        <a:t>371</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000000"/>
                          </a:solidFill>
                          <a:effectLst/>
                          <a:latin typeface="Calibri" panose="020F0502020204030204" pitchFamily="34" charset="0"/>
                        </a:rPr>
                        <a:t>9%</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FF0000"/>
                          </a:solidFill>
                          <a:effectLst/>
                          <a:latin typeface="Calibri" panose="020F0502020204030204" pitchFamily="34" charset="0"/>
                        </a:rPr>
                        <a:t>203</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3661009"/>
                  </a:ext>
                </a:extLst>
              </a:tr>
              <a:tr h="364457">
                <a:tc>
                  <a:txBody>
                    <a:bodyPr/>
                    <a:lstStyle/>
                    <a:p>
                      <a:pPr algn="l"/>
                      <a:r>
                        <a:rPr lang="pt-PT" sz="900" b="1" dirty="0" err="1" smtClean="0">
                          <a:solidFill>
                            <a:schemeClr val="tx1"/>
                          </a:solidFill>
                          <a:latin typeface="+mn-lt"/>
                        </a:rPr>
                        <a:t>Preg</a:t>
                      </a:r>
                      <a:endParaRPr lang="pt-PT" sz="900" b="1"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900" b="0" dirty="0" err="1" smtClean="0">
                          <a:solidFill>
                            <a:schemeClr val="tx1"/>
                          </a:solidFill>
                          <a:latin typeface="+mn-lt"/>
                        </a:rPr>
                        <a:t>Pregnancy</a:t>
                      </a:r>
                      <a:r>
                        <a:rPr lang="pt-PT" sz="900" b="0" dirty="0" smtClean="0">
                          <a:solidFill>
                            <a:schemeClr val="tx1"/>
                          </a:solidFill>
                          <a:latin typeface="+mn-lt"/>
                        </a:rPr>
                        <a:t>, </a:t>
                      </a:r>
                      <a:r>
                        <a:rPr lang="pt-PT" sz="900" b="0" dirty="0" err="1" smtClean="0">
                          <a:solidFill>
                            <a:schemeClr val="tx1"/>
                          </a:solidFill>
                          <a:latin typeface="+mn-lt"/>
                        </a:rPr>
                        <a:t>Puerperium</a:t>
                      </a:r>
                      <a:r>
                        <a:rPr lang="pt-PT" sz="900" b="0" dirty="0" smtClean="0">
                          <a:solidFill>
                            <a:schemeClr val="tx1"/>
                          </a:solidFill>
                          <a:latin typeface="+mn-lt"/>
                        </a:rPr>
                        <a:t> </a:t>
                      </a:r>
                      <a:r>
                        <a:rPr lang="pt-PT" sz="900" b="0" dirty="0" err="1" smtClean="0">
                          <a:solidFill>
                            <a:schemeClr val="tx1"/>
                          </a:solidFill>
                          <a:latin typeface="+mn-lt"/>
                        </a:rPr>
                        <a:t>and</a:t>
                      </a:r>
                      <a:r>
                        <a:rPr lang="pt-PT" sz="900" b="0" dirty="0" smtClean="0">
                          <a:solidFill>
                            <a:schemeClr val="tx1"/>
                          </a:solidFill>
                          <a:latin typeface="+mn-lt"/>
                        </a:rPr>
                        <a:t> Perinatal </a:t>
                      </a:r>
                      <a:r>
                        <a:rPr lang="pt-PT" sz="900" b="0" dirty="0" err="1" smtClean="0">
                          <a:solidFill>
                            <a:schemeClr val="tx1"/>
                          </a:solidFill>
                          <a:latin typeface="+mn-lt"/>
                        </a:rPr>
                        <a:t>Conditions</a:t>
                      </a:r>
                      <a:endParaRPr lang="pt-PT" sz="900" b="0" dirty="0" smtClean="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dirty="0">
                          <a:solidFill>
                            <a:schemeClr val="accent5"/>
                          </a:solidFill>
                          <a:effectLst/>
                          <a:latin typeface="Calibri" panose="020F0502020204030204" pitchFamily="34" charset="0"/>
                        </a:rPr>
                        <a:t>14</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000000"/>
                          </a:solidFill>
                          <a:effectLst/>
                          <a:latin typeface="Calibri" panose="020F0502020204030204" pitchFamily="34" charset="0"/>
                        </a:rPr>
                        <a:t>0%</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FF0000"/>
                          </a:solidFill>
                          <a:effectLst/>
                          <a:latin typeface="Calibri" panose="020F0502020204030204" pitchFamily="34" charset="0"/>
                        </a:rPr>
                        <a:t>10</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339086"/>
                  </a:ext>
                </a:extLst>
              </a:tr>
              <a:tr h="227786">
                <a:tc>
                  <a:txBody>
                    <a:bodyPr/>
                    <a:lstStyle/>
                    <a:p>
                      <a:pPr algn="l"/>
                      <a:r>
                        <a:rPr lang="pt-PT" sz="900" b="1" dirty="0" err="1" smtClean="0">
                          <a:solidFill>
                            <a:schemeClr val="tx1"/>
                          </a:solidFill>
                          <a:latin typeface="+mn-lt"/>
                        </a:rPr>
                        <a:t>Psych</a:t>
                      </a:r>
                      <a:endParaRPr lang="pt-PT" sz="900" b="1"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900" b="0" dirty="0" err="1" smtClean="0">
                          <a:solidFill>
                            <a:schemeClr val="tx1"/>
                          </a:solidFill>
                          <a:latin typeface="+mn-lt"/>
                        </a:rPr>
                        <a:t>Psychiatric</a:t>
                      </a:r>
                      <a:r>
                        <a:rPr lang="pt-PT" sz="900" b="0" dirty="0" smtClean="0">
                          <a:solidFill>
                            <a:schemeClr val="tx1"/>
                          </a:solidFill>
                          <a:latin typeface="+mn-lt"/>
                        </a:rPr>
                        <a:t> </a:t>
                      </a:r>
                      <a:r>
                        <a:rPr lang="pt-PT" sz="900" b="0" dirty="0" err="1" smtClean="0">
                          <a:solidFill>
                            <a:schemeClr val="tx1"/>
                          </a:solidFill>
                          <a:latin typeface="+mn-lt"/>
                        </a:rPr>
                        <a:t>Disorders</a:t>
                      </a:r>
                      <a:endParaRPr lang="pt-PT" sz="900" b="0" dirty="0" smtClean="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dirty="0">
                          <a:solidFill>
                            <a:schemeClr val="accent5"/>
                          </a:solidFill>
                          <a:effectLst/>
                          <a:latin typeface="Calibri" panose="020F0502020204030204" pitchFamily="34" charset="0"/>
                        </a:rPr>
                        <a:t>114</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000000"/>
                          </a:solidFill>
                          <a:effectLst/>
                          <a:latin typeface="Calibri" panose="020F0502020204030204" pitchFamily="34" charset="0"/>
                        </a:rPr>
                        <a:t>3%</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FF0000"/>
                          </a:solidFill>
                          <a:effectLst/>
                          <a:latin typeface="Calibri" panose="020F0502020204030204" pitchFamily="34" charset="0"/>
                        </a:rPr>
                        <a:t>67</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7504857"/>
                  </a:ext>
                </a:extLst>
              </a:tr>
              <a:tr h="227786">
                <a:tc>
                  <a:txBody>
                    <a:bodyPr/>
                    <a:lstStyle/>
                    <a:p>
                      <a:pPr algn="l"/>
                      <a:r>
                        <a:rPr lang="pt-PT" sz="900" b="1" dirty="0" smtClean="0">
                          <a:solidFill>
                            <a:schemeClr val="tx1"/>
                          </a:solidFill>
                          <a:latin typeface="+mn-lt"/>
                        </a:rPr>
                        <a:t>Renal</a:t>
                      </a:r>
                      <a:endParaRPr lang="pt-PT" sz="900" b="1"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900" b="0" dirty="0" smtClean="0">
                          <a:solidFill>
                            <a:schemeClr val="tx1"/>
                          </a:solidFill>
                          <a:latin typeface="+mn-lt"/>
                        </a:rPr>
                        <a:t>Renal </a:t>
                      </a:r>
                      <a:r>
                        <a:rPr lang="pt-PT" sz="900" b="0" dirty="0" err="1" smtClean="0">
                          <a:solidFill>
                            <a:schemeClr val="tx1"/>
                          </a:solidFill>
                          <a:latin typeface="+mn-lt"/>
                        </a:rPr>
                        <a:t>and</a:t>
                      </a:r>
                      <a:r>
                        <a:rPr lang="pt-PT" sz="900" b="0" baseline="0" dirty="0" smtClean="0">
                          <a:solidFill>
                            <a:schemeClr val="tx1"/>
                          </a:solidFill>
                          <a:latin typeface="+mn-lt"/>
                        </a:rPr>
                        <a:t> </a:t>
                      </a:r>
                      <a:r>
                        <a:rPr lang="pt-PT" sz="900" b="0" baseline="0" dirty="0" err="1" smtClean="0">
                          <a:solidFill>
                            <a:schemeClr val="tx1"/>
                          </a:solidFill>
                          <a:latin typeface="+mn-lt"/>
                        </a:rPr>
                        <a:t>Urinary</a:t>
                      </a:r>
                      <a:r>
                        <a:rPr lang="pt-PT" sz="900" b="0" baseline="0" dirty="0" smtClean="0">
                          <a:solidFill>
                            <a:schemeClr val="tx1"/>
                          </a:solidFill>
                          <a:latin typeface="+mn-lt"/>
                        </a:rPr>
                        <a:t> </a:t>
                      </a:r>
                      <a:r>
                        <a:rPr lang="pt-PT" sz="900" b="0" baseline="0" dirty="0" err="1" smtClean="0">
                          <a:solidFill>
                            <a:schemeClr val="tx1"/>
                          </a:solidFill>
                          <a:latin typeface="+mn-lt"/>
                        </a:rPr>
                        <a:t>Disorders</a:t>
                      </a:r>
                      <a:endParaRPr lang="pt-PT" sz="900" b="0" dirty="0" smtClean="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dirty="0">
                          <a:solidFill>
                            <a:schemeClr val="accent5"/>
                          </a:solidFill>
                          <a:effectLst/>
                          <a:latin typeface="Calibri" panose="020F0502020204030204" pitchFamily="34" charset="0"/>
                        </a:rPr>
                        <a:t>98</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000000"/>
                          </a:solidFill>
                          <a:effectLst/>
                          <a:latin typeface="Calibri" panose="020F0502020204030204" pitchFamily="34" charset="0"/>
                        </a:rPr>
                        <a:t>2%</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FF0000"/>
                          </a:solidFill>
                          <a:effectLst/>
                          <a:latin typeface="Calibri" panose="020F0502020204030204" pitchFamily="34" charset="0"/>
                        </a:rPr>
                        <a:t>82</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3961033"/>
                  </a:ext>
                </a:extLst>
              </a:tr>
              <a:tr h="227786">
                <a:tc>
                  <a:txBody>
                    <a:bodyPr/>
                    <a:lstStyle/>
                    <a:p>
                      <a:pPr algn="l"/>
                      <a:r>
                        <a:rPr lang="pt-PT" sz="900" b="1" dirty="0" err="1" smtClean="0">
                          <a:solidFill>
                            <a:schemeClr val="tx1"/>
                          </a:solidFill>
                          <a:latin typeface="+mn-lt"/>
                        </a:rPr>
                        <a:t>Repro</a:t>
                      </a:r>
                      <a:endParaRPr lang="pt-PT" sz="900" b="1"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900" b="0" dirty="0" err="1" smtClean="0">
                          <a:solidFill>
                            <a:schemeClr val="tx1"/>
                          </a:solidFill>
                          <a:latin typeface="+mn-lt"/>
                        </a:rPr>
                        <a:t>Reproductive</a:t>
                      </a:r>
                      <a:r>
                        <a:rPr lang="pt-PT" sz="900" b="0" dirty="0" smtClean="0">
                          <a:solidFill>
                            <a:schemeClr val="tx1"/>
                          </a:solidFill>
                          <a:latin typeface="+mn-lt"/>
                        </a:rPr>
                        <a:t> </a:t>
                      </a:r>
                      <a:r>
                        <a:rPr lang="pt-PT" sz="900" b="0" dirty="0" err="1" smtClean="0">
                          <a:solidFill>
                            <a:schemeClr val="tx1"/>
                          </a:solidFill>
                          <a:latin typeface="+mn-lt"/>
                        </a:rPr>
                        <a:t>System</a:t>
                      </a:r>
                      <a:r>
                        <a:rPr lang="pt-PT" sz="900" b="0" dirty="0" smtClean="0">
                          <a:solidFill>
                            <a:schemeClr val="tx1"/>
                          </a:solidFill>
                          <a:latin typeface="+mn-lt"/>
                        </a:rPr>
                        <a:t> </a:t>
                      </a:r>
                      <a:r>
                        <a:rPr lang="pt-PT" sz="900" b="0" dirty="0" err="1" smtClean="0">
                          <a:solidFill>
                            <a:schemeClr val="tx1"/>
                          </a:solidFill>
                          <a:latin typeface="+mn-lt"/>
                        </a:rPr>
                        <a:t>and</a:t>
                      </a:r>
                      <a:r>
                        <a:rPr lang="pt-PT" sz="900" b="0" dirty="0" smtClean="0">
                          <a:solidFill>
                            <a:schemeClr val="tx1"/>
                          </a:solidFill>
                          <a:latin typeface="+mn-lt"/>
                        </a:rPr>
                        <a:t> </a:t>
                      </a:r>
                      <a:r>
                        <a:rPr lang="pt-PT" sz="900" b="0" dirty="0" err="1" smtClean="0">
                          <a:solidFill>
                            <a:schemeClr val="tx1"/>
                          </a:solidFill>
                          <a:latin typeface="+mn-lt"/>
                        </a:rPr>
                        <a:t>Breast</a:t>
                      </a:r>
                      <a:r>
                        <a:rPr lang="pt-PT" sz="900" b="0" dirty="0" smtClean="0">
                          <a:solidFill>
                            <a:schemeClr val="tx1"/>
                          </a:solidFill>
                          <a:latin typeface="+mn-lt"/>
                        </a:rPr>
                        <a:t> </a:t>
                      </a:r>
                      <a:r>
                        <a:rPr lang="pt-PT" sz="900" b="0" dirty="0" err="1" smtClean="0">
                          <a:solidFill>
                            <a:schemeClr val="tx1"/>
                          </a:solidFill>
                          <a:latin typeface="+mn-lt"/>
                        </a:rPr>
                        <a:t>Disorders</a:t>
                      </a:r>
                      <a:endParaRPr lang="pt-PT" sz="900" b="0" dirty="0" smtClean="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dirty="0">
                          <a:solidFill>
                            <a:schemeClr val="accent5"/>
                          </a:solidFill>
                          <a:effectLst/>
                          <a:latin typeface="Calibri" panose="020F0502020204030204" pitchFamily="34" charset="0"/>
                        </a:rPr>
                        <a:t>42</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000000"/>
                          </a:solidFill>
                          <a:effectLst/>
                          <a:latin typeface="Calibri" panose="020F0502020204030204" pitchFamily="34" charset="0"/>
                        </a:rPr>
                        <a:t>1%</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FF0000"/>
                          </a:solidFill>
                          <a:effectLst/>
                          <a:latin typeface="Calibri" panose="020F0502020204030204" pitchFamily="34" charset="0"/>
                        </a:rPr>
                        <a:t>15</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050873"/>
                  </a:ext>
                </a:extLst>
              </a:tr>
              <a:tr h="227786">
                <a:tc>
                  <a:txBody>
                    <a:bodyPr/>
                    <a:lstStyle/>
                    <a:p>
                      <a:pPr algn="l"/>
                      <a:r>
                        <a:rPr lang="pt-PT" sz="900" b="1" dirty="0" err="1" smtClean="0">
                          <a:solidFill>
                            <a:schemeClr val="tx1"/>
                          </a:solidFill>
                          <a:latin typeface="+mn-lt"/>
                        </a:rPr>
                        <a:t>Resp</a:t>
                      </a:r>
                      <a:endParaRPr lang="pt-PT" sz="900" b="1"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900" b="0" dirty="0" err="1" smtClean="0">
                          <a:solidFill>
                            <a:schemeClr val="tx1"/>
                          </a:solidFill>
                          <a:latin typeface="+mn-lt"/>
                        </a:rPr>
                        <a:t>Respiratory</a:t>
                      </a:r>
                      <a:r>
                        <a:rPr lang="pt-PT" sz="900" b="0" dirty="0" smtClean="0">
                          <a:solidFill>
                            <a:schemeClr val="tx1"/>
                          </a:solidFill>
                          <a:latin typeface="+mn-lt"/>
                        </a:rPr>
                        <a:t>,</a:t>
                      </a:r>
                      <a:r>
                        <a:rPr lang="pt-PT" sz="900" b="0" baseline="0" dirty="0" smtClean="0">
                          <a:solidFill>
                            <a:schemeClr val="tx1"/>
                          </a:solidFill>
                          <a:latin typeface="+mn-lt"/>
                        </a:rPr>
                        <a:t> </a:t>
                      </a:r>
                      <a:r>
                        <a:rPr lang="pt-PT" sz="900" b="0" baseline="0" dirty="0" err="1" smtClean="0">
                          <a:solidFill>
                            <a:schemeClr val="tx1"/>
                          </a:solidFill>
                          <a:latin typeface="+mn-lt"/>
                        </a:rPr>
                        <a:t>Thoracic</a:t>
                      </a:r>
                      <a:r>
                        <a:rPr lang="pt-PT" sz="900" b="0" baseline="0" dirty="0" smtClean="0">
                          <a:solidFill>
                            <a:schemeClr val="tx1"/>
                          </a:solidFill>
                          <a:latin typeface="+mn-lt"/>
                        </a:rPr>
                        <a:t> </a:t>
                      </a:r>
                      <a:r>
                        <a:rPr lang="pt-PT" sz="900" b="0" baseline="0" dirty="0" err="1" smtClean="0">
                          <a:solidFill>
                            <a:schemeClr val="tx1"/>
                          </a:solidFill>
                          <a:latin typeface="+mn-lt"/>
                        </a:rPr>
                        <a:t>and</a:t>
                      </a:r>
                      <a:r>
                        <a:rPr lang="pt-PT" sz="900" b="0" baseline="0" dirty="0" smtClean="0">
                          <a:solidFill>
                            <a:schemeClr val="tx1"/>
                          </a:solidFill>
                          <a:latin typeface="+mn-lt"/>
                        </a:rPr>
                        <a:t> Mediastinal </a:t>
                      </a:r>
                      <a:r>
                        <a:rPr lang="pt-PT" sz="900" b="0" baseline="0" dirty="0" err="1" smtClean="0">
                          <a:solidFill>
                            <a:schemeClr val="tx1"/>
                          </a:solidFill>
                          <a:latin typeface="+mn-lt"/>
                        </a:rPr>
                        <a:t>Disorders</a:t>
                      </a:r>
                      <a:endParaRPr lang="pt-PT" sz="900" b="0" dirty="0" smtClean="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chemeClr val="accent5"/>
                          </a:solidFill>
                          <a:effectLst/>
                          <a:latin typeface="Calibri" panose="020F0502020204030204" pitchFamily="34" charset="0"/>
                        </a:rPr>
                        <a:t>181</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000000"/>
                          </a:solidFill>
                          <a:effectLst/>
                          <a:latin typeface="Calibri" panose="020F0502020204030204" pitchFamily="34" charset="0"/>
                        </a:rPr>
                        <a:t>5%</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FF0000"/>
                          </a:solidFill>
                          <a:effectLst/>
                          <a:latin typeface="Calibri" panose="020F0502020204030204" pitchFamily="34" charset="0"/>
                        </a:rPr>
                        <a:t>144</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7199034"/>
                  </a:ext>
                </a:extLst>
              </a:tr>
              <a:tr h="227786">
                <a:tc>
                  <a:txBody>
                    <a:bodyPr/>
                    <a:lstStyle/>
                    <a:p>
                      <a:pPr algn="l"/>
                      <a:r>
                        <a:rPr lang="pt-PT" sz="900" b="1" dirty="0" smtClean="0">
                          <a:solidFill>
                            <a:schemeClr val="tx1"/>
                          </a:solidFill>
                          <a:latin typeface="+mn-lt"/>
                        </a:rPr>
                        <a:t>Skin</a:t>
                      </a:r>
                      <a:endParaRPr lang="pt-PT" sz="900" b="1"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900" b="0" dirty="0" smtClean="0">
                          <a:solidFill>
                            <a:schemeClr val="tx1"/>
                          </a:solidFill>
                          <a:latin typeface="+mn-lt"/>
                        </a:rPr>
                        <a:t>Skin </a:t>
                      </a:r>
                      <a:r>
                        <a:rPr lang="pt-PT" sz="900" b="0" dirty="0" err="1" smtClean="0">
                          <a:solidFill>
                            <a:schemeClr val="tx1"/>
                          </a:solidFill>
                          <a:latin typeface="+mn-lt"/>
                        </a:rPr>
                        <a:t>and</a:t>
                      </a:r>
                      <a:r>
                        <a:rPr lang="pt-PT" sz="900" b="0" dirty="0" smtClean="0">
                          <a:solidFill>
                            <a:schemeClr val="tx1"/>
                          </a:solidFill>
                          <a:latin typeface="+mn-lt"/>
                        </a:rPr>
                        <a:t> </a:t>
                      </a:r>
                      <a:r>
                        <a:rPr lang="pt-PT" sz="900" b="0" dirty="0" err="1" smtClean="0">
                          <a:solidFill>
                            <a:schemeClr val="tx1"/>
                          </a:solidFill>
                          <a:latin typeface="+mn-lt"/>
                        </a:rPr>
                        <a:t>Subcutaneous</a:t>
                      </a:r>
                      <a:r>
                        <a:rPr lang="pt-PT" sz="900" b="0" dirty="0" smtClean="0">
                          <a:solidFill>
                            <a:schemeClr val="tx1"/>
                          </a:solidFill>
                          <a:latin typeface="+mn-lt"/>
                        </a:rPr>
                        <a:t> </a:t>
                      </a:r>
                      <a:r>
                        <a:rPr lang="pt-PT" sz="900" b="0" dirty="0" err="1" smtClean="0">
                          <a:solidFill>
                            <a:schemeClr val="tx1"/>
                          </a:solidFill>
                          <a:latin typeface="+mn-lt"/>
                        </a:rPr>
                        <a:t>Tissue</a:t>
                      </a:r>
                      <a:r>
                        <a:rPr lang="pt-PT" sz="900" b="0" dirty="0" smtClean="0">
                          <a:solidFill>
                            <a:schemeClr val="tx1"/>
                          </a:solidFill>
                          <a:latin typeface="+mn-lt"/>
                        </a:rPr>
                        <a:t> </a:t>
                      </a:r>
                      <a:r>
                        <a:rPr lang="pt-PT" sz="900" b="0" dirty="0" err="1" smtClean="0">
                          <a:solidFill>
                            <a:schemeClr val="tx1"/>
                          </a:solidFill>
                          <a:latin typeface="+mn-lt"/>
                        </a:rPr>
                        <a:t>Disorders</a:t>
                      </a:r>
                      <a:endParaRPr lang="pt-PT" sz="900" b="0" dirty="0" smtClean="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chemeClr val="accent5"/>
                          </a:solidFill>
                          <a:effectLst/>
                          <a:latin typeface="Calibri" panose="020F0502020204030204" pitchFamily="34" charset="0"/>
                        </a:rPr>
                        <a:t>440</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000000"/>
                          </a:solidFill>
                          <a:effectLst/>
                          <a:latin typeface="Calibri" panose="020F0502020204030204" pitchFamily="34" charset="0"/>
                        </a:rPr>
                        <a:t>11%</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FF0000"/>
                          </a:solidFill>
                          <a:effectLst/>
                          <a:latin typeface="Calibri" panose="020F0502020204030204" pitchFamily="34" charset="0"/>
                        </a:rPr>
                        <a:t>274</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5253002"/>
                  </a:ext>
                </a:extLst>
              </a:tr>
              <a:tr h="227786">
                <a:tc>
                  <a:txBody>
                    <a:bodyPr/>
                    <a:lstStyle/>
                    <a:p>
                      <a:pPr algn="l"/>
                      <a:r>
                        <a:rPr lang="pt-PT" sz="900" b="1" dirty="0" err="1" smtClean="0">
                          <a:solidFill>
                            <a:schemeClr val="tx1"/>
                          </a:solidFill>
                          <a:latin typeface="+mn-lt"/>
                        </a:rPr>
                        <a:t>Soc</a:t>
                      </a:r>
                      <a:endParaRPr lang="pt-PT" sz="900" b="1"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900" b="0" dirty="0" smtClean="0">
                          <a:solidFill>
                            <a:schemeClr val="tx1"/>
                          </a:solidFill>
                          <a:latin typeface="+mn-lt"/>
                        </a:rPr>
                        <a:t>Social</a:t>
                      </a:r>
                      <a:r>
                        <a:rPr lang="pt-PT" sz="900" b="0" baseline="0" dirty="0" smtClean="0">
                          <a:solidFill>
                            <a:schemeClr val="tx1"/>
                          </a:solidFill>
                          <a:latin typeface="+mn-lt"/>
                        </a:rPr>
                        <a:t> </a:t>
                      </a:r>
                      <a:r>
                        <a:rPr lang="pt-PT" sz="900" b="0" baseline="0" dirty="0" err="1" smtClean="0">
                          <a:solidFill>
                            <a:schemeClr val="tx1"/>
                          </a:solidFill>
                          <a:latin typeface="+mn-lt"/>
                        </a:rPr>
                        <a:t>Circumstances</a:t>
                      </a:r>
                      <a:endParaRPr lang="pt-PT" sz="900" b="0" dirty="0" smtClean="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chemeClr val="accent5"/>
                          </a:solidFill>
                          <a:effectLst/>
                          <a:latin typeface="Calibri" panose="020F0502020204030204" pitchFamily="34" charset="0"/>
                        </a:rPr>
                        <a:t>4</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000000"/>
                          </a:solidFill>
                          <a:effectLst/>
                          <a:latin typeface="Calibri" panose="020F0502020204030204" pitchFamily="34" charset="0"/>
                        </a:rPr>
                        <a:t>0%</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FF0000"/>
                          </a:solidFill>
                          <a:effectLst/>
                          <a:latin typeface="Calibri" panose="020F0502020204030204" pitchFamily="34" charset="0"/>
                        </a:rPr>
                        <a:t>3</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3836099"/>
                  </a:ext>
                </a:extLst>
              </a:tr>
              <a:tr h="227786">
                <a:tc>
                  <a:txBody>
                    <a:bodyPr/>
                    <a:lstStyle/>
                    <a:p>
                      <a:pPr algn="l"/>
                      <a:r>
                        <a:rPr lang="pt-PT" sz="900" b="1" dirty="0" err="1" smtClean="0">
                          <a:solidFill>
                            <a:schemeClr val="tx1"/>
                          </a:solidFill>
                          <a:latin typeface="+mn-lt"/>
                        </a:rPr>
                        <a:t>Surg</a:t>
                      </a:r>
                      <a:endParaRPr lang="pt-PT" sz="900" b="1"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900" b="0" dirty="0" err="1" smtClean="0">
                          <a:solidFill>
                            <a:schemeClr val="tx1"/>
                          </a:solidFill>
                          <a:latin typeface="+mn-lt"/>
                        </a:rPr>
                        <a:t>Surgical</a:t>
                      </a:r>
                      <a:r>
                        <a:rPr lang="pt-PT" sz="900" b="0" baseline="0" dirty="0" smtClean="0">
                          <a:solidFill>
                            <a:schemeClr val="tx1"/>
                          </a:solidFill>
                          <a:latin typeface="+mn-lt"/>
                        </a:rPr>
                        <a:t> </a:t>
                      </a:r>
                      <a:r>
                        <a:rPr lang="pt-PT" sz="900" b="0" baseline="0" dirty="0" err="1" smtClean="0">
                          <a:solidFill>
                            <a:schemeClr val="tx1"/>
                          </a:solidFill>
                          <a:latin typeface="+mn-lt"/>
                        </a:rPr>
                        <a:t>and</a:t>
                      </a:r>
                      <a:r>
                        <a:rPr lang="pt-PT" sz="900" b="0" baseline="0" dirty="0" smtClean="0">
                          <a:solidFill>
                            <a:schemeClr val="tx1"/>
                          </a:solidFill>
                          <a:latin typeface="+mn-lt"/>
                        </a:rPr>
                        <a:t> Medical </a:t>
                      </a:r>
                      <a:r>
                        <a:rPr lang="pt-PT" sz="900" b="0" baseline="0" dirty="0" err="1" smtClean="0">
                          <a:solidFill>
                            <a:schemeClr val="tx1"/>
                          </a:solidFill>
                          <a:latin typeface="+mn-lt"/>
                        </a:rPr>
                        <a:t>Procedures</a:t>
                      </a:r>
                      <a:endParaRPr lang="pt-PT" sz="900" b="0" dirty="0" smtClean="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chemeClr val="accent5"/>
                          </a:solidFill>
                          <a:effectLst/>
                          <a:latin typeface="Calibri" panose="020F0502020204030204" pitchFamily="34" charset="0"/>
                        </a:rPr>
                        <a:t>33</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000000"/>
                          </a:solidFill>
                          <a:effectLst/>
                          <a:latin typeface="Calibri" panose="020F0502020204030204" pitchFamily="34" charset="0"/>
                        </a:rPr>
                        <a:t>1%</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a:solidFill>
                            <a:srgbClr val="FF0000"/>
                          </a:solidFill>
                          <a:effectLst/>
                          <a:latin typeface="Calibri" panose="020F0502020204030204" pitchFamily="34" charset="0"/>
                        </a:rPr>
                        <a:t>30</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6146225"/>
                  </a:ext>
                </a:extLst>
              </a:tr>
              <a:tr h="227786">
                <a:tc>
                  <a:txBody>
                    <a:bodyPr/>
                    <a:lstStyle/>
                    <a:p>
                      <a:pPr algn="l"/>
                      <a:r>
                        <a:rPr lang="pt-PT" sz="900" b="1" dirty="0" err="1" smtClean="0">
                          <a:solidFill>
                            <a:schemeClr val="tx1"/>
                          </a:solidFill>
                          <a:latin typeface="+mn-lt"/>
                        </a:rPr>
                        <a:t>Vasc</a:t>
                      </a:r>
                      <a:endParaRPr lang="pt-PT" sz="900" b="1"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900" b="0" dirty="0" smtClean="0">
                          <a:solidFill>
                            <a:schemeClr val="tx1"/>
                          </a:solidFill>
                          <a:latin typeface="+mn-lt"/>
                        </a:rPr>
                        <a:t>Vascular </a:t>
                      </a:r>
                      <a:r>
                        <a:rPr lang="pt-PT" sz="900" b="0" dirty="0" err="1" smtClean="0">
                          <a:solidFill>
                            <a:schemeClr val="tx1"/>
                          </a:solidFill>
                          <a:latin typeface="+mn-lt"/>
                        </a:rPr>
                        <a:t>Disorders</a:t>
                      </a:r>
                      <a:endParaRPr lang="pt-PT" sz="900" b="0" dirty="0" smtClean="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dirty="0">
                          <a:solidFill>
                            <a:schemeClr val="accent5"/>
                          </a:solidFill>
                          <a:effectLst/>
                          <a:latin typeface="Calibri" panose="020F0502020204030204" pitchFamily="34" charset="0"/>
                        </a:rPr>
                        <a:t>94</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dirty="0">
                          <a:solidFill>
                            <a:srgbClr val="000000"/>
                          </a:solidFill>
                          <a:effectLst/>
                          <a:latin typeface="Calibri" panose="020F0502020204030204" pitchFamily="34" charset="0"/>
                        </a:rPr>
                        <a:t>2%</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pt-PT" sz="900" b="0" i="0" u="none" strike="noStrike" dirty="0">
                          <a:solidFill>
                            <a:srgbClr val="FF0000"/>
                          </a:solidFill>
                          <a:effectLst/>
                          <a:latin typeface="Calibri" panose="020F0502020204030204" pitchFamily="34" charset="0"/>
                        </a:rPr>
                        <a:t>68</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0647167"/>
                  </a:ext>
                </a:extLst>
              </a:tr>
            </a:tbl>
          </a:graphicData>
        </a:graphic>
      </p:graphicFrame>
      <p:graphicFrame>
        <p:nvGraphicFramePr>
          <p:cNvPr id="9" name="Gráfico 8"/>
          <p:cNvGraphicFramePr>
            <a:graphicFrameLocks/>
          </p:cNvGraphicFramePr>
          <p:nvPr>
            <p:extLst>
              <p:ext uri="{D42A27DB-BD31-4B8C-83A1-F6EECF244321}">
                <p14:modId xmlns:p14="http://schemas.microsoft.com/office/powerpoint/2010/main" val="1164949018"/>
              </p:ext>
            </p:extLst>
          </p:nvPr>
        </p:nvGraphicFramePr>
        <p:xfrm>
          <a:off x="439961" y="2476684"/>
          <a:ext cx="6379293" cy="324263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8"/>
          <p:cNvSpPr txBox="1">
            <a:spLocks noChangeArrowheads="1"/>
          </p:cNvSpPr>
          <p:nvPr/>
        </p:nvSpPr>
        <p:spPr bwMode="auto">
          <a:xfrm>
            <a:off x="439961" y="5797313"/>
            <a:ext cx="6379293" cy="1008931"/>
          </a:xfrm>
          <a:prstGeom prst="rect">
            <a:avLst/>
          </a:prstGeom>
          <a:noFill/>
          <a:ln>
            <a:noFill/>
          </a:ln>
          <a:effectLst/>
          <a:extLst>
            <a:ext uri="{909E8E84-426E-40DD-AFC4-6F175D3DCCD1}">
              <a14:hiddenFill xmlns:a14="http://schemas.microsoft.com/office/drawing/2010/main">
                <a:solidFill>
                  <a:srgbClr val="06756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lvl="0" algn="just" eaLnBrk="0" fontAlgn="base" hangingPunct="0">
              <a:spcBef>
                <a:spcPct val="0"/>
              </a:spcBef>
              <a:spcAft>
                <a:spcPct val="0"/>
              </a:spcAft>
            </a:pPr>
            <a:r>
              <a:rPr lang="pt-PT" altLang="pt-PT" sz="900" b="1" dirty="0">
                <a:solidFill>
                  <a:schemeClr val="accent5">
                    <a:lumMod val="50000"/>
                  </a:schemeClr>
                </a:solidFill>
              </a:rPr>
              <a:t>Nota</a:t>
            </a:r>
          </a:p>
          <a:p>
            <a:pPr algn="just" eaLnBrk="0" fontAlgn="base" hangingPunct="0">
              <a:spcBef>
                <a:spcPct val="0"/>
              </a:spcBef>
              <a:spcAft>
                <a:spcPct val="0"/>
              </a:spcAft>
            </a:pPr>
            <a:r>
              <a:rPr lang="pt-PT" altLang="pt-PT" sz="900" dirty="0"/>
              <a:t>Número de SOC é superior ao número de casos de RAM porque:</a:t>
            </a:r>
          </a:p>
          <a:p>
            <a:pPr algn="just" eaLnBrk="0" fontAlgn="base" hangingPunct="0">
              <a:spcBef>
                <a:spcPct val="0"/>
              </a:spcBef>
              <a:spcAft>
                <a:spcPct val="0"/>
              </a:spcAft>
            </a:pPr>
            <a:endParaRPr lang="pt-PT" altLang="pt-PT" sz="900" dirty="0"/>
          </a:p>
          <a:p>
            <a:pPr marL="171450" indent="-171450" algn="just" eaLnBrk="0" fontAlgn="base" hangingPunct="0">
              <a:spcBef>
                <a:spcPct val="0"/>
              </a:spcBef>
              <a:spcAft>
                <a:spcPct val="0"/>
              </a:spcAft>
              <a:buFont typeface="Wingdings" panose="05000000000000000000" pitchFamily="2" charset="2"/>
              <a:buChar char="ü"/>
            </a:pPr>
            <a:r>
              <a:rPr lang="pt-PT" altLang="pt-PT" sz="900" dirty="0"/>
              <a:t>1 caso pode conter mais do que 1 RAM;</a:t>
            </a:r>
          </a:p>
          <a:p>
            <a:pPr marL="171450" indent="-171450" algn="just" eaLnBrk="0" fontAlgn="base" hangingPunct="0">
              <a:spcBef>
                <a:spcPct val="0"/>
              </a:spcBef>
              <a:spcAft>
                <a:spcPct val="0"/>
              </a:spcAft>
              <a:buFont typeface="Wingdings" panose="05000000000000000000" pitchFamily="2" charset="2"/>
              <a:buChar char="ü"/>
            </a:pPr>
            <a:r>
              <a:rPr lang="pt-PT" altLang="pt-PT" sz="900" dirty="0"/>
              <a:t>cada RAM pode corresponder a SOC diferente</a:t>
            </a:r>
            <a:r>
              <a:rPr lang="pt-PT" altLang="pt-PT" sz="900" dirty="0" smtClean="0"/>
              <a:t>.</a:t>
            </a:r>
          </a:p>
          <a:p>
            <a:pPr algn="just" eaLnBrk="0" fontAlgn="base" hangingPunct="0">
              <a:spcBef>
                <a:spcPct val="0"/>
              </a:spcBef>
              <a:spcAft>
                <a:spcPct val="0"/>
              </a:spcAft>
            </a:pPr>
            <a:endParaRPr lang="pt-PT" altLang="pt-PT" sz="900" dirty="0" smtClean="0"/>
          </a:p>
          <a:p>
            <a:pPr algn="just" eaLnBrk="0" fontAlgn="base" hangingPunct="0">
              <a:spcBef>
                <a:spcPct val="0"/>
              </a:spcBef>
              <a:spcAft>
                <a:spcPct val="0"/>
              </a:spcAft>
            </a:pPr>
            <a:r>
              <a:rPr lang="pt-PT" altLang="pt-PT" sz="900" dirty="0" smtClean="0"/>
              <a:t>Sempre </a:t>
            </a:r>
            <a:r>
              <a:rPr lang="pt-PT" altLang="pt-PT" sz="900" dirty="0"/>
              <a:t>que várias RAM da mesma SOC são notificadas no mesmo caso, a SOC apenas é contabilizada uma vez.</a:t>
            </a:r>
          </a:p>
        </p:txBody>
      </p:sp>
    </p:spTree>
    <p:extLst>
      <p:ext uri="{BB962C8B-B14F-4D97-AF65-F5344CB8AC3E}">
        <p14:creationId xmlns:p14="http://schemas.microsoft.com/office/powerpoint/2010/main" val="2883666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2" name="Forma livre 21"/>
          <p:cNvSpPr>
            <a:spLocks noChangeAspect="1"/>
          </p:cNvSpPr>
          <p:nvPr/>
        </p:nvSpPr>
        <p:spPr>
          <a:xfrm>
            <a:off x="765111" y="858856"/>
            <a:ext cx="5940000" cy="5940000"/>
          </a:xfrm>
          <a:custGeom>
            <a:avLst/>
            <a:gdLst>
              <a:gd name="connsiteX0" fmla="*/ 0 w 4571648"/>
              <a:gd name="connsiteY0" fmla="*/ 2285824 h 4571648"/>
              <a:gd name="connsiteX1" fmla="*/ 2285824 w 4571648"/>
              <a:gd name="connsiteY1" fmla="*/ 0 h 4571648"/>
              <a:gd name="connsiteX2" fmla="*/ 4571648 w 4571648"/>
              <a:gd name="connsiteY2" fmla="*/ 2285824 h 4571648"/>
              <a:gd name="connsiteX3" fmla="*/ 2285824 w 4571648"/>
              <a:gd name="connsiteY3" fmla="*/ 4571648 h 4571648"/>
              <a:gd name="connsiteX4" fmla="*/ 0 w 4571648"/>
              <a:gd name="connsiteY4" fmla="*/ 2285824 h 457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648" h="4571648">
                <a:moveTo>
                  <a:pt x="0" y="2285824"/>
                </a:moveTo>
                <a:cubicBezTo>
                  <a:pt x="0" y="1023398"/>
                  <a:pt x="1023398" y="0"/>
                  <a:pt x="2285824" y="0"/>
                </a:cubicBezTo>
                <a:cubicBezTo>
                  <a:pt x="3548250" y="0"/>
                  <a:pt x="4571648" y="1023398"/>
                  <a:pt x="4571648" y="2285824"/>
                </a:cubicBezTo>
                <a:cubicBezTo>
                  <a:pt x="4571648" y="3548250"/>
                  <a:pt x="3548250" y="4571648"/>
                  <a:pt x="2285824" y="4571648"/>
                </a:cubicBezTo>
                <a:cubicBezTo>
                  <a:pt x="1023398" y="4571648"/>
                  <a:pt x="0" y="3548250"/>
                  <a:pt x="0" y="2285824"/>
                </a:cubicBezTo>
                <a:close/>
              </a:path>
            </a:pathLst>
          </a:custGeom>
          <a:solidFill>
            <a:srgbClr val="23375C"/>
          </a:solidFill>
          <a:ln>
            <a:solidFill>
              <a:schemeClr val="bg1"/>
            </a:solidFill>
          </a:ln>
        </p:spPr>
        <p:style>
          <a:lnRef idx="2">
            <a:schemeClr val="lt1">
              <a:hueOff val="0"/>
              <a:satOff val="0"/>
              <a:lumOff val="0"/>
              <a:alphaOff val="0"/>
            </a:schemeClr>
          </a:lnRef>
          <a:fillRef idx="1">
            <a:schemeClr val="accent5">
              <a:shade val="50000"/>
              <a:hueOff val="0"/>
              <a:satOff val="0"/>
              <a:lumOff val="0"/>
              <a:alphaOff val="0"/>
            </a:schemeClr>
          </a:fillRef>
          <a:effectRef idx="0">
            <a:schemeClr val="accent5">
              <a:shade val="50000"/>
              <a:hueOff val="0"/>
              <a:satOff val="0"/>
              <a:lumOff val="0"/>
              <a:alphaOff val="0"/>
            </a:schemeClr>
          </a:effectRef>
          <a:fontRef idx="minor">
            <a:schemeClr val="lt1"/>
          </a:fontRef>
        </p:style>
        <p:txBody>
          <a:bodyPr spcFirstLastPara="0" vert="horz" wrap="square" lIns="1585104" tIns="385046" rIns="1585104" bIns="4042366" numCol="1" spcCol="1270" anchor="ctr" anchorCtr="0">
            <a:noAutofit/>
          </a:bodyPr>
          <a:lstStyle/>
          <a:p>
            <a:pPr lvl="0" algn="ctr" defTabSz="977900">
              <a:lnSpc>
                <a:spcPct val="90000"/>
              </a:lnSpc>
              <a:spcBef>
                <a:spcPct val="0"/>
              </a:spcBef>
              <a:spcAft>
                <a:spcPts val="10200"/>
              </a:spcAft>
            </a:pPr>
            <a:r>
              <a:rPr lang="pt-PT" sz="2200" b="1" dirty="0" err="1" smtClean="0"/>
              <a:t>Gastr</a:t>
            </a:r>
            <a:endParaRPr lang="pt-PT" sz="2200" b="1" dirty="0"/>
          </a:p>
        </p:txBody>
      </p:sp>
      <p:sp>
        <p:nvSpPr>
          <p:cNvPr id="16" name="Título 1"/>
          <p:cNvSpPr txBox="1">
            <a:spLocks/>
          </p:cNvSpPr>
          <p:nvPr/>
        </p:nvSpPr>
        <p:spPr>
          <a:xfrm>
            <a:off x="862436" y="397473"/>
            <a:ext cx="8238226" cy="5751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000" dirty="0" smtClean="0">
                <a:solidFill>
                  <a:schemeClr val="accent5">
                    <a:lumMod val="75000"/>
                  </a:schemeClr>
                </a:solidFill>
              </a:rPr>
              <a:t>SOC</a:t>
            </a:r>
            <a:r>
              <a:rPr lang="pt-PT" sz="4000" dirty="0">
                <a:solidFill>
                  <a:schemeClr val="accent5">
                    <a:lumMod val="75000"/>
                  </a:schemeClr>
                </a:solidFill>
              </a:rPr>
              <a:t>: </a:t>
            </a:r>
            <a:r>
              <a:rPr lang="pt-PT" sz="4000" dirty="0" err="1">
                <a:solidFill>
                  <a:schemeClr val="accent5">
                    <a:lumMod val="75000"/>
                  </a:schemeClr>
                </a:solidFill>
              </a:rPr>
              <a:t>System</a:t>
            </a:r>
            <a:r>
              <a:rPr lang="pt-PT" sz="4000" dirty="0">
                <a:solidFill>
                  <a:schemeClr val="accent5">
                    <a:lumMod val="75000"/>
                  </a:schemeClr>
                </a:solidFill>
              </a:rPr>
              <a:t> </a:t>
            </a:r>
            <a:r>
              <a:rPr lang="pt-PT" sz="4000" dirty="0" err="1">
                <a:solidFill>
                  <a:schemeClr val="accent5">
                    <a:lumMod val="75000"/>
                  </a:schemeClr>
                </a:solidFill>
              </a:rPr>
              <a:t>Organ</a:t>
            </a:r>
            <a:r>
              <a:rPr lang="pt-PT" sz="4000" dirty="0">
                <a:solidFill>
                  <a:schemeClr val="accent5">
                    <a:lumMod val="75000"/>
                  </a:schemeClr>
                </a:solidFill>
              </a:rPr>
              <a:t> </a:t>
            </a:r>
            <a:r>
              <a:rPr lang="pt-PT" sz="4000" dirty="0" err="1">
                <a:solidFill>
                  <a:schemeClr val="accent5">
                    <a:lumMod val="75000"/>
                  </a:schemeClr>
                </a:solidFill>
              </a:rPr>
              <a:t>Class</a:t>
            </a:r>
            <a:endParaRPr lang="pt-PT" sz="4000" dirty="0">
              <a:solidFill>
                <a:schemeClr val="accent5">
                  <a:lumMod val="75000"/>
                </a:schemeClr>
              </a:solidFill>
            </a:endParaRPr>
          </a:p>
        </p:txBody>
      </p:sp>
      <p:sp>
        <p:nvSpPr>
          <p:cNvPr id="17" name="Título 1"/>
          <p:cNvSpPr txBox="1">
            <a:spLocks/>
          </p:cNvSpPr>
          <p:nvPr/>
        </p:nvSpPr>
        <p:spPr>
          <a:xfrm>
            <a:off x="6935546" y="2227209"/>
            <a:ext cx="2295343" cy="37099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PT" sz="1700" dirty="0" smtClean="0"/>
              <a:t>SOC mais Representativas</a:t>
            </a:r>
          </a:p>
        </p:txBody>
      </p:sp>
      <p:graphicFrame>
        <p:nvGraphicFramePr>
          <p:cNvPr id="39" name="Tabela 38"/>
          <p:cNvGraphicFramePr>
            <a:graphicFrameLocks noGrp="1"/>
          </p:cNvGraphicFramePr>
          <p:nvPr>
            <p:extLst>
              <p:ext uri="{D42A27DB-BD31-4B8C-83A1-F6EECF244321}">
                <p14:modId xmlns:p14="http://schemas.microsoft.com/office/powerpoint/2010/main" val="2295157080"/>
              </p:ext>
            </p:extLst>
          </p:nvPr>
        </p:nvGraphicFramePr>
        <p:xfrm>
          <a:off x="6935546" y="1210549"/>
          <a:ext cx="3253613" cy="886525"/>
        </p:xfrm>
        <a:graphic>
          <a:graphicData uri="http://schemas.openxmlformats.org/drawingml/2006/table">
            <a:tbl>
              <a:tblPr firstRow="1" bandRow="1">
                <a:tableStyleId>{5C22544A-7EE6-4342-B048-85BDC9FD1C3A}</a:tableStyleId>
              </a:tblPr>
              <a:tblGrid>
                <a:gridCol w="1078230">
                  <a:extLst>
                    <a:ext uri="{9D8B030D-6E8A-4147-A177-3AD203B41FA5}">
                      <a16:colId xmlns:a16="http://schemas.microsoft.com/office/drawing/2014/main" val="3715609987"/>
                    </a:ext>
                  </a:extLst>
                </a:gridCol>
                <a:gridCol w="1259205">
                  <a:extLst>
                    <a:ext uri="{9D8B030D-6E8A-4147-A177-3AD203B41FA5}">
                      <a16:colId xmlns:a16="http://schemas.microsoft.com/office/drawing/2014/main" val="4090672703"/>
                    </a:ext>
                  </a:extLst>
                </a:gridCol>
                <a:gridCol w="916178">
                  <a:extLst>
                    <a:ext uri="{9D8B030D-6E8A-4147-A177-3AD203B41FA5}">
                      <a16:colId xmlns:a16="http://schemas.microsoft.com/office/drawing/2014/main" val="1553421440"/>
                    </a:ext>
                  </a:extLst>
                </a:gridCol>
              </a:tblGrid>
              <a:tr h="368365">
                <a:tc>
                  <a:txBody>
                    <a:bodyPr/>
                    <a:lstStyle/>
                    <a:p>
                      <a:pPr algn="l"/>
                      <a:r>
                        <a:rPr lang="pt-PT" sz="1200" dirty="0" smtClean="0">
                          <a:solidFill>
                            <a:schemeClr val="tx1"/>
                          </a:solidFill>
                        </a:rPr>
                        <a:t>Casos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1200" dirty="0" smtClean="0">
                          <a:solidFill>
                            <a:schemeClr val="tx1"/>
                          </a:solidFill>
                        </a:rPr>
                        <a:t>SOC</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1200" dirty="0" smtClean="0">
                          <a:solidFill>
                            <a:schemeClr val="tx1"/>
                          </a:solidFill>
                        </a:rPr>
                        <a:t>Frequência</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0036"/>
                  </a:ext>
                </a:extLst>
              </a:tr>
              <a:tr h="478631">
                <a:tc>
                  <a:txBody>
                    <a:bodyPr/>
                    <a:lstStyle/>
                    <a:p>
                      <a:pPr algn="l"/>
                      <a:r>
                        <a:rPr lang="pt-PT" sz="2800" dirty="0" smtClean="0">
                          <a:solidFill>
                            <a:schemeClr val="accent5">
                              <a:lumMod val="50000"/>
                            </a:schemeClr>
                          </a:solidFill>
                        </a:rPr>
                        <a:t>2.184</a:t>
                      </a:r>
                      <a:endParaRPr lang="pt-PT" sz="2800"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3.925</a:t>
                      </a:r>
                      <a:endParaRPr lang="pt-PT" sz="2800" dirty="0">
                        <a:solidFill>
                          <a:schemeClr val="accent5"/>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1">
                              <a:lumMod val="50000"/>
                            </a:schemeClr>
                          </a:solidFill>
                        </a:rPr>
                        <a:t>≥ 4%</a:t>
                      </a:r>
                      <a:endParaRPr lang="pt-PT" sz="2800" dirty="0">
                        <a:solidFill>
                          <a:schemeClr val="accent1">
                            <a:lumMod val="50000"/>
                          </a:schemeClr>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03876"/>
                  </a:ext>
                </a:extLst>
              </a:tr>
            </a:tbl>
          </a:graphicData>
        </a:graphic>
      </p:graphicFrame>
      <p:graphicFrame>
        <p:nvGraphicFramePr>
          <p:cNvPr id="4" name="Tabela 3"/>
          <p:cNvGraphicFramePr>
            <a:graphicFrameLocks noGrp="1"/>
          </p:cNvGraphicFramePr>
          <p:nvPr>
            <p:extLst>
              <p:ext uri="{D42A27DB-BD31-4B8C-83A1-F6EECF244321}">
                <p14:modId xmlns:p14="http://schemas.microsoft.com/office/powerpoint/2010/main" val="702181900"/>
              </p:ext>
            </p:extLst>
          </p:nvPr>
        </p:nvGraphicFramePr>
        <p:xfrm>
          <a:off x="6935546" y="2846738"/>
          <a:ext cx="5004000" cy="3430489"/>
        </p:xfrm>
        <a:graphic>
          <a:graphicData uri="http://schemas.openxmlformats.org/drawingml/2006/table">
            <a:tbl>
              <a:tblPr firstRow="1" bandRow="1">
                <a:tableStyleId>{5C22544A-7EE6-4342-B048-85BDC9FD1C3A}</a:tableStyleId>
              </a:tblPr>
              <a:tblGrid>
                <a:gridCol w="618256">
                  <a:extLst>
                    <a:ext uri="{9D8B030D-6E8A-4147-A177-3AD203B41FA5}">
                      <a16:colId xmlns:a16="http://schemas.microsoft.com/office/drawing/2014/main" val="1779781490"/>
                    </a:ext>
                  </a:extLst>
                </a:gridCol>
                <a:gridCol w="3224692">
                  <a:extLst>
                    <a:ext uri="{9D8B030D-6E8A-4147-A177-3AD203B41FA5}">
                      <a16:colId xmlns:a16="http://schemas.microsoft.com/office/drawing/2014/main" val="3596384290"/>
                    </a:ext>
                  </a:extLst>
                </a:gridCol>
                <a:gridCol w="565969">
                  <a:extLst>
                    <a:ext uri="{9D8B030D-6E8A-4147-A177-3AD203B41FA5}">
                      <a16:colId xmlns:a16="http://schemas.microsoft.com/office/drawing/2014/main" val="2804551620"/>
                    </a:ext>
                  </a:extLst>
                </a:gridCol>
                <a:gridCol w="595083">
                  <a:extLst>
                    <a:ext uri="{9D8B030D-6E8A-4147-A177-3AD203B41FA5}">
                      <a16:colId xmlns:a16="http://schemas.microsoft.com/office/drawing/2014/main" val="3764415474"/>
                    </a:ext>
                  </a:extLst>
                </a:gridCol>
              </a:tblGrid>
              <a:tr h="382331">
                <a:tc>
                  <a:txBody>
                    <a:bodyPr/>
                    <a:lstStyle/>
                    <a:p>
                      <a:pPr algn="l" fontAlgn="ctr"/>
                      <a:r>
                        <a:rPr lang="pt-PT" sz="1100" b="1" i="0" u="none" strike="noStrike" dirty="0" err="1" smtClean="0">
                          <a:solidFill>
                            <a:schemeClr val="tx1"/>
                          </a:solidFill>
                          <a:effectLst/>
                          <a:latin typeface="+mn-lt"/>
                        </a:rPr>
                        <a:t>Musc</a:t>
                      </a:r>
                      <a:endParaRPr lang="pt-PT" sz="1100" b="1"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100" b="0" kern="1200" dirty="0" err="1" smtClean="0">
                          <a:solidFill>
                            <a:schemeClr val="tx1"/>
                          </a:solidFill>
                          <a:latin typeface="+mn-lt"/>
                          <a:ea typeface="+mn-ea"/>
                          <a:cs typeface="+mn-cs"/>
                        </a:rPr>
                        <a:t>Musculoskeletal</a:t>
                      </a:r>
                      <a:r>
                        <a:rPr lang="pt-PT" sz="1100" b="0" kern="1200" dirty="0" smtClean="0">
                          <a:solidFill>
                            <a:schemeClr val="tx1"/>
                          </a:solidFill>
                          <a:latin typeface="+mn-lt"/>
                          <a:ea typeface="+mn-ea"/>
                          <a:cs typeface="+mn-cs"/>
                        </a:rPr>
                        <a:t> </a:t>
                      </a:r>
                      <a:r>
                        <a:rPr lang="pt-PT" sz="1100" b="0" kern="1200" dirty="0" err="1" smtClean="0">
                          <a:solidFill>
                            <a:schemeClr val="tx1"/>
                          </a:solidFill>
                          <a:latin typeface="+mn-lt"/>
                          <a:ea typeface="+mn-ea"/>
                          <a:cs typeface="+mn-cs"/>
                        </a:rPr>
                        <a:t>and</a:t>
                      </a:r>
                      <a:r>
                        <a:rPr lang="pt-PT" sz="1100" b="0" kern="1200" dirty="0" smtClean="0">
                          <a:solidFill>
                            <a:schemeClr val="tx1"/>
                          </a:solidFill>
                          <a:latin typeface="+mn-lt"/>
                          <a:ea typeface="+mn-ea"/>
                          <a:cs typeface="+mn-cs"/>
                        </a:rPr>
                        <a:t> </a:t>
                      </a:r>
                      <a:r>
                        <a:rPr lang="pt-PT" sz="1100" b="0" kern="1200" dirty="0" err="1" smtClean="0">
                          <a:solidFill>
                            <a:schemeClr val="tx1"/>
                          </a:solidFill>
                          <a:latin typeface="+mn-lt"/>
                          <a:ea typeface="+mn-ea"/>
                          <a:cs typeface="+mn-cs"/>
                        </a:rPr>
                        <a:t>Connective</a:t>
                      </a:r>
                      <a:r>
                        <a:rPr lang="pt-PT" sz="1100" b="0" kern="1200" dirty="0" smtClean="0">
                          <a:solidFill>
                            <a:schemeClr val="tx1"/>
                          </a:solidFill>
                          <a:latin typeface="+mn-lt"/>
                          <a:ea typeface="+mn-ea"/>
                          <a:cs typeface="+mn-cs"/>
                        </a:rPr>
                        <a:t> </a:t>
                      </a:r>
                      <a:r>
                        <a:rPr lang="pt-PT" sz="1100" b="0" kern="1200" dirty="0" err="1" smtClean="0">
                          <a:solidFill>
                            <a:schemeClr val="tx1"/>
                          </a:solidFill>
                          <a:latin typeface="+mn-lt"/>
                          <a:ea typeface="+mn-ea"/>
                          <a:cs typeface="+mn-cs"/>
                        </a:rPr>
                        <a:t>Tissue</a:t>
                      </a:r>
                      <a:r>
                        <a:rPr lang="pt-PT" sz="1100" b="0" kern="1200" dirty="0" smtClean="0">
                          <a:solidFill>
                            <a:schemeClr val="tx1"/>
                          </a:solidFill>
                          <a:latin typeface="+mn-lt"/>
                          <a:ea typeface="+mn-ea"/>
                          <a:cs typeface="+mn-cs"/>
                        </a:rPr>
                        <a:t> </a:t>
                      </a:r>
                      <a:r>
                        <a:rPr lang="pt-PT" sz="1100" b="0" kern="1200" dirty="0" err="1" smtClean="0">
                          <a:solidFill>
                            <a:schemeClr val="tx1"/>
                          </a:solidFill>
                          <a:latin typeface="+mn-lt"/>
                          <a:ea typeface="+mn-ea"/>
                          <a:cs typeface="+mn-cs"/>
                        </a:rPr>
                        <a:t>Disorders</a:t>
                      </a:r>
                      <a:endParaRPr lang="pt-PT" sz="1100" b="0" kern="1200" dirty="0" smtClean="0">
                        <a:solidFill>
                          <a:schemeClr val="tx1"/>
                        </a:solidFill>
                        <a:latin typeface="+mn-lt"/>
                        <a:ea typeface="+mn-ea"/>
                        <a:cs typeface="+mn-cs"/>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1" i="0" u="none" strike="noStrike" dirty="0" smtClean="0">
                          <a:solidFill>
                            <a:schemeClr val="tx1"/>
                          </a:solidFill>
                          <a:effectLst/>
                          <a:latin typeface="+mn-lt"/>
                        </a:rPr>
                        <a:t>146</a:t>
                      </a:r>
                      <a:endParaRPr lang="pt-PT" sz="1100" b="1"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1" i="0" u="none" strike="noStrike">
                          <a:solidFill>
                            <a:schemeClr val="tx1"/>
                          </a:solidFill>
                          <a:effectLst/>
                          <a:latin typeface="+mn-lt"/>
                        </a:rPr>
                        <a:t>4%</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8228286"/>
                  </a:ext>
                </a:extLst>
              </a:tr>
              <a:tr h="382331">
                <a:tc>
                  <a:txBody>
                    <a:bodyPr/>
                    <a:lstStyle/>
                    <a:p>
                      <a:pPr algn="l" fontAlgn="ctr"/>
                      <a:r>
                        <a:rPr lang="pt-PT" sz="1100" b="1" i="0" u="none" strike="noStrike" dirty="0" err="1" smtClean="0">
                          <a:solidFill>
                            <a:schemeClr val="tx1"/>
                          </a:solidFill>
                          <a:effectLst/>
                          <a:latin typeface="+mn-lt"/>
                        </a:rPr>
                        <a:t>Resp</a:t>
                      </a:r>
                      <a:endParaRPr lang="pt-PT" sz="1100" b="1"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smtClean="0">
                          <a:solidFill>
                            <a:schemeClr val="tx1"/>
                          </a:solidFill>
                          <a:latin typeface="+mn-lt"/>
                          <a:ea typeface="+mn-ea"/>
                          <a:cs typeface="+mn-cs"/>
                        </a:rPr>
                        <a:t>Respiratory, thoracic and mediastinal disorders</a:t>
                      </a:r>
                      <a:endParaRPr lang="pt-PT" sz="1100" b="0" kern="1200" dirty="0" smtClean="0">
                        <a:solidFill>
                          <a:schemeClr val="tx1"/>
                        </a:solidFill>
                        <a:latin typeface="+mn-lt"/>
                        <a:ea typeface="+mn-ea"/>
                        <a:cs typeface="+mn-cs"/>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1" i="0" u="none" strike="noStrike" dirty="0" smtClean="0">
                          <a:solidFill>
                            <a:schemeClr val="tx1"/>
                          </a:solidFill>
                          <a:effectLst/>
                          <a:latin typeface="+mn-lt"/>
                        </a:rPr>
                        <a:t>181</a:t>
                      </a:r>
                      <a:endParaRPr lang="pt-PT" sz="1100" b="1"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1" i="0" u="none" strike="noStrike">
                          <a:solidFill>
                            <a:schemeClr val="tx1"/>
                          </a:solidFill>
                          <a:effectLst/>
                          <a:latin typeface="+mn-lt"/>
                        </a:rPr>
                        <a:t>5%</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7074548"/>
                  </a:ext>
                </a:extLst>
              </a:tr>
              <a:tr h="382331">
                <a:tc>
                  <a:txBody>
                    <a:bodyPr/>
                    <a:lstStyle/>
                    <a:p>
                      <a:pPr algn="l" fontAlgn="ctr"/>
                      <a:r>
                        <a:rPr lang="pt-PT" sz="1100" b="1" i="0" u="none" strike="noStrike" smtClean="0">
                          <a:solidFill>
                            <a:schemeClr val="tx1"/>
                          </a:solidFill>
                          <a:effectLst/>
                          <a:latin typeface="+mn-lt"/>
                        </a:rPr>
                        <a:t>Infec</a:t>
                      </a:r>
                      <a:endParaRPr lang="pt-PT" sz="1100" b="1"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100" b="0" dirty="0" err="1" smtClean="0">
                          <a:solidFill>
                            <a:schemeClr val="tx1"/>
                          </a:solidFill>
                        </a:rPr>
                        <a:t>Infections</a:t>
                      </a:r>
                      <a:r>
                        <a:rPr lang="pt-PT" sz="1100" b="0" dirty="0" smtClean="0">
                          <a:solidFill>
                            <a:schemeClr val="tx1"/>
                          </a:solidFill>
                        </a:rPr>
                        <a:t> </a:t>
                      </a:r>
                      <a:r>
                        <a:rPr lang="pt-PT" sz="1100" b="0" dirty="0" err="1" smtClean="0">
                          <a:solidFill>
                            <a:schemeClr val="tx1"/>
                          </a:solidFill>
                        </a:rPr>
                        <a:t>and</a:t>
                      </a:r>
                      <a:r>
                        <a:rPr lang="pt-PT" sz="1100" b="0" baseline="0" dirty="0" smtClean="0">
                          <a:solidFill>
                            <a:schemeClr val="tx1"/>
                          </a:solidFill>
                        </a:rPr>
                        <a:t> </a:t>
                      </a:r>
                      <a:r>
                        <a:rPr lang="pt-PT" sz="1100" b="0" baseline="0" dirty="0" err="1" smtClean="0">
                          <a:solidFill>
                            <a:schemeClr val="tx1"/>
                          </a:solidFill>
                        </a:rPr>
                        <a:t>Infestations</a:t>
                      </a:r>
                      <a:endParaRPr lang="pt-PT" sz="11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1" i="0" u="none" strike="noStrike" dirty="0" smtClean="0">
                          <a:solidFill>
                            <a:schemeClr val="tx1"/>
                          </a:solidFill>
                          <a:effectLst/>
                          <a:latin typeface="+mn-lt"/>
                        </a:rPr>
                        <a:t>213</a:t>
                      </a:r>
                      <a:endParaRPr lang="pt-PT" sz="1100" b="1"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1" i="0" u="none" strike="noStrike">
                          <a:solidFill>
                            <a:schemeClr val="tx1"/>
                          </a:solidFill>
                          <a:effectLst/>
                          <a:latin typeface="+mn-lt"/>
                        </a:rPr>
                        <a:t>5%</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3977268"/>
                  </a:ext>
                </a:extLst>
              </a:tr>
              <a:tr h="382331">
                <a:tc>
                  <a:txBody>
                    <a:bodyPr/>
                    <a:lstStyle/>
                    <a:p>
                      <a:pPr algn="l" fontAlgn="ctr"/>
                      <a:r>
                        <a:rPr lang="pt-PT" sz="1100" b="1" i="0" u="none" strike="noStrike" smtClean="0">
                          <a:solidFill>
                            <a:schemeClr val="tx1"/>
                          </a:solidFill>
                          <a:effectLst/>
                          <a:latin typeface="+mn-lt"/>
                        </a:rPr>
                        <a:t>Inv</a:t>
                      </a:r>
                      <a:endParaRPr lang="pt-PT" sz="1100" b="1"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100" b="0" dirty="0" err="1" smtClean="0">
                          <a:solidFill>
                            <a:schemeClr val="tx1"/>
                          </a:solidFill>
                        </a:rPr>
                        <a:t>Investigations</a:t>
                      </a:r>
                      <a:endParaRPr lang="pt-PT" sz="11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1" i="0" u="none" strike="noStrike" dirty="0" smtClean="0">
                          <a:solidFill>
                            <a:schemeClr val="tx1"/>
                          </a:solidFill>
                          <a:effectLst/>
                          <a:latin typeface="+mn-lt"/>
                        </a:rPr>
                        <a:t>229</a:t>
                      </a:r>
                      <a:endParaRPr lang="pt-PT" sz="1100" b="1"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1" i="0" u="none" strike="noStrike" dirty="0" smtClean="0">
                          <a:solidFill>
                            <a:schemeClr val="tx1"/>
                          </a:solidFill>
                          <a:effectLst/>
                          <a:latin typeface="+mn-lt"/>
                        </a:rPr>
                        <a:t>6%</a:t>
                      </a:r>
                      <a:endParaRPr lang="pt-PT" sz="1100" b="1"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9733472"/>
                  </a:ext>
                </a:extLst>
              </a:tr>
              <a:tr h="382331">
                <a:tc>
                  <a:txBody>
                    <a:bodyPr/>
                    <a:lstStyle/>
                    <a:p>
                      <a:pPr algn="l" fontAlgn="ctr"/>
                      <a:r>
                        <a:rPr lang="pt-PT" sz="1100" b="1" i="0" u="none" strike="noStrike" dirty="0" err="1" smtClean="0">
                          <a:solidFill>
                            <a:schemeClr val="tx1"/>
                          </a:solidFill>
                          <a:effectLst/>
                          <a:latin typeface="+mn-lt"/>
                        </a:rPr>
                        <a:t>Inj&amp;P</a:t>
                      </a:r>
                      <a:endParaRPr lang="pt-PT" sz="1100" b="1"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100" b="0" dirty="0" err="1" smtClean="0">
                          <a:solidFill>
                            <a:schemeClr val="tx1"/>
                          </a:solidFill>
                        </a:rPr>
                        <a:t>Injury</a:t>
                      </a:r>
                      <a:r>
                        <a:rPr lang="pt-PT" sz="1100" b="0" dirty="0" smtClean="0">
                          <a:solidFill>
                            <a:schemeClr val="tx1"/>
                          </a:solidFill>
                        </a:rPr>
                        <a:t>, </a:t>
                      </a:r>
                      <a:r>
                        <a:rPr lang="pt-PT" sz="1100" b="0" dirty="0" err="1" smtClean="0">
                          <a:solidFill>
                            <a:schemeClr val="tx1"/>
                          </a:solidFill>
                        </a:rPr>
                        <a:t>Poisoning</a:t>
                      </a:r>
                      <a:r>
                        <a:rPr lang="pt-PT" sz="1100" b="0" dirty="0" smtClean="0">
                          <a:solidFill>
                            <a:schemeClr val="tx1"/>
                          </a:solidFill>
                        </a:rPr>
                        <a:t> </a:t>
                      </a:r>
                      <a:r>
                        <a:rPr lang="pt-PT" sz="1100" b="0" dirty="0" err="1" smtClean="0">
                          <a:solidFill>
                            <a:schemeClr val="tx1"/>
                          </a:solidFill>
                        </a:rPr>
                        <a:t>and</a:t>
                      </a:r>
                      <a:r>
                        <a:rPr lang="pt-PT" sz="1100" b="0" dirty="0" smtClean="0">
                          <a:solidFill>
                            <a:schemeClr val="tx1"/>
                          </a:solidFill>
                        </a:rPr>
                        <a:t> </a:t>
                      </a:r>
                      <a:r>
                        <a:rPr lang="pt-PT" sz="1100" b="0" dirty="0" err="1" smtClean="0">
                          <a:solidFill>
                            <a:schemeClr val="tx1"/>
                          </a:solidFill>
                        </a:rPr>
                        <a:t>Procedural</a:t>
                      </a:r>
                      <a:r>
                        <a:rPr lang="pt-PT" sz="1100" b="0" dirty="0" smtClean="0">
                          <a:solidFill>
                            <a:schemeClr val="tx1"/>
                          </a:solidFill>
                        </a:rPr>
                        <a:t> </a:t>
                      </a:r>
                      <a:r>
                        <a:rPr lang="pt-PT" sz="1100" b="0" dirty="0" err="1" smtClean="0">
                          <a:solidFill>
                            <a:schemeClr val="tx1"/>
                          </a:solidFill>
                        </a:rPr>
                        <a:t>Complications</a:t>
                      </a:r>
                      <a:endParaRPr lang="pt-PT" sz="11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1" i="0" u="none" strike="noStrike" dirty="0" smtClean="0">
                          <a:solidFill>
                            <a:schemeClr val="tx1"/>
                          </a:solidFill>
                          <a:effectLst/>
                          <a:latin typeface="+mn-lt"/>
                        </a:rPr>
                        <a:t>231</a:t>
                      </a:r>
                      <a:endParaRPr lang="pt-PT" sz="1100" b="1"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1" i="0" u="none" strike="noStrike" dirty="0" smtClean="0">
                          <a:solidFill>
                            <a:schemeClr val="tx1"/>
                          </a:solidFill>
                          <a:effectLst/>
                          <a:latin typeface="+mn-lt"/>
                        </a:rPr>
                        <a:t>6%</a:t>
                      </a:r>
                      <a:endParaRPr lang="pt-PT" sz="1100" b="1"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719267"/>
                  </a:ext>
                </a:extLst>
              </a:tr>
              <a:tr h="377086">
                <a:tc>
                  <a:txBody>
                    <a:bodyPr/>
                    <a:lstStyle/>
                    <a:p>
                      <a:pPr algn="l" fontAlgn="ctr"/>
                      <a:r>
                        <a:rPr lang="pt-PT" sz="1100" b="1" i="0" u="none" strike="noStrike" dirty="0" err="1" smtClean="0">
                          <a:solidFill>
                            <a:schemeClr val="tx1"/>
                          </a:solidFill>
                          <a:effectLst/>
                          <a:latin typeface="+mn-lt"/>
                        </a:rPr>
                        <a:t>Gastr</a:t>
                      </a:r>
                      <a:endParaRPr lang="pt-PT" sz="1100" b="1"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rPr>
                        <a:t>Gastrointestinal</a:t>
                      </a:r>
                      <a:r>
                        <a:rPr lang="pt-PT" sz="1100" b="0" baseline="0" dirty="0" smtClean="0">
                          <a:solidFill>
                            <a:schemeClr val="tx1"/>
                          </a:solidFill>
                        </a:rPr>
                        <a:t> </a:t>
                      </a:r>
                      <a:r>
                        <a:rPr lang="pt-PT" sz="1100" b="0" baseline="0" dirty="0" err="1" smtClean="0">
                          <a:solidFill>
                            <a:schemeClr val="tx1"/>
                          </a:solidFill>
                        </a:rPr>
                        <a:t>Disorders</a:t>
                      </a:r>
                      <a:endParaRPr lang="pt-PT" sz="11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1" i="0" u="none" strike="noStrike" dirty="0" smtClean="0">
                          <a:solidFill>
                            <a:schemeClr val="tx1"/>
                          </a:solidFill>
                          <a:effectLst/>
                          <a:latin typeface="+mn-lt"/>
                        </a:rPr>
                        <a:t>353</a:t>
                      </a:r>
                      <a:endParaRPr lang="pt-PT" sz="1100" b="1"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1" i="0" u="none" strike="noStrike" dirty="0" smtClean="0">
                          <a:solidFill>
                            <a:schemeClr val="tx1"/>
                          </a:solidFill>
                          <a:effectLst/>
                          <a:latin typeface="+mn-lt"/>
                        </a:rPr>
                        <a:t>9%</a:t>
                      </a:r>
                      <a:endParaRPr lang="pt-PT" sz="1100" b="1"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0748946"/>
                  </a:ext>
                </a:extLst>
              </a:tr>
              <a:tr h="377086">
                <a:tc>
                  <a:txBody>
                    <a:bodyPr/>
                    <a:lstStyle/>
                    <a:p>
                      <a:pPr algn="l" fontAlgn="ctr"/>
                      <a:r>
                        <a:rPr lang="pt-PT" sz="1100" b="1" i="0" u="none" strike="noStrike" dirty="0" err="1" smtClean="0">
                          <a:solidFill>
                            <a:schemeClr val="tx1"/>
                          </a:solidFill>
                          <a:effectLst/>
                          <a:latin typeface="+mn-lt"/>
                        </a:rPr>
                        <a:t>Nerv</a:t>
                      </a:r>
                      <a:endParaRPr lang="pt-PT" sz="1100" b="1"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100" b="0" dirty="0" err="1" smtClean="0">
                          <a:solidFill>
                            <a:schemeClr val="tx1"/>
                          </a:solidFill>
                        </a:rPr>
                        <a:t>Nervous</a:t>
                      </a:r>
                      <a:r>
                        <a:rPr lang="pt-PT" sz="1100" b="0" dirty="0" smtClean="0">
                          <a:solidFill>
                            <a:schemeClr val="tx1"/>
                          </a:solidFill>
                        </a:rPr>
                        <a:t> </a:t>
                      </a:r>
                      <a:r>
                        <a:rPr lang="pt-PT" sz="1100" b="0" dirty="0" err="1" smtClean="0">
                          <a:solidFill>
                            <a:schemeClr val="tx1"/>
                          </a:solidFill>
                        </a:rPr>
                        <a:t>system</a:t>
                      </a:r>
                      <a:r>
                        <a:rPr lang="pt-PT" sz="1100" b="0" dirty="0" smtClean="0">
                          <a:solidFill>
                            <a:schemeClr val="tx1"/>
                          </a:solidFill>
                        </a:rPr>
                        <a:t> </a:t>
                      </a:r>
                      <a:r>
                        <a:rPr lang="pt-PT" sz="1100" b="0" dirty="0" err="1" smtClean="0">
                          <a:solidFill>
                            <a:schemeClr val="tx1"/>
                          </a:solidFill>
                        </a:rPr>
                        <a:t>disorders</a:t>
                      </a:r>
                      <a:endParaRPr lang="pt-PT" sz="11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1" i="0" u="none" strike="noStrike" dirty="0" smtClean="0">
                          <a:solidFill>
                            <a:schemeClr val="tx1"/>
                          </a:solidFill>
                          <a:effectLst/>
                          <a:latin typeface="+mn-lt"/>
                        </a:rPr>
                        <a:t>371</a:t>
                      </a:r>
                      <a:endParaRPr lang="pt-PT" sz="1100" b="1"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1" i="0" u="none" strike="noStrike" dirty="0" smtClean="0">
                          <a:solidFill>
                            <a:schemeClr val="tx1"/>
                          </a:solidFill>
                          <a:effectLst/>
                          <a:latin typeface="+mn-lt"/>
                        </a:rPr>
                        <a:t>9%</a:t>
                      </a:r>
                      <a:endParaRPr lang="pt-PT" sz="1100" b="1"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899809"/>
                  </a:ext>
                </a:extLst>
              </a:tr>
              <a:tr h="382331">
                <a:tc>
                  <a:txBody>
                    <a:bodyPr/>
                    <a:lstStyle/>
                    <a:p>
                      <a:pPr algn="l" fontAlgn="ctr"/>
                      <a:r>
                        <a:rPr lang="pt-PT" sz="1100" b="1" i="0" u="none" strike="noStrike" dirty="0" smtClean="0">
                          <a:solidFill>
                            <a:schemeClr val="tx1"/>
                          </a:solidFill>
                          <a:effectLst/>
                          <a:latin typeface="+mn-lt"/>
                        </a:rPr>
                        <a:t>Skin</a:t>
                      </a:r>
                      <a:endParaRPr lang="pt-PT" sz="1100" b="1"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rPr>
                        <a:t>Skin and subcutaneous tissue disorders</a:t>
                      </a:r>
                      <a:endParaRPr lang="pt-PT" sz="11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1" i="0" u="none" strike="noStrike" dirty="0" smtClean="0">
                          <a:solidFill>
                            <a:schemeClr val="tx1"/>
                          </a:solidFill>
                          <a:effectLst/>
                          <a:latin typeface="+mn-lt"/>
                        </a:rPr>
                        <a:t>440</a:t>
                      </a:r>
                      <a:endParaRPr lang="pt-PT" sz="1100" b="1"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1" i="0" u="none" strike="noStrike" dirty="0">
                          <a:solidFill>
                            <a:schemeClr val="tx1"/>
                          </a:solidFill>
                          <a:effectLst/>
                          <a:latin typeface="+mn-lt"/>
                        </a:rPr>
                        <a:t>11%</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1684157"/>
                  </a:ext>
                </a:extLst>
              </a:tr>
              <a:tr h="382331">
                <a:tc>
                  <a:txBody>
                    <a:bodyPr/>
                    <a:lstStyle/>
                    <a:p>
                      <a:pPr algn="l" fontAlgn="ctr"/>
                      <a:r>
                        <a:rPr lang="pt-PT" sz="1100" b="1" i="0" u="none" strike="noStrike" dirty="0" err="1" smtClean="0">
                          <a:solidFill>
                            <a:schemeClr val="tx1"/>
                          </a:solidFill>
                          <a:effectLst/>
                          <a:latin typeface="+mn-lt"/>
                        </a:rPr>
                        <a:t>Genrl</a:t>
                      </a:r>
                      <a:endParaRPr lang="pt-PT" sz="1100" b="1"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rPr>
                        <a:t>General </a:t>
                      </a:r>
                      <a:r>
                        <a:rPr lang="pt-PT" sz="1100" b="0" dirty="0" err="1" smtClean="0">
                          <a:solidFill>
                            <a:schemeClr val="tx1"/>
                          </a:solidFill>
                        </a:rPr>
                        <a:t>Disorders</a:t>
                      </a:r>
                      <a:r>
                        <a:rPr lang="pt-PT" sz="1100" b="0" baseline="0" dirty="0" smtClean="0">
                          <a:solidFill>
                            <a:schemeClr val="tx1"/>
                          </a:solidFill>
                        </a:rPr>
                        <a:t> </a:t>
                      </a:r>
                      <a:r>
                        <a:rPr lang="pt-PT" sz="1100" b="0" baseline="0" dirty="0" err="1" smtClean="0">
                          <a:solidFill>
                            <a:schemeClr val="tx1"/>
                          </a:solidFill>
                        </a:rPr>
                        <a:t>and</a:t>
                      </a:r>
                      <a:r>
                        <a:rPr lang="pt-PT" sz="1100" b="0" baseline="0" dirty="0" smtClean="0">
                          <a:solidFill>
                            <a:schemeClr val="tx1"/>
                          </a:solidFill>
                        </a:rPr>
                        <a:t> </a:t>
                      </a:r>
                      <a:r>
                        <a:rPr lang="pt-PT" sz="1100" b="0" baseline="0" dirty="0" err="1" smtClean="0">
                          <a:solidFill>
                            <a:schemeClr val="tx1"/>
                          </a:solidFill>
                        </a:rPr>
                        <a:t>Administration</a:t>
                      </a:r>
                      <a:r>
                        <a:rPr lang="pt-PT" sz="1100" b="0" baseline="0" dirty="0" smtClean="0">
                          <a:solidFill>
                            <a:schemeClr val="tx1"/>
                          </a:solidFill>
                        </a:rPr>
                        <a:t> Site </a:t>
                      </a:r>
                      <a:r>
                        <a:rPr lang="pt-PT" sz="1100" b="0" baseline="0" dirty="0" err="1" smtClean="0">
                          <a:solidFill>
                            <a:schemeClr val="tx1"/>
                          </a:solidFill>
                        </a:rPr>
                        <a:t>Conditions</a:t>
                      </a:r>
                      <a:endParaRPr lang="pt-PT" sz="11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1" i="0" u="none" strike="noStrike" dirty="0" smtClean="0">
                          <a:solidFill>
                            <a:schemeClr val="tx1"/>
                          </a:solidFill>
                          <a:effectLst/>
                          <a:latin typeface="+mn-lt"/>
                        </a:rPr>
                        <a:t>666</a:t>
                      </a:r>
                      <a:endParaRPr lang="pt-PT" sz="1100" b="1"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1" i="0" u="none" strike="noStrike" dirty="0" smtClean="0">
                          <a:solidFill>
                            <a:schemeClr val="tx1"/>
                          </a:solidFill>
                          <a:effectLst/>
                          <a:latin typeface="+mn-lt"/>
                        </a:rPr>
                        <a:t>17%</a:t>
                      </a:r>
                      <a:endParaRPr lang="pt-PT" sz="1100" b="1" i="0" u="none" strike="noStrike" dirty="0">
                        <a:solidFill>
                          <a:schemeClr val="tx1"/>
                        </a:solidFill>
                        <a:effectLst/>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6086660"/>
                  </a:ext>
                </a:extLst>
              </a:tr>
            </a:tbl>
          </a:graphicData>
        </a:graphic>
      </p:graphicFrame>
      <p:grpSp>
        <p:nvGrpSpPr>
          <p:cNvPr id="36" name="Grupo 35"/>
          <p:cNvGrpSpPr/>
          <p:nvPr/>
        </p:nvGrpSpPr>
        <p:grpSpPr>
          <a:xfrm>
            <a:off x="1071111" y="1470856"/>
            <a:ext cx="5328000" cy="5328001"/>
            <a:chOff x="1080180" y="913581"/>
            <a:chExt cx="5328000" cy="5328001"/>
          </a:xfrm>
        </p:grpSpPr>
        <p:sp>
          <p:nvSpPr>
            <p:cNvPr id="33" name="Forma livre 32"/>
            <p:cNvSpPr>
              <a:spLocks noChangeAspect="1"/>
            </p:cNvSpPr>
            <p:nvPr/>
          </p:nvSpPr>
          <p:spPr>
            <a:xfrm>
              <a:off x="1080180" y="913581"/>
              <a:ext cx="5328000" cy="5328000"/>
            </a:xfrm>
            <a:custGeom>
              <a:avLst/>
              <a:gdLst>
                <a:gd name="connsiteX0" fmla="*/ 0 w 4571648"/>
                <a:gd name="connsiteY0" fmla="*/ 2285824 h 4571648"/>
                <a:gd name="connsiteX1" fmla="*/ 2285824 w 4571648"/>
                <a:gd name="connsiteY1" fmla="*/ 0 h 4571648"/>
                <a:gd name="connsiteX2" fmla="*/ 4571648 w 4571648"/>
                <a:gd name="connsiteY2" fmla="*/ 2285824 h 4571648"/>
                <a:gd name="connsiteX3" fmla="*/ 2285824 w 4571648"/>
                <a:gd name="connsiteY3" fmla="*/ 4571648 h 4571648"/>
                <a:gd name="connsiteX4" fmla="*/ 0 w 4571648"/>
                <a:gd name="connsiteY4" fmla="*/ 2285824 h 457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648" h="4571648">
                  <a:moveTo>
                    <a:pt x="0" y="2285824"/>
                  </a:moveTo>
                  <a:cubicBezTo>
                    <a:pt x="0" y="1023398"/>
                    <a:pt x="1023398" y="0"/>
                    <a:pt x="2285824" y="0"/>
                  </a:cubicBezTo>
                  <a:cubicBezTo>
                    <a:pt x="3548250" y="0"/>
                    <a:pt x="4571648" y="1023398"/>
                    <a:pt x="4571648" y="2285824"/>
                  </a:cubicBezTo>
                  <a:cubicBezTo>
                    <a:pt x="4571648" y="3548250"/>
                    <a:pt x="3548250" y="4571648"/>
                    <a:pt x="2285824" y="4571648"/>
                  </a:cubicBezTo>
                  <a:cubicBezTo>
                    <a:pt x="1023398" y="4571648"/>
                    <a:pt x="0" y="3548250"/>
                    <a:pt x="0" y="2285824"/>
                  </a:cubicBezTo>
                  <a:close/>
                </a:path>
              </a:pathLst>
            </a:custGeom>
            <a:solidFill>
              <a:schemeClr val="accent5">
                <a:lumMod val="50000"/>
              </a:schemeClr>
            </a:solidFill>
            <a:ln>
              <a:solidFill>
                <a:schemeClr val="bg1"/>
              </a:solidFill>
            </a:ln>
          </p:spPr>
          <p:style>
            <a:lnRef idx="2">
              <a:schemeClr val="lt1">
                <a:hueOff val="0"/>
                <a:satOff val="0"/>
                <a:lumOff val="0"/>
                <a:alphaOff val="0"/>
              </a:schemeClr>
            </a:lnRef>
            <a:fillRef idx="1">
              <a:schemeClr val="accent5">
                <a:shade val="50000"/>
                <a:hueOff val="0"/>
                <a:satOff val="0"/>
                <a:lumOff val="0"/>
                <a:alphaOff val="0"/>
              </a:schemeClr>
            </a:fillRef>
            <a:effectRef idx="0">
              <a:schemeClr val="accent5">
                <a:shade val="50000"/>
                <a:hueOff val="0"/>
                <a:satOff val="0"/>
                <a:lumOff val="0"/>
                <a:alphaOff val="0"/>
              </a:schemeClr>
            </a:effectRef>
            <a:fontRef idx="minor">
              <a:schemeClr val="lt1"/>
            </a:fontRef>
          </p:style>
          <p:txBody>
            <a:bodyPr spcFirstLastPara="0" vert="horz" wrap="square" lIns="1585104" tIns="385046" rIns="1585104" bIns="4042366" numCol="1" spcCol="1270" anchor="ctr" anchorCtr="0">
              <a:noAutofit/>
            </a:bodyPr>
            <a:lstStyle/>
            <a:p>
              <a:pPr lvl="0" algn="ctr" defTabSz="977900">
                <a:lnSpc>
                  <a:spcPct val="90000"/>
                </a:lnSpc>
                <a:spcBef>
                  <a:spcPct val="0"/>
                </a:spcBef>
                <a:spcAft>
                  <a:spcPts val="10200"/>
                </a:spcAft>
              </a:pPr>
              <a:endParaRPr lang="pt-PT" sz="2200" b="1" dirty="0"/>
            </a:p>
          </p:txBody>
        </p:sp>
        <p:sp>
          <p:nvSpPr>
            <p:cNvPr id="13" name="Forma livre 12"/>
            <p:cNvSpPr/>
            <p:nvPr/>
          </p:nvSpPr>
          <p:spPr>
            <a:xfrm>
              <a:off x="1447591" y="1669934"/>
              <a:ext cx="4571648" cy="4571648"/>
            </a:xfrm>
            <a:custGeom>
              <a:avLst/>
              <a:gdLst>
                <a:gd name="connsiteX0" fmla="*/ 0 w 4571648"/>
                <a:gd name="connsiteY0" fmla="*/ 2285824 h 4571648"/>
                <a:gd name="connsiteX1" fmla="*/ 2285824 w 4571648"/>
                <a:gd name="connsiteY1" fmla="*/ 0 h 4571648"/>
                <a:gd name="connsiteX2" fmla="*/ 4571648 w 4571648"/>
                <a:gd name="connsiteY2" fmla="*/ 2285824 h 4571648"/>
                <a:gd name="connsiteX3" fmla="*/ 2285824 w 4571648"/>
                <a:gd name="connsiteY3" fmla="*/ 4571648 h 4571648"/>
                <a:gd name="connsiteX4" fmla="*/ 0 w 4571648"/>
                <a:gd name="connsiteY4" fmla="*/ 2285824 h 457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648" h="4571648">
                  <a:moveTo>
                    <a:pt x="0" y="2285824"/>
                  </a:moveTo>
                  <a:cubicBezTo>
                    <a:pt x="0" y="1023398"/>
                    <a:pt x="1023398" y="0"/>
                    <a:pt x="2285824" y="0"/>
                  </a:cubicBezTo>
                  <a:cubicBezTo>
                    <a:pt x="3548250" y="0"/>
                    <a:pt x="4571648" y="1023398"/>
                    <a:pt x="4571648" y="2285824"/>
                  </a:cubicBezTo>
                  <a:cubicBezTo>
                    <a:pt x="4571648" y="3548250"/>
                    <a:pt x="3548250" y="4571648"/>
                    <a:pt x="2285824" y="4571648"/>
                  </a:cubicBezTo>
                  <a:cubicBezTo>
                    <a:pt x="1023398" y="4571648"/>
                    <a:pt x="0" y="3548250"/>
                    <a:pt x="0" y="2285824"/>
                  </a:cubicBezTo>
                  <a:close/>
                </a:path>
              </a:pathLst>
            </a:custGeom>
          </p:spPr>
          <p:style>
            <a:lnRef idx="2">
              <a:schemeClr val="lt1">
                <a:hueOff val="0"/>
                <a:satOff val="0"/>
                <a:lumOff val="0"/>
                <a:alphaOff val="0"/>
              </a:schemeClr>
            </a:lnRef>
            <a:fillRef idx="1">
              <a:schemeClr val="accent5">
                <a:shade val="50000"/>
                <a:hueOff val="0"/>
                <a:satOff val="0"/>
                <a:lumOff val="0"/>
                <a:alphaOff val="0"/>
              </a:schemeClr>
            </a:fillRef>
            <a:effectRef idx="0">
              <a:schemeClr val="accent5">
                <a:shade val="50000"/>
                <a:hueOff val="0"/>
                <a:satOff val="0"/>
                <a:lumOff val="0"/>
                <a:alphaOff val="0"/>
              </a:schemeClr>
            </a:effectRef>
            <a:fontRef idx="minor">
              <a:schemeClr val="lt1"/>
            </a:fontRef>
          </p:style>
          <p:txBody>
            <a:bodyPr spcFirstLastPara="0" vert="horz" wrap="square" lIns="1585104" tIns="385046" rIns="1585104" bIns="4042366" numCol="1" spcCol="1270" anchor="ctr" anchorCtr="0">
              <a:noAutofit/>
            </a:bodyPr>
            <a:lstStyle/>
            <a:p>
              <a:pPr lvl="0" algn="ctr" defTabSz="977900">
                <a:lnSpc>
                  <a:spcPct val="90000"/>
                </a:lnSpc>
                <a:spcBef>
                  <a:spcPct val="0"/>
                </a:spcBef>
                <a:spcAft>
                  <a:spcPct val="35000"/>
                </a:spcAft>
              </a:pPr>
              <a:r>
                <a:rPr lang="pt-PT" sz="2200" b="1" dirty="0" err="1" smtClean="0"/>
                <a:t>Nerv</a:t>
              </a:r>
              <a:r>
                <a:rPr lang="pt-PT" sz="2200" b="1" dirty="0" smtClean="0"/>
                <a:t>; </a:t>
              </a:r>
              <a:r>
                <a:rPr lang="pt-PT" sz="2200" b="1" dirty="0" err="1" smtClean="0"/>
                <a:t>Gastr</a:t>
              </a:r>
              <a:r>
                <a:rPr lang="pt-PT" sz="2200" b="1" dirty="0" smtClean="0"/>
                <a:t> </a:t>
              </a:r>
              <a:endParaRPr lang="pt-PT" sz="2200" b="1" kern="1200" dirty="0"/>
            </a:p>
          </p:txBody>
        </p:sp>
        <p:sp>
          <p:nvSpPr>
            <p:cNvPr id="14" name="Forma livre 13"/>
            <p:cNvSpPr/>
            <p:nvPr/>
          </p:nvSpPr>
          <p:spPr>
            <a:xfrm>
              <a:off x="1790465" y="2355681"/>
              <a:ext cx="3885900" cy="3885900"/>
            </a:xfrm>
            <a:custGeom>
              <a:avLst/>
              <a:gdLst>
                <a:gd name="connsiteX0" fmla="*/ 0 w 3885900"/>
                <a:gd name="connsiteY0" fmla="*/ 1942950 h 3885900"/>
                <a:gd name="connsiteX1" fmla="*/ 1942950 w 3885900"/>
                <a:gd name="connsiteY1" fmla="*/ 0 h 3885900"/>
                <a:gd name="connsiteX2" fmla="*/ 3885900 w 3885900"/>
                <a:gd name="connsiteY2" fmla="*/ 1942950 h 3885900"/>
                <a:gd name="connsiteX3" fmla="*/ 1942950 w 3885900"/>
                <a:gd name="connsiteY3" fmla="*/ 3885900 h 3885900"/>
                <a:gd name="connsiteX4" fmla="*/ 0 w 3885900"/>
                <a:gd name="connsiteY4" fmla="*/ 1942950 h 388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5900" h="3885900">
                  <a:moveTo>
                    <a:pt x="0" y="1942950"/>
                  </a:moveTo>
                  <a:cubicBezTo>
                    <a:pt x="0" y="869888"/>
                    <a:pt x="869888" y="0"/>
                    <a:pt x="1942950" y="0"/>
                  </a:cubicBezTo>
                  <a:cubicBezTo>
                    <a:pt x="3016012" y="0"/>
                    <a:pt x="3885900" y="869888"/>
                    <a:pt x="3885900" y="1942950"/>
                  </a:cubicBezTo>
                  <a:cubicBezTo>
                    <a:pt x="3885900" y="3016012"/>
                    <a:pt x="3016012" y="3885900"/>
                    <a:pt x="1942950" y="3885900"/>
                  </a:cubicBezTo>
                  <a:cubicBezTo>
                    <a:pt x="869888" y="3885900"/>
                    <a:pt x="0" y="3016012"/>
                    <a:pt x="0" y="1942950"/>
                  </a:cubicBezTo>
                  <a:close/>
                </a:path>
              </a:pathLst>
            </a:custGeom>
          </p:spPr>
          <p:style>
            <a:lnRef idx="2">
              <a:schemeClr val="lt1">
                <a:hueOff val="0"/>
                <a:satOff val="0"/>
                <a:lumOff val="0"/>
                <a:alphaOff val="0"/>
              </a:schemeClr>
            </a:lnRef>
            <a:fillRef idx="1">
              <a:schemeClr val="accent5">
                <a:shade val="50000"/>
                <a:hueOff val="114998"/>
                <a:satOff val="-2801"/>
                <a:lumOff val="12256"/>
                <a:alphaOff val="0"/>
              </a:schemeClr>
            </a:fillRef>
            <a:effectRef idx="0">
              <a:schemeClr val="accent5">
                <a:shade val="50000"/>
                <a:hueOff val="114998"/>
                <a:satOff val="-2801"/>
                <a:lumOff val="12256"/>
                <a:alphaOff val="0"/>
              </a:schemeClr>
            </a:effectRef>
            <a:fontRef idx="minor">
              <a:schemeClr val="lt1"/>
            </a:fontRef>
          </p:style>
          <p:txBody>
            <a:bodyPr spcFirstLastPara="0" vert="horz" wrap="square" lIns="1247293" tIns="365679" rIns="1247293" bIns="3357823" numCol="1" spcCol="1270" anchor="ctr" anchorCtr="0">
              <a:noAutofit/>
            </a:bodyPr>
            <a:lstStyle/>
            <a:p>
              <a:pPr lvl="0" algn="ctr" defTabSz="889000">
                <a:lnSpc>
                  <a:spcPct val="90000"/>
                </a:lnSpc>
                <a:spcBef>
                  <a:spcPct val="0"/>
                </a:spcBef>
                <a:spcAft>
                  <a:spcPct val="35000"/>
                </a:spcAft>
              </a:pPr>
              <a:r>
                <a:rPr lang="pt-PT" sz="2000" b="1" dirty="0" err="1" smtClean="0"/>
                <a:t>Inj&amp;P</a:t>
              </a:r>
              <a:r>
                <a:rPr lang="pt-PT" sz="2000" b="1" dirty="0" smtClean="0"/>
                <a:t>; </a:t>
              </a:r>
              <a:r>
                <a:rPr lang="pt-PT" sz="2000" b="1" dirty="0" err="1" smtClean="0"/>
                <a:t>Inv</a:t>
              </a:r>
              <a:endParaRPr lang="pt-PT" sz="2000" b="1" kern="1200" dirty="0"/>
            </a:p>
          </p:txBody>
        </p:sp>
        <p:sp>
          <p:nvSpPr>
            <p:cNvPr id="18" name="Forma livre 17"/>
            <p:cNvSpPr/>
            <p:nvPr/>
          </p:nvSpPr>
          <p:spPr>
            <a:xfrm>
              <a:off x="2133338" y="3041428"/>
              <a:ext cx="3200153" cy="3200153"/>
            </a:xfrm>
            <a:custGeom>
              <a:avLst/>
              <a:gdLst>
                <a:gd name="connsiteX0" fmla="*/ 0 w 3200153"/>
                <a:gd name="connsiteY0" fmla="*/ 1600077 h 3200153"/>
                <a:gd name="connsiteX1" fmla="*/ 1600077 w 3200153"/>
                <a:gd name="connsiteY1" fmla="*/ 0 h 3200153"/>
                <a:gd name="connsiteX2" fmla="*/ 3200154 w 3200153"/>
                <a:gd name="connsiteY2" fmla="*/ 1600077 h 3200153"/>
                <a:gd name="connsiteX3" fmla="*/ 1600077 w 3200153"/>
                <a:gd name="connsiteY3" fmla="*/ 3200154 h 3200153"/>
                <a:gd name="connsiteX4" fmla="*/ 0 w 3200153"/>
                <a:gd name="connsiteY4" fmla="*/ 1600077 h 3200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153" h="3200153">
                  <a:moveTo>
                    <a:pt x="0" y="1600077"/>
                  </a:moveTo>
                  <a:cubicBezTo>
                    <a:pt x="0" y="716379"/>
                    <a:pt x="716379" y="0"/>
                    <a:pt x="1600077" y="0"/>
                  </a:cubicBezTo>
                  <a:cubicBezTo>
                    <a:pt x="2483775" y="0"/>
                    <a:pt x="3200154" y="716379"/>
                    <a:pt x="3200154" y="1600077"/>
                  </a:cubicBezTo>
                  <a:cubicBezTo>
                    <a:pt x="3200154" y="2483775"/>
                    <a:pt x="2483775" y="3200154"/>
                    <a:pt x="1600077" y="3200154"/>
                  </a:cubicBezTo>
                  <a:cubicBezTo>
                    <a:pt x="716379" y="3200154"/>
                    <a:pt x="0" y="2483775"/>
                    <a:pt x="0" y="1600077"/>
                  </a:cubicBezTo>
                  <a:close/>
                </a:path>
              </a:pathLst>
            </a:custGeom>
          </p:spPr>
          <p:style>
            <a:lnRef idx="2">
              <a:schemeClr val="lt1">
                <a:hueOff val="0"/>
                <a:satOff val="0"/>
                <a:lumOff val="0"/>
                <a:alphaOff val="0"/>
              </a:schemeClr>
            </a:lnRef>
            <a:fillRef idx="1">
              <a:schemeClr val="accent5">
                <a:shade val="50000"/>
                <a:hueOff val="229996"/>
                <a:satOff val="-5601"/>
                <a:lumOff val="24512"/>
                <a:alphaOff val="0"/>
              </a:schemeClr>
            </a:fillRef>
            <a:effectRef idx="0">
              <a:schemeClr val="accent5">
                <a:shade val="50000"/>
                <a:hueOff val="229996"/>
                <a:satOff val="-5601"/>
                <a:lumOff val="24512"/>
                <a:alphaOff val="0"/>
              </a:schemeClr>
            </a:effectRef>
            <a:fontRef idx="minor">
              <a:schemeClr val="lt1"/>
            </a:fontRef>
          </p:style>
          <p:txBody>
            <a:bodyPr spcFirstLastPara="0" vert="horz" wrap="square" lIns="900053" tIns="348826" rIns="900053" bIns="2665738" numCol="1" spcCol="1270" anchor="ctr" anchorCtr="0">
              <a:noAutofit/>
            </a:bodyPr>
            <a:lstStyle/>
            <a:p>
              <a:pPr lvl="0" algn="ctr" defTabSz="800100">
                <a:lnSpc>
                  <a:spcPct val="90000"/>
                </a:lnSpc>
                <a:spcBef>
                  <a:spcPct val="0"/>
                </a:spcBef>
                <a:spcAft>
                  <a:spcPct val="35000"/>
                </a:spcAft>
              </a:pPr>
              <a:r>
                <a:rPr lang="pt-PT" b="1" dirty="0" err="1" smtClean="0"/>
                <a:t>Infec</a:t>
              </a:r>
              <a:r>
                <a:rPr lang="pt-PT" b="1" dirty="0" smtClean="0"/>
                <a:t>; </a:t>
              </a:r>
              <a:r>
                <a:rPr lang="pt-PT" b="1" dirty="0" err="1" smtClean="0"/>
                <a:t>Resp</a:t>
              </a:r>
              <a:endParaRPr lang="pt-PT" sz="1800" b="1" kern="1200" dirty="0"/>
            </a:p>
          </p:txBody>
        </p:sp>
        <p:sp>
          <p:nvSpPr>
            <p:cNvPr id="19" name="Forma livre 18"/>
            <p:cNvSpPr/>
            <p:nvPr/>
          </p:nvSpPr>
          <p:spPr>
            <a:xfrm>
              <a:off x="2476212" y="3727175"/>
              <a:ext cx="2514406" cy="2514406"/>
            </a:xfrm>
            <a:custGeom>
              <a:avLst/>
              <a:gdLst>
                <a:gd name="connsiteX0" fmla="*/ 0 w 2514406"/>
                <a:gd name="connsiteY0" fmla="*/ 1257203 h 2514406"/>
                <a:gd name="connsiteX1" fmla="*/ 1257203 w 2514406"/>
                <a:gd name="connsiteY1" fmla="*/ 0 h 2514406"/>
                <a:gd name="connsiteX2" fmla="*/ 2514406 w 2514406"/>
                <a:gd name="connsiteY2" fmla="*/ 1257203 h 2514406"/>
                <a:gd name="connsiteX3" fmla="*/ 1257203 w 2514406"/>
                <a:gd name="connsiteY3" fmla="*/ 2514406 h 2514406"/>
                <a:gd name="connsiteX4" fmla="*/ 0 w 2514406"/>
                <a:gd name="connsiteY4" fmla="*/ 1257203 h 2514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406" h="2514406">
                  <a:moveTo>
                    <a:pt x="0" y="1257203"/>
                  </a:moveTo>
                  <a:cubicBezTo>
                    <a:pt x="0" y="562869"/>
                    <a:pt x="562869" y="0"/>
                    <a:pt x="1257203" y="0"/>
                  </a:cubicBezTo>
                  <a:cubicBezTo>
                    <a:pt x="1951537" y="0"/>
                    <a:pt x="2514406" y="562869"/>
                    <a:pt x="2514406" y="1257203"/>
                  </a:cubicBezTo>
                  <a:cubicBezTo>
                    <a:pt x="2514406" y="1951537"/>
                    <a:pt x="1951537" y="2514406"/>
                    <a:pt x="1257203" y="2514406"/>
                  </a:cubicBezTo>
                  <a:cubicBezTo>
                    <a:pt x="562869" y="2514406"/>
                    <a:pt x="0" y="1951537"/>
                    <a:pt x="0" y="1257203"/>
                  </a:cubicBezTo>
                  <a:close/>
                </a:path>
              </a:pathLst>
            </a:custGeom>
            <a:solidFill>
              <a:srgbClr val="A2B0E6"/>
            </a:solidFill>
          </p:spPr>
          <p:style>
            <a:lnRef idx="2">
              <a:schemeClr val="lt1">
                <a:hueOff val="0"/>
                <a:satOff val="0"/>
                <a:lumOff val="0"/>
                <a:alphaOff val="0"/>
              </a:schemeClr>
            </a:lnRef>
            <a:fillRef idx="1">
              <a:scrgbClr r="0" g="0" b="0"/>
            </a:fillRef>
            <a:effectRef idx="0">
              <a:schemeClr val="accent5">
                <a:shade val="50000"/>
                <a:hueOff val="344994"/>
                <a:satOff val="-8402"/>
                <a:lumOff val="36768"/>
                <a:alphaOff val="0"/>
              </a:schemeClr>
            </a:effectRef>
            <a:fontRef idx="minor">
              <a:schemeClr val="lt1"/>
            </a:fontRef>
          </p:style>
          <p:txBody>
            <a:bodyPr spcFirstLastPara="0" vert="horz" wrap="square" lIns="692105" tIns="340089" rIns="692106" bIns="1949308" numCol="1" spcCol="1270" anchor="ctr" anchorCtr="0">
              <a:noAutofit/>
            </a:bodyPr>
            <a:lstStyle/>
            <a:p>
              <a:pPr lvl="0" algn="ctr" defTabSz="711200">
                <a:lnSpc>
                  <a:spcPct val="50000"/>
                </a:lnSpc>
                <a:spcBef>
                  <a:spcPct val="0"/>
                </a:spcBef>
                <a:spcAft>
                  <a:spcPct val="35000"/>
                </a:spcAft>
              </a:pPr>
              <a:r>
                <a:rPr lang="pt-PT" sz="1600" b="1" kern="1200" dirty="0" err="1" smtClean="0"/>
                <a:t>Musc</a:t>
              </a:r>
              <a:endParaRPr lang="pt-PT" sz="1600" b="1" kern="1200" dirty="0" smtClean="0"/>
            </a:p>
          </p:txBody>
        </p:sp>
        <p:sp>
          <p:nvSpPr>
            <p:cNvPr id="23" name="CaixaDeTexto 22"/>
            <p:cNvSpPr txBox="1"/>
            <p:nvPr/>
          </p:nvSpPr>
          <p:spPr>
            <a:xfrm>
              <a:off x="3327004" y="1140203"/>
              <a:ext cx="834352" cy="430887"/>
            </a:xfrm>
            <a:prstGeom prst="rect">
              <a:avLst/>
            </a:prstGeom>
            <a:noFill/>
          </p:spPr>
          <p:txBody>
            <a:bodyPr wrap="square" rtlCol="0">
              <a:spAutoFit/>
            </a:bodyPr>
            <a:lstStyle/>
            <a:p>
              <a:pPr algn="ctr"/>
              <a:r>
                <a:rPr lang="pt-PT" sz="2200" b="1" dirty="0" smtClean="0">
                  <a:solidFill>
                    <a:schemeClr val="bg1"/>
                  </a:solidFill>
                </a:rPr>
                <a:t>Skin</a:t>
              </a:r>
              <a:endParaRPr lang="pt-PT" sz="2200" b="1" dirty="0">
                <a:solidFill>
                  <a:schemeClr val="bg1"/>
                </a:solidFill>
              </a:endParaRPr>
            </a:p>
          </p:txBody>
        </p:sp>
      </p:grpSp>
      <p:sp>
        <p:nvSpPr>
          <p:cNvPr id="24" name="CaixaDeTexto 23"/>
          <p:cNvSpPr txBox="1"/>
          <p:nvPr/>
        </p:nvSpPr>
        <p:spPr>
          <a:xfrm>
            <a:off x="3308107" y="979727"/>
            <a:ext cx="834352" cy="430887"/>
          </a:xfrm>
          <a:prstGeom prst="rect">
            <a:avLst/>
          </a:prstGeom>
          <a:noFill/>
        </p:spPr>
        <p:txBody>
          <a:bodyPr wrap="square" rtlCol="0">
            <a:spAutoFit/>
          </a:bodyPr>
          <a:lstStyle/>
          <a:p>
            <a:pPr algn="ctr"/>
            <a:r>
              <a:rPr lang="pt-PT" sz="2200" b="1" dirty="0" err="1" smtClean="0">
                <a:solidFill>
                  <a:schemeClr val="bg1"/>
                </a:solidFill>
              </a:rPr>
              <a:t>Genrl</a:t>
            </a:r>
            <a:endParaRPr lang="pt-PT" sz="2200" b="1" dirty="0">
              <a:solidFill>
                <a:schemeClr val="bg1"/>
              </a:solidFill>
            </a:endParaRPr>
          </a:p>
        </p:txBody>
      </p:sp>
    </p:spTree>
    <p:extLst>
      <p:ext uri="{BB962C8B-B14F-4D97-AF65-F5344CB8AC3E}">
        <p14:creationId xmlns:p14="http://schemas.microsoft.com/office/powerpoint/2010/main" val="2465796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838198" y="1122687"/>
            <a:ext cx="8516153" cy="4859014"/>
          </a:xfrm>
          <a:prstGeom prst="rect">
            <a:avLst/>
          </a:prstGeom>
          <a:noFill/>
          <a:ln>
            <a:noFill/>
          </a:ln>
          <a:effectLst/>
          <a:extLst>
            <a:ext uri="{909E8E84-426E-40DD-AFC4-6F175D3DCCD1}">
              <a14:hiddenFill xmlns:a14="http://schemas.microsoft.com/office/drawing/2010/main">
                <a:solidFill>
                  <a:srgbClr val="06756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lvl="0" algn="just" eaLnBrk="0" fontAlgn="base" hangingPunct="0">
              <a:spcBef>
                <a:spcPct val="0"/>
              </a:spcBef>
              <a:spcAft>
                <a:spcPct val="0"/>
              </a:spcAft>
            </a:pPr>
            <a:r>
              <a:rPr lang="pt-PT" altLang="pt-PT" sz="1200" b="1" dirty="0"/>
              <a:t>Notificações de RAM</a:t>
            </a:r>
            <a:endParaRPr lang="pt-PT" altLang="pt-PT" sz="1200" dirty="0"/>
          </a:p>
          <a:p>
            <a:pPr marL="180975" algn="just" eaLnBrk="0" fontAlgn="base" hangingPunct="0">
              <a:spcBef>
                <a:spcPct val="0"/>
              </a:spcBef>
              <a:spcAft>
                <a:spcPct val="0"/>
              </a:spcAft>
            </a:pPr>
            <a:r>
              <a:rPr lang="pt-PT" altLang="pt-PT" sz="1200" dirty="0">
                <a:ea typeface="Segoe UI Black" panose="020B0A02040204020203" pitchFamily="34" charset="0"/>
                <a:cs typeface="Segoe UI" panose="020B0502040204020203" pitchFamily="34" charset="0"/>
              </a:rPr>
              <a:t>Notificações recebidas no SNF que: </a:t>
            </a:r>
          </a:p>
          <a:p>
            <a:pPr marL="361950" indent="-180975" algn="just" eaLnBrk="0" fontAlgn="base" hangingPunct="0">
              <a:spcBef>
                <a:spcPct val="0"/>
              </a:spcBef>
              <a:spcAft>
                <a:spcPct val="0"/>
              </a:spcAft>
              <a:buFont typeface="Wingdings" panose="05000000000000000000" pitchFamily="2" charset="2"/>
              <a:buChar char="ü"/>
            </a:pPr>
            <a:r>
              <a:rPr lang="pt-PT" altLang="pt-PT" sz="1200" dirty="0">
                <a:ea typeface="Segoe UI Black" panose="020B0A02040204020203" pitchFamily="34" charset="0"/>
                <a:cs typeface="Segoe UI" panose="020B0502040204020203" pitchFamily="34" charset="0"/>
              </a:rPr>
              <a:t>Englobam 1 doente, pelo menos 1 medicamento e pelo menos 1 RAM e/ou 1 informação de segurança relevante que necessita de monitorização (</a:t>
            </a:r>
            <a:r>
              <a:rPr lang="pt-PT" altLang="pt-PT" sz="1200" dirty="0" err="1">
                <a:ea typeface="Segoe UI Black" panose="020B0A02040204020203" pitchFamily="34" charset="0"/>
                <a:cs typeface="Segoe UI" panose="020B0502040204020203" pitchFamily="34" charset="0"/>
              </a:rPr>
              <a:t>exs</a:t>
            </a:r>
            <a:r>
              <a:rPr lang="pt-PT" altLang="pt-PT" sz="1200" dirty="0">
                <a:ea typeface="Segoe UI Black" panose="020B0A02040204020203" pitchFamily="34" charset="0"/>
                <a:cs typeface="Segoe UI" panose="020B0502040204020203" pitchFamily="34" charset="0"/>
              </a:rPr>
              <a:t>: exposição na gravidez; erro de medicação);</a:t>
            </a:r>
          </a:p>
          <a:p>
            <a:pPr marL="361950" indent="-180975" algn="just" eaLnBrk="0" fontAlgn="base" hangingPunct="0">
              <a:spcBef>
                <a:spcPct val="0"/>
              </a:spcBef>
              <a:spcAft>
                <a:spcPct val="0"/>
              </a:spcAft>
              <a:buFont typeface="Wingdings" panose="05000000000000000000" pitchFamily="2" charset="2"/>
              <a:buChar char="ü"/>
            </a:pPr>
            <a:r>
              <a:rPr lang="pt-PT" altLang="pt-PT" sz="1200" dirty="0">
                <a:ea typeface="Segoe UI Black" panose="020B0A02040204020203" pitchFamily="34" charset="0"/>
                <a:cs typeface="Segoe UI" panose="020B0502040204020203" pitchFamily="34" charset="0"/>
              </a:rPr>
              <a:t>Incluem eventuais duplicados (mesmo caso enviado por diferente notificador e/ou via), antes da sua inativação;</a:t>
            </a:r>
          </a:p>
          <a:p>
            <a:pPr marL="361950" indent="-180975" algn="just" eaLnBrk="0" fontAlgn="base" hangingPunct="0">
              <a:spcBef>
                <a:spcPct val="0"/>
              </a:spcBef>
              <a:spcAft>
                <a:spcPct val="0"/>
              </a:spcAft>
              <a:buFont typeface="Wingdings" panose="05000000000000000000" pitchFamily="2" charset="2"/>
              <a:buChar char="ü"/>
            </a:pPr>
            <a:r>
              <a:rPr lang="pt-PT" altLang="pt-PT" sz="1200" dirty="0">
                <a:ea typeface="Segoe UI Black" panose="020B0A02040204020203" pitchFamily="34" charset="0"/>
                <a:cs typeface="Segoe UI" panose="020B0502040204020203" pitchFamily="34" charset="0"/>
              </a:rPr>
              <a:t>No presente relatório apenas são consideradas RAM não decorrentes de ensaios clínicos.</a:t>
            </a:r>
          </a:p>
          <a:p>
            <a:pPr lvl="0" algn="just" eaLnBrk="0" fontAlgn="base" hangingPunct="0">
              <a:spcBef>
                <a:spcPct val="0"/>
              </a:spcBef>
              <a:spcAft>
                <a:spcPct val="0"/>
              </a:spcAft>
            </a:pPr>
            <a:endParaRPr lang="pt-PT" altLang="pt-PT" sz="1200" b="1" dirty="0"/>
          </a:p>
          <a:p>
            <a:pPr algn="just" eaLnBrk="0" fontAlgn="base" hangingPunct="0">
              <a:spcBef>
                <a:spcPct val="0"/>
              </a:spcBef>
              <a:spcAft>
                <a:spcPct val="0"/>
              </a:spcAft>
            </a:pPr>
            <a:r>
              <a:rPr lang="pt-PT" altLang="pt-PT" sz="1200" b="1" dirty="0"/>
              <a:t>Casos de RAM</a:t>
            </a:r>
          </a:p>
          <a:p>
            <a:pPr marL="180975" algn="just" eaLnBrk="0" fontAlgn="base" hangingPunct="0">
              <a:spcBef>
                <a:spcPct val="0"/>
              </a:spcBef>
              <a:spcAft>
                <a:spcPct val="0"/>
              </a:spcAft>
            </a:pPr>
            <a:r>
              <a:rPr lang="pt-PT" altLang="pt-PT" sz="1200" dirty="0">
                <a:ea typeface="Segoe UI Black" panose="020B0A02040204020203" pitchFamily="34" charset="0"/>
                <a:cs typeface="Segoe UI" panose="020B0502040204020203" pitchFamily="34" charset="0"/>
              </a:rPr>
              <a:t>Casos recebidos no SNF que:</a:t>
            </a:r>
          </a:p>
          <a:p>
            <a:pPr marL="361950" indent="-180975" algn="just" eaLnBrk="0" fontAlgn="base" hangingPunct="0">
              <a:spcBef>
                <a:spcPct val="0"/>
              </a:spcBef>
              <a:spcAft>
                <a:spcPct val="0"/>
              </a:spcAft>
              <a:buFont typeface="Wingdings" panose="05000000000000000000" pitchFamily="2" charset="2"/>
              <a:buChar char="ü"/>
            </a:pPr>
            <a:r>
              <a:rPr lang="pt-PT" altLang="pt-PT" sz="1200" dirty="0">
                <a:ea typeface="Segoe UI Black" panose="020B0A02040204020203" pitchFamily="34" charset="0"/>
                <a:cs typeface="Segoe UI" panose="020B0502040204020203" pitchFamily="34" charset="0"/>
              </a:rPr>
              <a:t>  - Englobam 1 doente, pelo menos 1 medicamento e pelo menos 1 RAM e/ou 1 informação de segurança relevante que necessita de monitorização (</a:t>
            </a:r>
            <a:r>
              <a:rPr lang="pt-PT" altLang="pt-PT" sz="1200" dirty="0" err="1">
                <a:ea typeface="Segoe UI Black" panose="020B0A02040204020203" pitchFamily="34" charset="0"/>
                <a:cs typeface="Segoe UI" panose="020B0502040204020203" pitchFamily="34" charset="0"/>
              </a:rPr>
              <a:t>exs</a:t>
            </a:r>
            <a:r>
              <a:rPr lang="pt-PT" altLang="pt-PT" sz="1200" dirty="0">
                <a:ea typeface="Segoe UI Black" panose="020B0A02040204020203" pitchFamily="34" charset="0"/>
                <a:cs typeface="Segoe UI" panose="020B0502040204020203" pitchFamily="34" charset="0"/>
              </a:rPr>
              <a:t>: exposição na gravidez; erro de medicação); </a:t>
            </a:r>
          </a:p>
          <a:p>
            <a:pPr marL="361950" indent="-180975" algn="just" eaLnBrk="0" fontAlgn="base" hangingPunct="0">
              <a:spcBef>
                <a:spcPct val="0"/>
              </a:spcBef>
              <a:spcAft>
                <a:spcPct val="0"/>
              </a:spcAft>
              <a:buFont typeface="Wingdings" panose="05000000000000000000" pitchFamily="2" charset="2"/>
              <a:buChar char="ü"/>
            </a:pPr>
            <a:r>
              <a:rPr lang="pt-PT" altLang="pt-PT" sz="1200" dirty="0">
                <a:ea typeface="Segoe UI Black" panose="020B0A02040204020203" pitchFamily="34" charset="0"/>
                <a:cs typeface="Segoe UI" panose="020B0502040204020203" pitchFamily="34" charset="0"/>
              </a:rPr>
              <a:t>  - Excluem eventuais duplicados (mesmo caso enviado por diferente notificador e/ou via) entretanto detetados e geridos/inativados na base de dados do SNF;</a:t>
            </a:r>
          </a:p>
          <a:p>
            <a:pPr marL="361950" indent="-180975" algn="just" eaLnBrk="0" fontAlgn="base" hangingPunct="0">
              <a:spcBef>
                <a:spcPct val="0"/>
              </a:spcBef>
              <a:spcAft>
                <a:spcPct val="0"/>
              </a:spcAft>
              <a:buFont typeface="Wingdings" panose="05000000000000000000" pitchFamily="2" charset="2"/>
              <a:buChar char="ü"/>
            </a:pPr>
            <a:r>
              <a:rPr lang="pt-PT" altLang="pt-PT" sz="1200" dirty="0">
                <a:ea typeface="Segoe UI Black" panose="020B0A02040204020203" pitchFamily="34" charset="0"/>
                <a:cs typeface="Segoe UI" panose="020B0502040204020203" pitchFamily="34" charset="0"/>
              </a:rPr>
              <a:t>No presente relatório apenas são consideradas RAM não decorrentes de ensaios clínicos</a:t>
            </a:r>
            <a:r>
              <a:rPr lang="pt-PT" altLang="pt-PT" sz="1200" dirty="0"/>
              <a:t>.</a:t>
            </a:r>
          </a:p>
          <a:p>
            <a:pPr algn="just" eaLnBrk="0" fontAlgn="base" hangingPunct="0">
              <a:spcBef>
                <a:spcPct val="0"/>
              </a:spcBef>
              <a:spcAft>
                <a:spcPct val="0"/>
              </a:spcAft>
            </a:pPr>
            <a:endParaRPr lang="pt-PT" altLang="pt-PT" sz="1200" dirty="0"/>
          </a:p>
          <a:p>
            <a:pPr algn="just" eaLnBrk="0" fontAlgn="base" hangingPunct="0">
              <a:spcBef>
                <a:spcPct val="0"/>
              </a:spcBef>
              <a:spcAft>
                <a:spcPct val="0"/>
              </a:spcAft>
            </a:pPr>
            <a:r>
              <a:rPr lang="pt-PT" altLang="pt-PT" sz="1200" b="1" dirty="0"/>
              <a:t>Duplicados</a:t>
            </a:r>
          </a:p>
          <a:p>
            <a:pPr marL="180975" algn="just" eaLnBrk="0" fontAlgn="base" hangingPunct="0">
              <a:spcBef>
                <a:spcPct val="0"/>
              </a:spcBef>
              <a:spcAft>
                <a:spcPct val="0"/>
              </a:spcAft>
            </a:pPr>
            <a:r>
              <a:rPr lang="pt-PT" altLang="pt-PT" sz="1200" dirty="0">
                <a:ea typeface="Segoe UI Black" panose="020B0A02040204020203" pitchFamily="34" charset="0"/>
                <a:cs typeface="Segoe UI" panose="020B0502040204020203" pitchFamily="34" charset="0"/>
              </a:rPr>
              <a:t>Notificações relativas a um mesmo caso enviado por outro notificador e/ou outra via e que após deteção são geridos/inativados na base de dados</a:t>
            </a:r>
            <a:r>
              <a:rPr lang="pt-PT" altLang="pt-PT" sz="1200" dirty="0" smtClean="0">
                <a:ea typeface="Segoe UI Black" panose="020B0A02040204020203" pitchFamily="34" charset="0"/>
                <a:cs typeface="Segoe UI" panose="020B0502040204020203" pitchFamily="34" charset="0"/>
              </a:rPr>
              <a:t>.</a:t>
            </a:r>
          </a:p>
          <a:p>
            <a:pPr algn="just" eaLnBrk="0" fontAlgn="base" hangingPunct="0">
              <a:spcBef>
                <a:spcPct val="0"/>
              </a:spcBef>
              <a:spcAft>
                <a:spcPct val="0"/>
              </a:spcAft>
            </a:pPr>
            <a:endParaRPr lang="pt-PT" altLang="pt-PT" sz="1200" dirty="0">
              <a:ea typeface="Segoe UI Black" panose="020B0A02040204020203" pitchFamily="34" charset="0"/>
              <a:cs typeface="Segoe UI" panose="020B0502040204020203" pitchFamily="34" charset="0"/>
            </a:endParaRPr>
          </a:p>
          <a:p>
            <a:pPr algn="just" eaLnBrk="0" fontAlgn="base" hangingPunct="0">
              <a:spcBef>
                <a:spcPct val="0"/>
              </a:spcBef>
              <a:spcAft>
                <a:spcPct val="0"/>
              </a:spcAft>
            </a:pPr>
            <a:r>
              <a:rPr lang="pt-PT" altLang="pt-PT" sz="1200" b="1" dirty="0"/>
              <a:t>Via direta</a:t>
            </a:r>
          </a:p>
          <a:p>
            <a:pPr marL="180975" eaLnBrk="0" fontAlgn="base" hangingPunct="0">
              <a:spcBef>
                <a:spcPct val="0"/>
              </a:spcBef>
              <a:spcAft>
                <a:spcPct val="0"/>
              </a:spcAft>
            </a:pPr>
            <a:r>
              <a:rPr lang="pt-PT" altLang="pt-PT" sz="1200" dirty="0">
                <a:ea typeface="Segoe UI Black" panose="020B0A02040204020203" pitchFamily="34" charset="0"/>
                <a:cs typeface="Segoe UI" panose="020B0502040204020203" pitchFamily="34" charset="0"/>
              </a:rPr>
              <a:t>Notificações rececionadas diretamente no SNF provenientes de profissionais de saúde e de </a:t>
            </a:r>
            <a:r>
              <a:rPr lang="pt-PT" altLang="pt-PT" sz="1200" dirty="0" smtClean="0">
                <a:ea typeface="Segoe UI Black" panose="020B0A02040204020203" pitchFamily="34" charset="0"/>
                <a:cs typeface="Segoe UI" panose="020B0502040204020203" pitchFamily="34" charset="0"/>
              </a:rPr>
              <a:t>utentes.</a:t>
            </a:r>
            <a:endParaRPr lang="pt-PT" altLang="pt-PT" sz="1200" dirty="0">
              <a:ea typeface="Segoe UI Black" panose="020B0A02040204020203" pitchFamily="34" charset="0"/>
              <a:cs typeface="Segoe UI" panose="020B0502040204020203" pitchFamily="34" charset="0"/>
            </a:endParaRPr>
          </a:p>
          <a:p>
            <a:pPr algn="just" eaLnBrk="0" fontAlgn="base" hangingPunct="0">
              <a:spcBef>
                <a:spcPct val="0"/>
              </a:spcBef>
              <a:spcAft>
                <a:spcPct val="0"/>
              </a:spcAft>
            </a:pPr>
            <a:endParaRPr lang="pt-PT" altLang="pt-PT" sz="1200" dirty="0"/>
          </a:p>
          <a:p>
            <a:pPr lvl="0" algn="just" eaLnBrk="0" fontAlgn="base" hangingPunct="0">
              <a:spcBef>
                <a:spcPct val="0"/>
              </a:spcBef>
              <a:spcAft>
                <a:spcPct val="0"/>
              </a:spcAft>
            </a:pPr>
            <a:r>
              <a:rPr lang="pt-PT" altLang="pt-PT" sz="1200" b="1" dirty="0"/>
              <a:t>Via </a:t>
            </a:r>
            <a:r>
              <a:rPr lang="pt-PT" altLang="pt-PT" sz="1200" b="1" dirty="0" smtClean="0"/>
              <a:t>indireta</a:t>
            </a:r>
            <a:endParaRPr lang="pt-PT" altLang="pt-PT" sz="1200" b="1" dirty="0"/>
          </a:p>
          <a:p>
            <a:pPr marL="180975" algn="just" eaLnBrk="0" fontAlgn="base" hangingPunct="0">
              <a:spcBef>
                <a:spcPct val="0"/>
              </a:spcBef>
              <a:spcAft>
                <a:spcPct val="0"/>
              </a:spcAft>
            </a:pPr>
            <a:r>
              <a:rPr lang="pt-PT" altLang="pt-PT" sz="1200" dirty="0">
                <a:ea typeface="Segoe UI Black" panose="020B0A02040204020203" pitchFamily="34" charset="0"/>
                <a:cs typeface="Segoe UI" panose="020B0502040204020203" pitchFamily="34" charset="0"/>
              </a:rPr>
              <a:t>Notificações de profissionais de saúde e de utentes e notificações de casos de literatura rececionados no SNF </a:t>
            </a:r>
            <a:r>
              <a:rPr lang="pt-PT" altLang="pt-PT" sz="1200" dirty="0" smtClean="0">
                <a:ea typeface="Segoe UI Black" panose="020B0A02040204020203" pitchFamily="34" charset="0"/>
                <a:cs typeface="Segoe UI" panose="020B0502040204020203" pitchFamily="34" charset="0"/>
              </a:rPr>
              <a:t>através </a:t>
            </a:r>
            <a:r>
              <a:rPr lang="pt-PT" altLang="pt-PT" sz="1200" dirty="0">
                <a:ea typeface="Segoe UI Black" panose="020B0A02040204020203" pitchFamily="34" charset="0"/>
                <a:cs typeface="Segoe UI" panose="020B0502040204020203" pitchFamily="34" charset="0"/>
              </a:rPr>
              <a:t>dos titulares de </a:t>
            </a:r>
            <a:r>
              <a:rPr lang="pt-PT" altLang="pt-PT" sz="1200" dirty="0" smtClean="0">
                <a:ea typeface="Segoe UI Black" panose="020B0A02040204020203" pitchFamily="34" charset="0"/>
                <a:cs typeface="Segoe UI" panose="020B0502040204020203" pitchFamily="34" charset="0"/>
              </a:rPr>
              <a:t>AIM (via </a:t>
            </a:r>
            <a:r>
              <a:rPr lang="pt-PT" altLang="pt-PT" sz="1200" dirty="0" err="1" smtClean="0">
                <a:ea typeface="Segoe UI Black" panose="020B0A02040204020203" pitchFamily="34" charset="0"/>
                <a:cs typeface="Segoe UI" panose="020B0502040204020203" pitchFamily="34" charset="0"/>
              </a:rPr>
              <a:t>EudraVigilange</a:t>
            </a:r>
            <a:r>
              <a:rPr lang="pt-PT" altLang="pt-PT" sz="1200" dirty="0" smtClean="0">
                <a:ea typeface="Segoe UI Black" panose="020B0A02040204020203" pitchFamily="34" charset="0"/>
                <a:cs typeface="Segoe UI" panose="020B0502040204020203" pitchFamily="34" charset="0"/>
              </a:rPr>
              <a:t>).</a:t>
            </a:r>
            <a:endParaRPr lang="pt-PT" altLang="pt-PT" sz="1200" dirty="0">
              <a:ea typeface="Segoe UI Black" panose="020B0A02040204020203" pitchFamily="34" charset="0"/>
              <a:cs typeface="Segoe UI" panose="020B0502040204020203" pitchFamily="34" charset="0"/>
            </a:endParaRPr>
          </a:p>
        </p:txBody>
      </p:sp>
      <p:sp>
        <p:nvSpPr>
          <p:cNvPr id="6" name="Título 1"/>
          <p:cNvSpPr txBox="1">
            <a:spLocks/>
          </p:cNvSpPr>
          <p:nvPr/>
        </p:nvSpPr>
        <p:spPr>
          <a:xfrm>
            <a:off x="838198" y="365126"/>
            <a:ext cx="7270631" cy="5751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Aft>
                <a:spcPct val="0"/>
              </a:spcAft>
            </a:pPr>
            <a:r>
              <a:rPr lang="pt-PT" sz="4000" dirty="0">
                <a:solidFill>
                  <a:schemeClr val="accent5">
                    <a:lumMod val="75000"/>
                  </a:schemeClr>
                </a:solidFill>
              </a:rPr>
              <a:t>Glossário</a:t>
            </a:r>
          </a:p>
        </p:txBody>
      </p:sp>
      <p:grpSp>
        <p:nvGrpSpPr>
          <p:cNvPr id="4" name="Grupo 3"/>
          <p:cNvGrpSpPr>
            <a:grpSpLocks noChangeAspect="1"/>
          </p:cNvGrpSpPr>
          <p:nvPr/>
        </p:nvGrpSpPr>
        <p:grpSpPr>
          <a:xfrm>
            <a:off x="9560619" y="5477295"/>
            <a:ext cx="2546744" cy="1298939"/>
            <a:chOff x="1092875" y="3598204"/>
            <a:chExt cx="6205527" cy="3165057"/>
          </a:xfrm>
        </p:grpSpPr>
        <p:pic>
          <p:nvPicPr>
            <p:cNvPr id="5" name="Picture 7">
              <a:extLst>
                <a:ext uri="{FF2B5EF4-FFF2-40B4-BE49-F238E27FC236}">
                  <a16:creationId xmlns:a16="http://schemas.microsoft.com/office/drawing/2014/main" id="{8D61239A-0404-4616-A8ED-9E461226AA5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764" t="51128" r="45877" b="11482"/>
            <a:stretch/>
          </p:blipFill>
          <p:spPr>
            <a:xfrm>
              <a:off x="1092875" y="3598204"/>
              <a:ext cx="2558721" cy="1663460"/>
            </a:xfrm>
            <a:prstGeom prst="rect">
              <a:avLst/>
            </a:prstGeom>
          </p:spPr>
        </p:pic>
        <p:pic>
          <p:nvPicPr>
            <p:cNvPr id="7" name="Picture 38">
              <a:extLst>
                <a:ext uri="{FF2B5EF4-FFF2-40B4-BE49-F238E27FC236}">
                  <a16:creationId xmlns:a16="http://schemas.microsoft.com/office/drawing/2014/main" id="{4BB16069-CE85-48F3-BC77-A0C6A7CAC5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764" t="51128" r="45877" b="11482"/>
            <a:stretch/>
          </p:blipFill>
          <p:spPr>
            <a:xfrm>
              <a:off x="1957073" y="3786105"/>
              <a:ext cx="3231716" cy="2100983"/>
            </a:xfrm>
            <a:prstGeom prst="rect">
              <a:avLst/>
            </a:prstGeom>
          </p:spPr>
        </p:pic>
        <p:pic>
          <p:nvPicPr>
            <p:cNvPr id="8" name="Picture 9">
              <a:extLst>
                <a:ext uri="{FF2B5EF4-FFF2-40B4-BE49-F238E27FC236}">
                  <a16:creationId xmlns:a16="http://schemas.microsoft.com/office/drawing/2014/main" id="{32703F94-AA41-4856-AB92-1490CF2AE5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617" t="54524" r="43845" b="11393"/>
            <a:stretch/>
          </p:blipFill>
          <p:spPr>
            <a:xfrm>
              <a:off x="2844799" y="4425844"/>
              <a:ext cx="4453603" cy="2337417"/>
            </a:xfrm>
            <a:prstGeom prst="rect">
              <a:avLst/>
            </a:prstGeom>
          </p:spPr>
        </p:pic>
      </p:grpSp>
    </p:spTree>
    <p:extLst>
      <p:ext uri="{BB962C8B-B14F-4D97-AF65-F5344CB8AC3E}">
        <p14:creationId xmlns:p14="http://schemas.microsoft.com/office/powerpoint/2010/main" val="3194558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809072" y="385973"/>
            <a:ext cx="4896403" cy="627923"/>
          </a:xfrm>
          <a:prstGeom prst="rect">
            <a:avLst/>
          </a:prstGeom>
          <a:noFill/>
          <a:ln>
            <a:noFill/>
          </a:ln>
          <a:effectLst/>
          <a:extLst>
            <a:ext uri="{909E8E84-426E-40DD-AFC4-6F175D3DCCD1}">
              <a14:hiddenFill xmlns:a14="http://schemas.microsoft.com/office/drawing/2010/main">
                <a:solidFill>
                  <a:srgbClr val="06756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fontAlgn="base">
              <a:lnSpc>
                <a:spcPct val="90000"/>
              </a:lnSpc>
              <a:spcBef>
                <a:spcPct val="0"/>
              </a:spcBef>
              <a:spcAft>
                <a:spcPct val="0"/>
              </a:spcAft>
            </a:pPr>
            <a:r>
              <a:rPr lang="pt-PT" sz="4000" dirty="0">
                <a:solidFill>
                  <a:schemeClr val="accent5">
                    <a:lumMod val="75000"/>
                  </a:schemeClr>
                </a:solidFill>
                <a:latin typeface="+mj-lt"/>
                <a:ea typeface="+mj-ea"/>
                <a:cs typeface="+mj-cs"/>
              </a:rPr>
              <a:t>Glossário</a:t>
            </a:r>
          </a:p>
        </p:txBody>
      </p:sp>
      <p:pic>
        <p:nvPicPr>
          <p:cNvPr id="1026" name="Picture 2" descr="Resultado de imagem para mapa de portug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6635" y="1716557"/>
            <a:ext cx="3127253" cy="35387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ela 4"/>
          <p:cNvGraphicFramePr>
            <a:graphicFrameLocks noGrp="1"/>
          </p:cNvGraphicFramePr>
          <p:nvPr>
            <p:extLst>
              <p:ext uri="{D42A27DB-BD31-4B8C-83A1-F6EECF244321}">
                <p14:modId xmlns:p14="http://schemas.microsoft.com/office/powerpoint/2010/main" val="3451789219"/>
              </p:ext>
            </p:extLst>
          </p:nvPr>
        </p:nvGraphicFramePr>
        <p:xfrm>
          <a:off x="809072" y="1349375"/>
          <a:ext cx="4676585" cy="5187501"/>
        </p:xfrm>
        <a:graphic>
          <a:graphicData uri="http://schemas.openxmlformats.org/drawingml/2006/table">
            <a:tbl>
              <a:tblPr firstRow="1" bandRow="1">
                <a:tableStyleId>{5C22544A-7EE6-4342-B048-85BDC9FD1C3A}</a:tableStyleId>
              </a:tblPr>
              <a:tblGrid>
                <a:gridCol w="1445705">
                  <a:extLst>
                    <a:ext uri="{9D8B030D-6E8A-4147-A177-3AD203B41FA5}">
                      <a16:colId xmlns:a16="http://schemas.microsoft.com/office/drawing/2014/main" val="1779781490"/>
                    </a:ext>
                  </a:extLst>
                </a:gridCol>
                <a:gridCol w="3230880">
                  <a:extLst>
                    <a:ext uri="{9D8B030D-6E8A-4147-A177-3AD203B41FA5}">
                      <a16:colId xmlns:a16="http://schemas.microsoft.com/office/drawing/2014/main" val="3596384290"/>
                    </a:ext>
                  </a:extLst>
                </a:gridCol>
              </a:tblGrid>
              <a:tr h="388047">
                <a:tc>
                  <a:txBody>
                    <a:bodyPr/>
                    <a:lstStyle/>
                    <a:p>
                      <a:pPr algn="l"/>
                      <a:r>
                        <a:rPr lang="pt-PT" sz="1200" b="1" baseline="0" dirty="0" smtClean="0">
                          <a:solidFill>
                            <a:schemeClr val="tx1"/>
                          </a:solidFill>
                        </a:rPr>
                        <a:t>Guimarães</a:t>
                      </a:r>
                      <a:endParaRPr lang="pt-PT" sz="1200" b="1" baseline="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Viana</a:t>
                      </a:r>
                      <a:r>
                        <a:rPr lang="pt-PT" sz="1200" b="0" baseline="0" dirty="0" smtClean="0">
                          <a:solidFill>
                            <a:schemeClr val="tx1"/>
                          </a:solidFill>
                        </a:rPr>
                        <a:t> do Castelo </a:t>
                      </a:r>
                      <a:r>
                        <a:rPr lang="pt-PT" sz="1200" b="0" baseline="0" smtClean="0">
                          <a:solidFill>
                            <a:schemeClr val="tx1"/>
                          </a:solidFill>
                        </a:rPr>
                        <a:t>e Braga</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9733472"/>
                  </a:ext>
                </a:extLst>
              </a:tr>
              <a:tr h="270942">
                <a:tc>
                  <a:txBody>
                    <a:bodyPr/>
                    <a:lstStyle/>
                    <a:p>
                      <a:pPr algn="l"/>
                      <a:r>
                        <a:rPr lang="pt-PT" sz="1200" b="1" dirty="0" smtClean="0">
                          <a:solidFill>
                            <a:schemeClr val="tx1"/>
                          </a:solidFill>
                        </a:rPr>
                        <a:t>Trás-os-Montes</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Vila Real e Bragança</a:t>
                      </a: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013299"/>
                  </a:ext>
                </a:extLst>
              </a:tr>
              <a:tr h="270942">
                <a:tc>
                  <a:txBody>
                    <a:bodyPr/>
                    <a:lstStyle/>
                    <a:p>
                      <a:pPr algn="l"/>
                      <a:r>
                        <a:rPr lang="pt-PT" sz="1200" b="1" dirty="0" smtClean="0">
                          <a:solidFill>
                            <a:schemeClr val="tx1"/>
                          </a:solidFill>
                        </a:rPr>
                        <a:t>Porto</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Porto</a:t>
                      </a: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5385980"/>
                  </a:ext>
                </a:extLst>
              </a:tr>
              <a:tr h="270942">
                <a:tc>
                  <a:txBody>
                    <a:bodyPr/>
                    <a:lstStyle/>
                    <a:p>
                      <a:pPr algn="l"/>
                      <a:r>
                        <a:rPr lang="pt-PT" sz="1200" b="1" dirty="0" smtClean="0">
                          <a:solidFill>
                            <a:schemeClr val="tx1"/>
                          </a:solidFill>
                        </a:rPr>
                        <a:t>Coimbra</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Aveiro, Coimbra e Leiria</a:t>
                      </a: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4240339"/>
                  </a:ext>
                </a:extLst>
              </a:tr>
              <a:tr h="388047">
                <a:tc>
                  <a:txBody>
                    <a:bodyPr/>
                    <a:lstStyle/>
                    <a:p>
                      <a:pPr algn="l"/>
                      <a:r>
                        <a:rPr lang="pt-PT" sz="1200" b="1" dirty="0" smtClean="0">
                          <a:solidFill>
                            <a:schemeClr val="tx1"/>
                          </a:solidFill>
                        </a:rPr>
                        <a:t>Beira Interior</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Guarda, Viseu e Castelo Branco</a:t>
                      </a: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719267"/>
                  </a:ext>
                </a:extLst>
              </a:tr>
              <a:tr h="388047">
                <a:tc>
                  <a:txBody>
                    <a:bodyPr/>
                    <a:lstStyle/>
                    <a:p>
                      <a:pPr algn="l"/>
                      <a:r>
                        <a:rPr lang="pt-PT" sz="1200" b="1" dirty="0" smtClean="0">
                          <a:solidFill>
                            <a:schemeClr val="tx1"/>
                          </a:solidFill>
                        </a:rPr>
                        <a:t>Lisboa</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PT" sz="1200" dirty="0" smtClean="0"/>
                        <a:t>Lisboa,</a:t>
                      </a:r>
                      <a:r>
                        <a:rPr lang="pt-PT" sz="1200" baseline="0" dirty="0" smtClean="0"/>
                        <a:t> exceto os seguintes concelhos de Lisboa: </a:t>
                      </a:r>
                      <a:endParaRPr lang="pt-PT" sz="1200"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pt-PT" sz="1200" dirty="0" smtClean="0"/>
                        <a:t>Alenquer, Arruda dos Vinhos, Azambuja, Cadaval, Lourinhã, Mafra, Sobral de Monte Agraço, Torres Vedras</a:t>
                      </a:r>
                      <a:r>
                        <a:rPr lang="pt-PT" sz="1200" baseline="0" dirty="0" smtClean="0"/>
                        <a:t> e</a:t>
                      </a:r>
                      <a:r>
                        <a:rPr lang="pt-PT" sz="1200" dirty="0" smtClean="0"/>
                        <a:t> Vila Franca de Xira</a:t>
                      </a: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3597009"/>
                  </a:ext>
                </a:extLst>
              </a:tr>
              <a:tr h="270942">
                <a:tc>
                  <a:txBody>
                    <a:bodyPr/>
                    <a:lstStyle/>
                    <a:p>
                      <a:pPr algn="l"/>
                      <a:r>
                        <a:rPr lang="pt-PT" sz="1200" b="1" dirty="0" smtClean="0">
                          <a:solidFill>
                            <a:schemeClr val="tx1"/>
                          </a:solidFill>
                        </a:rPr>
                        <a:t>Setúbal e Santarém</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pt-PT" sz="1200" dirty="0" smtClean="0"/>
                        <a:t>Setúbal, Santarém e os seguintes concelhos de Lisboa:</a:t>
                      </a:r>
                    </a:p>
                    <a:p>
                      <a:pPr marL="0" marR="0" lvl="0" indent="0" algn="just" defTabSz="914400" rtl="0" eaLnBrk="1" fontAlgn="auto" latinLnBrk="0" hangingPunct="1">
                        <a:lnSpc>
                          <a:spcPct val="100000"/>
                        </a:lnSpc>
                        <a:spcBef>
                          <a:spcPts val="0"/>
                        </a:spcBef>
                        <a:spcAft>
                          <a:spcPts val="0"/>
                        </a:spcAft>
                        <a:buClrTx/>
                        <a:buSzTx/>
                        <a:buFontTx/>
                        <a:buNone/>
                        <a:tabLst/>
                        <a:defRPr/>
                      </a:pPr>
                      <a:r>
                        <a:rPr lang="pt-PT" sz="1200" dirty="0" smtClean="0"/>
                        <a:t>Alenquer, Arruda dos Vinhos, Azambuja, Cadaval, Lourinhã, Mafra, Sobral de Monte Agraço, Torres Vedras</a:t>
                      </a:r>
                      <a:r>
                        <a:rPr lang="pt-PT" sz="1200" baseline="0" dirty="0" smtClean="0"/>
                        <a:t> e</a:t>
                      </a:r>
                      <a:r>
                        <a:rPr lang="pt-PT" sz="1200" dirty="0" smtClean="0"/>
                        <a:t> Vila Franca de Xira</a:t>
                      </a: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899809"/>
                  </a:ext>
                </a:extLst>
              </a:tr>
              <a:tr h="270942">
                <a:tc>
                  <a:txBody>
                    <a:bodyPr/>
                    <a:lstStyle/>
                    <a:p>
                      <a:pPr algn="l"/>
                      <a:r>
                        <a:rPr lang="pt-PT" sz="1200" b="1" dirty="0" smtClean="0">
                          <a:solidFill>
                            <a:schemeClr val="tx1"/>
                          </a:solidFill>
                        </a:rPr>
                        <a:t>Centro e Norte Alentejano</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Évora</a:t>
                      </a:r>
                      <a:r>
                        <a:rPr lang="pt-PT" sz="1200" b="0" baseline="0" dirty="0" smtClean="0">
                          <a:solidFill>
                            <a:schemeClr val="tx1"/>
                          </a:solidFill>
                        </a:rPr>
                        <a:t> e Portalegre</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0165203"/>
                  </a:ext>
                </a:extLst>
              </a:tr>
              <a:tr h="270942">
                <a:tc>
                  <a:txBody>
                    <a:bodyPr/>
                    <a:lstStyle/>
                    <a:p>
                      <a:pPr algn="l"/>
                      <a:r>
                        <a:rPr lang="pt-PT" sz="1200" b="1" dirty="0" smtClean="0">
                          <a:solidFill>
                            <a:schemeClr val="tx1"/>
                          </a:solidFill>
                        </a:rPr>
                        <a:t>Algarve e Baixo Alentejo</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baseline="0" dirty="0" smtClean="0">
                          <a:solidFill>
                            <a:schemeClr val="tx1"/>
                          </a:solidFill>
                        </a:rPr>
                        <a:t>Faro e Beja</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3016796"/>
                  </a:ext>
                </a:extLst>
              </a:tr>
              <a:tr h="388047">
                <a:tc>
                  <a:txBody>
                    <a:bodyPr/>
                    <a:lstStyle/>
                    <a:p>
                      <a:pPr algn="l"/>
                      <a:r>
                        <a:rPr lang="pt-PT" sz="1200" b="1" dirty="0" smtClean="0">
                          <a:solidFill>
                            <a:schemeClr val="tx1"/>
                          </a:solidFill>
                        </a:rPr>
                        <a:t>Açores</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pt-PT" sz="1200" dirty="0" smtClean="0"/>
                        <a:t>Santa</a:t>
                      </a:r>
                      <a:r>
                        <a:rPr lang="pt-PT" sz="1200" baseline="0" dirty="0" smtClean="0"/>
                        <a:t> Maria, São Miguel, Terceira, Graciosa, São Jorge, Pico, Faial, Flores e Corvo</a:t>
                      </a:r>
                      <a:endParaRPr lang="pt-PT" sz="1200" dirty="0"/>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1684157"/>
                  </a:ext>
                </a:extLst>
              </a:tr>
              <a:tr h="388047">
                <a:tc>
                  <a:txBody>
                    <a:bodyPr/>
                    <a:lstStyle/>
                    <a:p>
                      <a:pPr algn="l"/>
                      <a:r>
                        <a:rPr lang="pt-PT" sz="1200" b="1" dirty="0" smtClean="0">
                          <a:solidFill>
                            <a:schemeClr val="tx1"/>
                          </a:solidFill>
                        </a:rPr>
                        <a:t>Madeira</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pt-PT" sz="1200" dirty="0" smtClean="0"/>
                        <a:t>Madeira e Porto Santo</a:t>
                      </a:r>
                      <a:endParaRPr lang="pt-PT" sz="1200" dirty="0"/>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6086660"/>
                  </a:ext>
                </a:extLst>
              </a:tr>
            </a:tbl>
          </a:graphicData>
        </a:graphic>
      </p:graphicFrame>
      <p:grpSp>
        <p:nvGrpSpPr>
          <p:cNvPr id="6" name="Grupo 5"/>
          <p:cNvGrpSpPr>
            <a:grpSpLocks noChangeAspect="1"/>
          </p:cNvGrpSpPr>
          <p:nvPr/>
        </p:nvGrpSpPr>
        <p:grpSpPr>
          <a:xfrm>
            <a:off x="9560619" y="5477295"/>
            <a:ext cx="2546744" cy="1298939"/>
            <a:chOff x="1092875" y="3598204"/>
            <a:chExt cx="6205527" cy="3165057"/>
          </a:xfrm>
        </p:grpSpPr>
        <p:pic>
          <p:nvPicPr>
            <p:cNvPr id="7" name="Picture 7">
              <a:extLst>
                <a:ext uri="{FF2B5EF4-FFF2-40B4-BE49-F238E27FC236}">
                  <a16:creationId xmlns:a16="http://schemas.microsoft.com/office/drawing/2014/main" id="{8D61239A-0404-4616-A8ED-9E461226AA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764" t="51128" r="45877" b="11482"/>
            <a:stretch/>
          </p:blipFill>
          <p:spPr>
            <a:xfrm>
              <a:off x="1092875" y="3598204"/>
              <a:ext cx="2558721" cy="1663460"/>
            </a:xfrm>
            <a:prstGeom prst="rect">
              <a:avLst/>
            </a:prstGeom>
          </p:spPr>
        </p:pic>
        <p:pic>
          <p:nvPicPr>
            <p:cNvPr id="8" name="Picture 38">
              <a:extLst>
                <a:ext uri="{FF2B5EF4-FFF2-40B4-BE49-F238E27FC236}">
                  <a16:creationId xmlns:a16="http://schemas.microsoft.com/office/drawing/2014/main" id="{4BB16069-CE85-48F3-BC77-A0C6A7CAC5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764" t="51128" r="45877" b="11482"/>
            <a:stretch/>
          </p:blipFill>
          <p:spPr>
            <a:xfrm>
              <a:off x="1957073" y="3786105"/>
              <a:ext cx="3231716" cy="2100983"/>
            </a:xfrm>
            <a:prstGeom prst="rect">
              <a:avLst/>
            </a:prstGeom>
          </p:spPr>
        </p:pic>
        <p:pic>
          <p:nvPicPr>
            <p:cNvPr id="9" name="Picture 9">
              <a:extLst>
                <a:ext uri="{FF2B5EF4-FFF2-40B4-BE49-F238E27FC236}">
                  <a16:creationId xmlns:a16="http://schemas.microsoft.com/office/drawing/2014/main" id="{32703F94-AA41-4856-AB92-1490CF2AE5E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617" t="54524" r="43845" b="11393"/>
            <a:stretch/>
          </p:blipFill>
          <p:spPr>
            <a:xfrm>
              <a:off x="2844799" y="4425844"/>
              <a:ext cx="4453603" cy="2337417"/>
            </a:xfrm>
            <a:prstGeom prst="rect">
              <a:avLst/>
            </a:prstGeom>
          </p:spPr>
        </p:pic>
      </p:grpSp>
    </p:spTree>
    <p:extLst>
      <p:ext uri="{BB962C8B-B14F-4D97-AF65-F5344CB8AC3E}">
        <p14:creationId xmlns:p14="http://schemas.microsoft.com/office/powerpoint/2010/main" val="2179195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12595" y="365126"/>
            <a:ext cx="6618342" cy="575154"/>
          </a:xfrm>
        </p:spPr>
        <p:txBody>
          <a:bodyPr>
            <a:noAutofit/>
          </a:bodyPr>
          <a:lstStyle/>
          <a:p>
            <a:r>
              <a:rPr lang="pt-PT" sz="4000" dirty="0" smtClean="0">
                <a:solidFill>
                  <a:schemeClr val="accent5">
                    <a:lumMod val="75000"/>
                  </a:schemeClr>
                </a:solidFill>
              </a:rPr>
              <a:t>Índice</a:t>
            </a:r>
            <a:endParaRPr lang="pt-PT" sz="4000" dirty="0">
              <a:solidFill>
                <a:schemeClr val="accent5">
                  <a:lumMod val="75000"/>
                </a:schemeClr>
              </a:solidFill>
            </a:endParaRPr>
          </a:p>
        </p:txBody>
      </p:sp>
      <p:graphicFrame>
        <p:nvGraphicFramePr>
          <p:cNvPr id="4" name="Espaço Reservado para Tabela 2"/>
          <p:cNvGraphicFramePr>
            <a:graphicFrameLocks/>
          </p:cNvGraphicFramePr>
          <p:nvPr>
            <p:extLst>
              <p:ext uri="{D42A27DB-BD31-4B8C-83A1-F6EECF244321}">
                <p14:modId xmlns:p14="http://schemas.microsoft.com/office/powerpoint/2010/main" val="3451303549"/>
              </p:ext>
            </p:extLst>
          </p:nvPr>
        </p:nvGraphicFramePr>
        <p:xfrm>
          <a:off x="6248400" y="652703"/>
          <a:ext cx="5457826" cy="5926642"/>
        </p:xfrm>
        <a:graphic>
          <a:graphicData uri="http://schemas.openxmlformats.org/drawingml/2006/table">
            <a:tbl>
              <a:tblPr firstRow="1" bandRow="1">
                <a:tableStyleId>{5C22544A-7EE6-4342-B048-85BDC9FD1C3A}</a:tableStyleId>
              </a:tblPr>
              <a:tblGrid>
                <a:gridCol w="4697647">
                  <a:extLst>
                    <a:ext uri="{9D8B030D-6E8A-4147-A177-3AD203B41FA5}">
                      <a16:colId xmlns:a16="http://schemas.microsoft.com/office/drawing/2014/main" val="20000"/>
                    </a:ext>
                  </a:extLst>
                </a:gridCol>
                <a:gridCol w="760179">
                  <a:extLst>
                    <a:ext uri="{9D8B030D-6E8A-4147-A177-3AD203B41FA5}">
                      <a16:colId xmlns:a16="http://schemas.microsoft.com/office/drawing/2014/main" val="20001"/>
                    </a:ext>
                  </a:extLst>
                </a:gridCol>
              </a:tblGrid>
              <a:tr h="281972">
                <a:tc>
                  <a:txBody>
                    <a:bodyPr/>
                    <a:lstStyle/>
                    <a:p>
                      <a:pPr marL="0" algn="l" defTabSz="914400" rtl="0" eaLnBrk="1" latinLnBrk="0" hangingPunct="1"/>
                      <a:r>
                        <a:rPr lang="pt-PT" sz="1200" b="0" kern="1200" dirty="0" smtClean="0">
                          <a:solidFill>
                            <a:schemeClr val="accent5">
                              <a:lumMod val="75000"/>
                            </a:schemeClr>
                          </a:solidFill>
                          <a:latin typeface="+mn-lt"/>
                          <a:ea typeface="+mn-ea"/>
                          <a:cs typeface="+mn-cs"/>
                        </a:rPr>
                        <a:t>Grandes Números</a:t>
                      </a:r>
                      <a:endParaRPr lang="pt-PT" sz="1200" b="0" kern="1200" dirty="0">
                        <a:solidFill>
                          <a:schemeClr val="accent5">
                            <a:lumMod val="75000"/>
                          </a:schemeClr>
                        </a:solidFill>
                        <a:latin typeface="+mn-lt"/>
                        <a:ea typeface="+mn-ea"/>
                        <a:cs typeface="+mn-cs"/>
                      </a:endParaRPr>
                    </a:p>
                  </a:txBody>
                  <a:tcPr marL="71972" marR="95352" marT="47676" marB="47676" anchor="ctr">
                    <a:lnL w="12700" cmpd="sng">
                      <a:noFill/>
                    </a:lnL>
                    <a:lnR w="12700" cap="flat" cmpd="sng" algn="ctr">
                      <a:noFill/>
                      <a:prstDash val="solid"/>
                      <a:round/>
                      <a:headEnd type="none" w="med" len="med"/>
                      <a:tailEnd type="none" w="med" len="med"/>
                    </a:lnR>
                    <a:lnT w="12700" cmpd="sng">
                      <a:noFill/>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50000"/>
                            </a:schemeClr>
                          </a:solidFill>
                          <a:latin typeface="+mn-lt"/>
                        </a:rPr>
                        <a:t>3</a:t>
                      </a:r>
                      <a:endParaRPr lang="pt-PT" sz="1200" b="0" dirty="0">
                        <a:solidFill>
                          <a:schemeClr val="accent5">
                            <a:lumMod val="50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12700" cmpd="sng">
                      <a:noFill/>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1972">
                <a:tc>
                  <a:txBody>
                    <a:bodyPr/>
                    <a:lstStyle/>
                    <a:p>
                      <a:pPr marL="0" algn="l" defTabSz="914400" rtl="0" eaLnBrk="1" latinLnBrk="0" hangingPunct="1"/>
                      <a:r>
                        <a:rPr lang="pt-PT" sz="1200" b="0" kern="1200" dirty="0" smtClean="0">
                          <a:solidFill>
                            <a:schemeClr val="accent5">
                              <a:lumMod val="75000"/>
                            </a:schemeClr>
                          </a:solidFill>
                          <a:latin typeface="+mn-lt"/>
                          <a:ea typeface="+mn-ea"/>
                          <a:cs typeface="+mn-cs"/>
                        </a:rPr>
                        <a:t>Notificações e Casos de RAM</a:t>
                      </a:r>
                      <a:endParaRPr lang="pt-PT" sz="1200" b="0" kern="1200" dirty="0">
                        <a:solidFill>
                          <a:schemeClr val="accent5">
                            <a:lumMod val="75000"/>
                          </a:schemeClr>
                        </a:solidFill>
                        <a:latin typeface="+mn-lt"/>
                        <a:ea typeface="+mn-ea"/>
                        <a:cs typeface="+mn-cs"/>
                      </a:endParaRP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50000"/>
                            </a:schemeClr>
                          </a:solidFill>
                          <a:latin typeface="+mn-lt"/>
                        </a:rPr>
                        <a:t>4</a:t>
                      </a:r>
                      <a:endParaRPr lang="pt-PT" sz="1200" b="0" dirty="0">
                        <a:solidFill>
                          <a:schemeClr val="accent5">
                            <a:lumMod val="50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1972">
                <a:tc>
                  <a:txBody>
                    <a:bodyPr/>
                    <a:lstStyle/>
                    <a:p>
                      <a:pPr marL="0" algn="l" defTabSz="914400" rtl="0" eaLnBrk="1" latinLnBrk="0" hangingPunct="1"/>
                      <a:r>
                        <a:rPr lang="pt-PT" sz="1200" b="0" kern="1200" dirty="0" smtClean="0">
                          <a:solidFill>
                            <a:schemeClr val="accent5">
                              <a:lumMod val="75000"/>
                            </a:schemeClr>
                          </a:solidFill>
                          <a:latin typeface="+mn-lt"/>
                          <a:ea typeface="+mn-ea"/>
                          <a:cs typeface="+mn-cs"/>
                        </a:rPr>
                        <a:t>Total de Notificações de RAM</a:t>
                      </a:r>
                      <a:endParaRPr lang="pt-PT" sz="1200" b="0" kern="1200" dirty="0">
                        <a:solidFill>
                          <a:schemeClr val="accent5">
                            <a:lumMod val="75000"/>
                          </a:schemeClr>
                        </a:solidFill>
                        <a:latin typeface="+mn-lt"/>
                        <a:ea typeface="+mn-ea"/>
                        <a:cs typeface="+mn-cs"/>
                      </a:endParaRP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50000"/>
                            </a:schemeClr>
                          </a:solidFill>
                          <a:latin typeface="+mn-lt"/>
                        </a:rPr>
                        <a:t>5</a:t>
                      </a:r>
                      <a:endParaRPr lang="pt-PT" sz="1200" b="0" dirty="0">
                        <a:solidFill>
                          <a:schemeClr val="accent5">
                            <a:lumMod val="50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1972">
                <a:tc>
                  <a:txBody>
                    <a:bodyPr/>
                    <a:lstStyle/>
                    <a:p>
                      <a:pPr marL="0" algn="l" defTabSz="914400" rtl="0" eaLnBrk="1" latinLnBrk="0" hangingPunct="1"/>
                      <a:r>
                        <a:rPr lang="pt-PT" sz="1200" b="0" kern="1200" dirty="0" smtClean="0">
                          <a:solidFill>
                            <a:schemeClr val="accent5">
                              <a:lumMod val="75000"/>
                            </a:schemeClr>
                          </a:solidFill>
                          <a:latin typeface="+mn-lt"/>
                          <a:ea typeface="+mn-ea"/>
                          <a:cs typeface="+mn-cs"/>
                        </a:rPr>
                        <a:t>Total de Notificações de Via</a:t>
                      </a:r>
                      <a:r>
                        <a:rPr lang="pt-PT" sz="1200" b="0" kern="1200" baseline="0" dirty="0" smtClean="0">
                          <a:solidFill>
                            <a:schemeClr val="accent5">
                              <a:lumMod val="75000"/>
                            </a:schemeClr>
                          </a:solidFill>
                          <a:latin typeface="+mn-lt"/>
                          <a:ea typeface="+mn-ea"/>
                          <a:cs typeface="+mn-cs"/>
                        </a:rPr>
                        <a:t> Direta</a:t>
                      </a:r>
                      <a:endParaRPr lang="pt-PT" sz="1200" b="0" kern="1200" dirty="0">
                        <a:solidFill>
                          <a:schemeClr val="accent5">
                            <a:lumMod val="75000"/>
                          </a:schemeClr>
                        </a:solidFill>
                        <a:latin typeface="+mn-lt"/>
                        <a:ea typeface="+mn-ea"/>
                        <a:cs typeface="+mn-cs"/>
                      </a:endParaRP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pt-PT" sz="1200" b="0" dirty="0">
                        <a:solidFill>
                          <a:schemeClr val="accent5">
                            <a:lumMod val="50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7202">
                <a:tc>
                  <a:txBody>
                    <a:bodyPr/>
                    <a:lstStyle/>
                    <a:p>
                      <a:pPr marL="180975" indent="0" algn="just"/>
                      <a:r>
                        <a:rPr lang="pt-PT" sz="1000" dirty="0" smtClean="0"/>
                        <a:t>Frequência absoluta e relativa das notificações de RAM recebidas por via direta</a:t>
                      </a: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50000"/>
                            </a:schemeClr>
                          </a:solidFill>
                          <a:latin typeface="+mn-lt"/>
                        </a:rPr>
                        <a:t>6</a:t>
                      </a:r>
                      <a:endParaRPr lang="pt-PT" sz="1200" b="0" dirty="0">
                        <a:solidFill>
                          <a:schemeClr val="accent5">
                            <a:lumMod val="50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1972">
                <a:tc>
                  <a:txBody>
                    <a:bodyPr/>
                    <a:lstStyle/>
                    <a:p>
                      <a:pPr marL="180975" indent="0" algn="just" fontAlgn="base">
                        <a:lnSpc>
                          <a:spcPct val="100000"/>
                        </a:lnSpc>
                        <a:spcAft>
                          <a:spcPct val="0"/>
                        </a:spcAft>
                      </a:pPr>
                      <a:r>
                        <a:rPr lang="pt-PT" altLang="pt-PT" sz="1000" dirty="0" smtClean="0"/>
                        <a:t>Notificações por Unidades de Farmacovigilância, graves e não graves</a:t>
                      </a:r>
                      <a:endParaRPr lang="pt-PT" altLang="pt-PT" sz="1000" dirty="0"/>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50000"/>
                            </a:schemeClr>
                          </a:solidFill>
                          <a:latin typeface="+mn-lt"/>
                        </a:rPr>
                        <a:t>7</a:t>
                      </a:r>
                      <a:endParaRPr lang="pt-PT" sz="1200" b="0" dirty="0">
                        <a:solidFill>
                          <a:schemeClr val="accent5">
                            <a:lumMod val="50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81972">
                <a:tc>
                  <a:txBody>
                    <a:bodyPr/>
                    <a:lstStyle/>
                    <a:p>
                      <a:pPr marL="180975" indent="0" algn="just"/>
                      <a:r>
                        <a:rPr lang="pt-PT" sz="1000" dirty="0" smtClean="0"/>
                        <a:t>Distribuição por Tipo de Notificador</a:t>
                      </a: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50000"/>
                            </a:schemeClr>
                          </a:solidFill>
                          <a:latin typeface="+mn-lt"/>
                        </a:rPr>
                        <a:t>8</a:t>
                      </a:r>
                      <a:endParaRPr lang="pt-PT" sz="1200" b="0" dirty="0">
                        <a:solidFill>
                          <a:schemeClr val="accent5">
                            <a:lumMod val="50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81972">
                <a:tc>
                  <a:txBody>
                    <a:bodyPr/>
                    <a:lstStyle/>
                    <a:p>
                      <a:pPr marL="180975" indent="0" algn="just" defTabSz="914400" rtl="0" eaLnBrk="1" latinLnBrk="0" hangingPunct="1"/>
                      <a:r>
                        <a:rPr lang="pt-PT" sz="1000" kern="1200" dirty="0" smtClean="0">
                          <a:solidFill>
                            <a:schemeClr val="dk1"/>
                          </a:solidFill>
                          <a:latin typeface="+mn-lt"/>
                          <a:ea typeface="+mn-ea"/>
                          <a:cs typeface="+mn-cs"/>
                        </a:rPr>
                        <a:t>Distribuição por Tipo de Notificador- Farmacêutico</a:t>
                      </a: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50000"/>
                            </a:schemeClr>
                          </a:solidFill>
                          <a:latin typeface="+mn-lt"/>
                        </a:rPr>
                        <a:t>9</a:t>
                      </a:r>
                      <a:endParaRPr lang="pt-PT" sz="1200" b="0" dirty="0">
                        <a:solidFill>
                          <a:schemeClr val="accent5">
                            <a:lumMod val="50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81972">
                <a:tc>
                  <a:txBody>
                    <a:bodyPr/>
                    <a:lstStyle/>
                    <a:p>
                      <a:pPr marL="180975" marR="0" lvl="0" indent="0" algn="just" defTabSz="914400" rtl="0" eaLnBrk="1" fontAlgn="auto" latinLnBrk="0" hangingPunct="1">
                        <a:lnSpc>
                          <a:spcPct val="100000"/>
                        </a:lnSpc>
                        <a:spcBef>
                          <a:spcPts val="0"/>
                        </a:spcBef>
                        <a:spcAft>
                          <a:spcPts val="0"/>
                        </a:spcAft>
                        <a:buClrTx/>
                        <a:buSzTx/>
                        <a:buFontTx/>
                        <a:buNone/>
                        <a:tabLst/>
                        <a:defRPr/>
                      </a:pPr>
                      <a:r>
                        <a:rPr lang="pt-PT" sz="1000" kern="1200" dirty="0" smtClean="0">
                          <a:solidFill>
                            <a:schemeClr val="dk1"/>
                          </a:solidFill>
                          <a:latin typeface="+mn-lt"/>
                          <a:ea typeface="+mn-ea"/>
                          <a:cs typeface="+mn-cs"/>
                        </a:rPr>
                        <a:t>Distribuição por Tipo de Notificador- Médico</a:t>
                      </a: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50000"/>
                            </a:schemeClr>
                          </a:solidFill>
                          <a:latin typeface="+mn-lt"/>
                        </a:rPr>
                        <a:t>10</a:t>
                      </a:r>
                      <a:endParaRPr lang="pt-PT" sz="1200" b="0" dirty="0">
                        <a:solidFill>
                          <a:schemeClr val="accent5">
                            <a:lumMod val="50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7200899"/>
                  </a:ext>
                </a:extLst>
              </a:tr>
              <a:tr h="2819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kern="1200" dirty="0" smtClean="0">
                          <a:solidFill>
                            <a:schemeClr val="accent5">
                              <a:lumMod val="75000"/>
                            </a:schemeClr>
                          </a:solidFill>
                          <a:latin typeface="+mn-lt"/>
                          <a:ea typeface="+mn-ea"/>
                          <a:cs typeface="+mn-cs"/>
                        </a:rPr>
                        <a:t>Total de Casos de RAM</a:t>
                      </a: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pt-PT" sz="1200" b="0" dirty="0">
                        <a:solidFill>
                          <a:schemeClr val="accent5">
                            <a:lumMod val="50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0821450"/>
                  </a:ext>
                </a:extLst>
              </a:tr>
              <a:tr h="281972">
                <a:tc>
                  <a:txBody>
                    <a:bodyPr/>
                    <a:lstStyle/>
                    <a:p>
                      <a:pPr marL="180975" indent="0" algn="just"/>
                      <a:r>
                        <a:rPr lang="pt-PT" sz="1000" dirty="0" smtClean="0"/>
                        <a:t>Distribuição por Gravidade</a:t>
                      </a: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50000"/>
                            </a:schemeClr>
                          </a:solidFill>
                          <a:latin typeface="+mn-lt"/>
                        </a:rPr>
                        <a:t>11</a:t>
                      </a:r>
                      <a:endParaRPr lang="pt-PT" sz="1200" b="0" dirty="0">
                        <a:solidFill>
                          <a:schemeClr val="accent5">
                            <a:lumMod val="50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81972">
                <a:tc>
                  <a:txBody>
                    <a:bodyPr/>
                    <a:lstStyle/>
                    <a:p>
                      <a:pPr marL="180975" marR="0" lvl="0" indent="0" algn="just" defTabSz="914400" rtl="0" eaLnBrk="1" fontAlgn="auto" latinLnBrk="0" hangingPunct="1">
                        <a:lnSpc>
                          <a:spcPct val="100000"/>
                        </a:lnSpc>
                        <a:spcBef>
                          <a:spcPts val="0"/>
                        </a:spcBef>
                        <a:spcAft>
                          <a:spcPts val="0"/>
                        </a:spcAft>
                        <a:buClrTx/>
                        <a:buSzTx/>
                        <a:buFontTx/>
                        <a:buNone/>
                        <a:tabLst/>
                        <a:defRPr/>
                      </a:pPr>
                      <a:r>
                        <a:rPr lang="pt-PT" sz="1000" dirty="0" smtClean="0"/>
                        <a:t>Distribuição por Género do Doente</a:t>
                      </a: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50000"/>
                            </a:schemeClr>
                          </a:solidFill>
                          <a:latin typeface="+mn-lt"/>
                        </a:rPr>
                        <a:t>12</a:t>
                      </a:r>
                      <a:endParaRPr lang="pt-PT" sz="1200" b="0" dirty="0">
                        <a:solidFill>
                          <a:schemeClr val="accent5">
                            <a:lumMod val="50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7881490"/>
                  </a:ext>
                </a:extLst>
              </a:tr>
              <a:tr h="281972">
                <a:tc>
                  <a:txBody>
                    <a:bodyPr/>
                    <a:lstStyle/>
                    <a:p>
                      <a:pPr marL="180975" marR="0" lvl="0" indent="0" algn="just" defTabSz="914400" rtl="0" eaLnBrk="1" fontAlgn="auto" latinLnBrk="0" hangingPunct="1">
                        <a:lnSpc>
                          <a:spcPct val="100000"/>
                        </a:lnSpc>
                        <a:spcBef>
                          <a:spcPts val="0"/>
                        </a:spcBef>
                        <a:spcAft>
                          <a:spcPts val="0"/>
                        </a:spcAft>
                        <a:buClrTx/>
                        <a:buSzTx/>
                        <a:buFontTx/>
                        <a:buNone/>
                        <a:tabLst/>
                        <a:defRPr/>
                      </a:pPr>
                      <a:r>
                        <a:rPr lang="pt-PT" sz="1000" dirty="0" smtClean="0"/>
                        <a:t>Distribuição por Faixa Etária</a:t>
                      </a: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50000"/>
                            </a:schemeClr>
                          </a:solidFill>
                          <a:latin typeface="+mn-lt"/>
                        </a:rPr>
                        <a:t>13</a:t>
                      </a:r>
                      <a:endParaRPr lang="pt-PT" sz="1200" b="0" dirty="0">
                        <a:solidFill>
                          <a:schemeClr val="accent5">
                            <a:lumMod val="50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1248093"/>
                  </a:ext>
                </a:extLst>
              </a:tr>
              <a:tr h="2819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kern="1200" dirty="0" smtClean="0">
                          <a:solidFill>
                            <a:schemeClr val="accent5">
                              <a:lumMod val="75000"/>
                            </a:schemeClr>
                          </a:solidFill>
                          <a:latin typeface="+mn-lt"/>
                          <a:ea typeface="+mn-ea"/>
                          <a:cs typeface="+mn-cs"/>
                        </a:rPr>
                        <a:t>ATC: </a:t>
                      </a:r>
                      <a:r>
                        <a:rPr lang="pt-PT" sz="1200" b="0" kern="1200" dirty="0" err="1" smtClean="0">
                          <a:solidFill>
                            <a:schemeClr val="accent5">
                              <a:lumMod val="75000"/>
                            </a:schemeClr>
                          </a:solidFill>
                          <a:latin typeface="+mn-lt"/>
                          <a:ea typeface="+mn-ea"/>
                          <a:cs typeface="+mn-cs"/>
                        </a:rPr>
                        <a:t>Anatomical</a:t>
                      </a:r>
                      <a:r>
                        <a:rPr lang="pt-PT" sz="1200" b="0" kern="1200" dirty="0" smtClean="0">
                          <a:solidFill>
                            <a:schemeClr val="accent5">
                              <a:lumMod val="75000"/>
                            </a:schemeClr>
                          </a:solidFill>
                          <a:latin typeface="+mn-lt"/>
                          <a:ea typeface="+mn-ea"/>
                          <a:cs typeface="+mn-cs"/>
                        </a:rPr>
                        <a:t> </a:t>
                      </a:r>
                      <a:r>
                        <a:rPr lang="pt-PT" sz="1200" b="0" kern="1200" dirty="0" err="1" smtClean="0">
                          <a:solidFill>
                            <a:schemeClr val="accent5">
                              <a:lumMod val="75000"/>
                            </a:schemeClr>
                          </a:solidFill>
                          <a:latin typeface="+mn-lt"/>
                          <a:ea typeface="+mn-ea"/>
                          <a:cs typeface="+mn-cs"/>
                        </a:rPr>
                        <a:t>Therapeutic</a:t>
                      </a:r>
                      <a:r>
                        <a:rPr lang="pt-PT" sz="1200" b="0" kern="1200" dirty="0" smtClean="0">
                          <a:solidFill>
                            <a:schemeClr val="accent5">
                              <a:lumMod val="75000"/>
                            </a:schemeClr>
                          </a:solidFill>
                          <a:latin typeface="+mn-lt"/>
                          <a:ea typeface="+mn-ea"/>
                          <a:cs typeface="+mn-cs"/>
                        </a:rPr>
                        <a:t> </a:t>
                      </a:r>
                      <a:r>
                        <a:rPr lang="pt-PT" sz="1200" b="0" kern="1200" dirty="0" err="1" smtClean="0">
                          <a:solidFill>
                            <a:schemeClr val="accent5">
                              <a:lumMod val="75000"/>
                            </a:schemeClr>
                          </a:solidFill>
                          <a:latin typeface="+mn-lt"/>
                          <a:ea typeface="+mn-ea"/>
                          <a:cs typeface="+mn-cs"/>
                        </a:rPr>
                        <a:t>Chemical</a:t>
                      </a:r>
                      <a:endParaRPr lang="pt-PT" sz="1200" b="0" kern="1200" dirty="0" smtClean="0">
                        <a:solidFill>
                          <a:schemeClr val="accent5">
                            <a:lumMod val="75000"/>
                          </a:schemeClr>
                        </a:solidFill>
                        <a:latin typeface="+mn-lt"/>
                        <a:ea typeface="+mn-ea"/>
                        <a:cs typeface="+mn-cs"/>
                      </a:endParaRP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pt-PT" sz="1200" b="0" dirty="0">
                        <a:solidFill>
                          <a:schemeClr val="accent5">
                            <a:lumMod val="50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0660333"/>
                  </a:ext>
                </a:extLst>
              </a:tr>
              <a:tr h="281972">
                <a:tc>
                  <a:txBody>
                    <a:bodyPr/>
                    <a:lstStyle/>
                    <a:p>
                      <a:pPr marL="180975" marR="0" lvl="0" indent="0" algn="just" defTabSz="914400" rtl="0" eaLnBrk="1" fontAlgn="auto" latinLnBrk="0" hangingPunct="1">
                        <a:lnSpc>
                          <a:spcPct val="100000"/>
                        </a:lnSpc>
                        <a:spcBef>
                          <a:spcPts val="0"/>
                        </a:spcBef>
                        <a:spcAft>
                          <a:spcPts val="0"/>
                        </a:spcAft>
                        <a:buClrTx/>
                        <a:buSzTx/>
                        <a:buFontTx/>
                        <a:buNone/>
                        <a:tabLst/>
                        <a:defRPr/>
                      </a:pPr>
                      <a:r>
                        <a:rPr lang="pt-PT" sz="1000" kern="1200" dirty="0" smtClean="0">
                          <a:solidFill>
                            <a:schemeClr val="dk1"/>
                          </a:solidFill>
                          <a:latin typeface="+mn-lt"/>
                          <a:ea typeface="+mn-ea"/>
                          <a:cs typeface="+mn-cs"/>
                        </a:rPr>
                        <a:t>Distribuição por Classificação</a:t>
                      </a: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50000"/>
                            </a:schemeClr>
                          </a:solidFill>
                          <a:latin typeface="+mn-lt"/>
                        </a:rPr>
                        <a:t>14</a:t>
                      </a:r>
                      <a:endParaRPr lang="pt-PT" sz="1200" b="0" dirty="0">
                        <a:solidFill>
                          <a:schemeClr val="accent5">
                            <a:lumMod val="50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5774191"/>
                  </a:ext>
                </a:extLst>
              </a:tr>
              <a:tr h="281972">
                <a:tc>
                  <a:txBody>
                    <a:bodyPr/>
                    <a:lstStyle/>
                    <a:p>
                      <a:pPr marL="180975" marR="0" lvl="0" indent="0" algn="just" defTabSz="914400" rtl="0" eaLnBrk="1" fontAlgn="auto" latinLnBrk="0" hangingPunct="1">
                        <a:lnSpc>
                          <a:spcPct val="100000"/>
                        </a:lnSpc>
                        <a:spcBef>
                          <a:spcPts val="0"/>
                        </a:spcBef>
                        <a:spcAft>
                          <a:spcPts val="0"/>
                        </a:spcAft>
                        <a:buClrTx/>
                        <a:buSzTx/>
                        <a:buFontTx/>
                        <a:buNone/>
                        <a:tabLst/>
                        <a:defRPr/>
                      </a:pPr>
                      <a:r>
                        <a:rPr lang="pt-PT" sz="1000" kern="1200" dirty="0" smtClean="0">
                          <a:solidFill>
                            <a:schemeClr val="dk1"/>
                          </a:solidFill>
                          <a:latin typeface="+mn-lt"/>
                          <a:ea typeface="+mn-ea"/>
                          <a:cs typeface="+mn-cs"/>
                        </a:rPr>
                        <a:t>mais Representativas</a:t>
                      </a: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50000"/>
                            </a:schemeClr>
                          </a:solidFill>
                          <a:latin typeface="+mn-lt"/>
                        </a:rPr>
                        <a:t>15</a:t>
                      </a:r>
                      <a:endParaRPr lang="pt-PT" sz="1200" b="0" dirty="0">
                        <a:solidFill>
                          <a:schemeClr val="accent5">
                            <a:lumMod val="50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7890847"/>
                  </a:ext>
                </a:extLst>
              </a:tr>
              <a:tr h="2819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kern="1200" dirty="0" smtClean="0">
                          <a:solidFill>
                            <a:schemeClr val="accent5">
                              <a:lumMod val="75000"/>
                            </a:schemeClr>
                          </a:solidFill>
                          <a:latin typeface="+mn-lt"/>
                          <a:ea typeface="+mn-ea"/>
                          <a:cs typeface="+mn-cs"/>
                        </a:rPr>
                        <a:t>SOC: </a:t>
                      </a:r>
                      <a:r>
                        <a:rPr lang="pt-PT" sz="1200" b="0" kern="1200" dirty="0" err="1" smtClean="0">
                          <a:solidFill>
                            <a:schemeClr val="accent5">
                              <a:lumMod val="75000"/>
                            </a:schemeClr>
                          </a:solidFill>
                          <a:latin typeface="+mn-lt"/>
                          <a:ea typeface="+mn-ea"/>
                          <a:cs typeface="+mn-cs"/>
                        </a:rPr>
                        <a:t>System</a:t>
                      </a:r>
                      <a:r>
                        <a:rPr lang="pt-PT" sz="1200" b="0" kern="1200" dirty="0" smtClean="0">
                          <a:solidFill>
                            <a:schemeClr val="accent5">
                              <a:lumMod val="75000"/>
                            </a:schemeClr>
                          </a:solidFill>
                          <a:latin typeface="+mn-lt"/>
                          <a:ea typeface="+mn-ea"/>
                          <a:cs typeface="+mn-cs"/>
                        </a:rPr>
                        <a:t> </a:t>
                      </a:r>
                      <a:r>
                        <a:rPr lang="pt-PT" sz="1200" b="0" kern="1200" dirty="0" err="1" smtClean="0">
                          <a:solidFill>
                            <a:schemeClr val="accent5">
                              <a:lumMod val="75000"/>
                            </a:schemeClr>
                          </a:solidFill>
                          <a:latin typeface="+mn-lt"/>
                          <a:ea typeface="+mn-ea"/>
                          <a:cs typeface="+mn-cs"/>
                        </a:rPr>
                        <a:t>Organ</a:t>
                      </a:r>
                      <a:r>
                        <a:rPr lang="pt-PT" sz="1200" b="0" kern="1200" dirty="0" smtClean="0">
                          <a:solidFill>
                            <a:schemeClr val="accent5">
                              <a:lumMod val="75000"/>
                            </a:schemeClr>
                          </a:solidFill>
                          <a:latin typeface="+mn-lt"/>
                          <a:ea typeface="+mn-ea"/>
                          <a:cs typeface="+mn-cs"/>
                        </a:rPr>
                        <a:t> </a:t>
                      </a:r>
                      <a:r>
                        <a:rPr lang="pt-PT" sz="1200" b="0" kern="1200" dirty="0" err="1" smtClean="0">
                          <a:solidFill>
                            <a:schemeClr val="accent5">
                              <a:lumMod val="75000"/>
                            </a:schemeClr>
                          </a:solidFill>
                          <a:latin typeface="+mn-lt"/>
                          <a:ea typeface="+mn-ea"/>
                          <a:cs typeface="+mn-cs"/>
                        </a:rPr>
                        <a:t>Class</a:t>
                      </a:r>
                      <a:endParaRPr lang="pt-PT" sz="1200" b="0" kern="1200" dirty="0" smtClean="0">
                        <a:solidFill>
                          <a:schemeClr val="accent5">
                            <a:lumMod val="75000"/>
                          </a:schemeClr>
                        </a:solidFill>
                        <a:latin typeface="+mn-lt"/>
                        <a:ea typeface="+mn-ea"/>
                        <a:cs typeface="+mn-cs"/>
                      </a:endParaRP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pt-PT" sz="1200" b="0" dirty="0">
                        <a:solidFill>
                          <a:schemeClr val="accent5">
                            <a:lumMod val="50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066137"/>
                  </a:ext>
                </a:extLst>
              </a:tr>
              <a:tr h="281972">
                <a:tc>
                  <a:txBody>
                    <a:bodyPr/>
                    <a:lstStyle/>
                    <a:p>
                      <a:pPr marL="180975" marR="0" lvl="0" indent="0" algn="just" defTabSz="914400" rtl="0" eaLnBrk="1" fontAlgn="auto" latinLnBrk="0" hangingPunct="1">
                        <a:lnSpc>
                          <a:spcPct val="100000"/>
                        </a:lnSpc>
                        <a:spcBef>
                          <a:spcPts val="0"/>
                        </a:spcBef>
                        <a:spcAft>
                          <a:spcPts val="0"/>
                        </a:spcAft>
                        <a:buClrTx/>
                        <a:buSzTx/>
                        <a:buFontTx/>
                        <a:buNone/>
                        <a:tabLst/>
                        <a:defRPr/>
                      </a:pPr>
                      <a:r>
                        <a:rPr lang="pt-PT" sz="1000" kern="1200" dirty="0" smtClean="0">
                          <a:solidFill>
                            <a:schemeClr val="dk1"/>
                          </a:solidFill>
                          <a:latin typeface="+mn-lt"/>
                          <a:ea typeface="+mn-ea"/>
                          <a:cs typeface="+mn-cs"/>
                        </a:rPr>
                        <a:t>Distribuição por Classificação</a:t>
                      </a: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50000"/>
                            </a:schemeClr>
                          </a:solidFill>
                          <a:latin typeface="+mn-lt"/>
                        </a:rPr>
                        <a:t>16</a:t>
                      </a:r>
                      <a:endParaRPr lang="pt-PT" sz="1200" b="0" dirty="0">
                        <a:solidFill>
                          <a:schemeClr val="accent5">
                            <a:lumMod val="50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2880878"/>
                  </a:ext>
                </a:extLst>
              </a:tr>
              <a:tr h="281972">
                <a:tc>
                  <a:txBody>
                    <a:bodyPr/>
                    <a:lstStyle/>
                    <a:p>
                      <a:pPr marL="180975" marR="0" lvl="0" indent="0" algn="just" defTabSz="914400" rtl="0" eaLnBrk="1" fontAlgn="auto" latinLnBrk="0" hangingPunct="1">
                        <a:lnSpc>
                          <a:spcPct val="100000"/>
                        </a:lnSpc>
                        <a:spcBef>
                          <a:spcPts val="0"/>
                        </a:spcBef>
                        <a:spcAft>
                          <a:spcPts val="0"/>
                        </a:spcAft>
                        <a:buClrTx/>
                        <a:buSzTx/>
                        <a:buFontTx/>
                        <a:buNone/>
                        <a:tabLst/>
                        <a:defRPr/>
                      </a:pPr>
                      <a:r>
                        <a:rPr lang="pt-PT" sz="1000" kern="1200" dirty="0" smtClean="0">
                          <a:solidFill>
                            <a:schemeClr val="dk1"/>
                          </a:solidFill>
                          <a:latin typeface="+mn-lt"/>
                          <a:ea typeface="+mn-ea"/>
                          <a:cs typeface="+mn-cs"/>
                        </a:rPr>
                        <a:t>mais Representativas</a:t>
                      </a: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50000"/>
                            </a:schemeClr>
                          </a:solidFill>
                          <a:latin typeface="+mn-lt"/>
                        </a:rPr>
                        <a:t>17</a:t>
                      </a:r>
                      <a:endParaRPr lang="pt-PT" sz="1200" b="0" dirty="0">
                        <a:solidFill>
                          <a:schemeClr val="accent5">
                            <a:lumMod val="50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1940572"/>
                  </a:ext>
                </a:extLst>
              </a:tr>
              <a:tr h="2819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kern="1200" dirty="0" smtClean="0">
                          <a:solidFill>
                            <a:schemeClr val="accent5">
                              <a:lumMod val="75000"/>
                            </a:schemeClr>
                          </a:solidFill>
                          <a:latin typeface="+mn-lt"/>
                          <a:ea typeface="+mn-ea"/>
                          <a:cs typeface="+mn-cs"/>
                        </a:rPr>
                        <a:t>Glossário</a:t>
                      </a: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50000"/>
                            </a:schemeClr>
                          </a:solidFill>
                          <a:latin typeface="+mn-lt"/>
                        </a:rPr>
                        <a:t>18</a:t>
                      </a:r>
                      <a:endParaRPr lang="pt-PT" sz="1200" b="0" dirty="0">
                        <a:solidFill>
                          <a:schemeClr val="accent5">
                            <a:lumMod val="50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6176833"/>
                  </a:ext>
                </a:extLst>
              </a:tr>
              <a:tr h="2819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kern="1200" dirty="0" smtClean="0">
                          <a:solidFill>
                            <a:schemeClr val="accent5">
                              <a:lumMod val="75000"/>
                            </a:schemeClr>
                          </a:solidFill>
                          <a:latin typeface="+mn-lt"/>
                          <a:ea typeface="+mn-ea"/>
                          <a:cs typeface="+mn-cs"/>
                        </a:rPr>
                        <a:t>Siglas e Abreviaturas</a:t>
                      </a: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50000"/>
                            </a:schemeClr>
                          </a:solidFill>
                          <a:latin typeface="+mn-lt"/>
                        </a:rPr>
                        <a:t>20</a:t>
                      </a:r>
                      <a:endParaRPr lang="pt-PT" sz="1200" b="0" dirty="0">
                        <a:solidFill>
                          <a:schemeClr val="accent5">
                            <a:lumMod val="50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4064136"/>
                  </a:ext>
                </a:extLst>
              </a:tr>
            </a:tbl>
          </a:graphicData>
        </a:graphic>
      </p:graphicFrame>
      <p:grpSp>
        <p:nvGrpSpPr>
          <p:cNvPr id="3" name="Grupo 2"/>
          <p:cNvGrpSpPr>
            <a:grpSpLocks noChangeAspect="1"/>
          </p:cNvGrpSpPr>
          <p:nvPr/>
        </p:nvGrpSpPr>
        <p:grpSpPr>
          <a:xfrm>
            <a:off x="435656" y="4064930"/>
            <a:ext cx="5305721" cy="2706124"/>
            <a:chOff x="1092875" y="3598204"/>
            <a:chExt cx="6205527" cy="3165057"/>
          </a:xfrm>
        </p:grpSpPr>
        <p:pic>
          <p:nvPicPr>
            <p:cNvPr id="5" name="Picture 7">
              <a:extLst>
                <a:ext uri="{FF2B5EF4-FFF2-40B4-BE49-F238E27FC236}">
                  <a16:creationId xmlns:a16="http://schemas.microsoft.com/office/drawing/2014/main" id="{8D61239A-0404-4616-A8ED-9E461226AA55}"/>
                </a:ext>
              </a:extLst>
            </p:cNvPr>
            <p:cNvPicPr>
              <a:picLocks noChangeAspect="1"/>
            </p:cNvPicPr>
            <p:nvPr/>
          </p:nvPicPr>
          <p:blipFill rotWithShape="1">
            <a:blip r:embed="rId2">
              <a:extLst>
                <a:ext uri="{28A0092B-C50C-407E-A947-70E740481C1C}">
                  <a14:useLocalDpi xmlns:a14="http://schemas.microsoft.com/office/drawing/2010/main" val="0"/>
                </a:ext>
              </a:extLst>
            </a:blip>
            <a:srcRect l="21764" t="51128" r="45877" b="11482"/>
            <a:stretch/>
          </p:blipFill>
          <p:spPr>
            <a:xfrm>
              <a:off x="1092875" y="3598204"/>
              <a:ext cx="2558721" cy="1663460"/>
            </a:xfrm>
            <a:prstGeom prst="rect">
              <a:avLst/>
            </a:prstGeom>
          </p:spPr>
        </p:pic>
        <p:pic>
          <p:nvPicPr>
            <p:cNvPr id="6" name="Picture 38">
              <a:extLst>
                <a:ext uri="{FF2B5EF4-FFF2-40B4-BE49-F238E27FC236}">
                  <a16:creationId xmlns:a16="http://schemas.microsoft.com/office/drawing/2014/main" id="{4BB16069-CE85-48F3-BC77-A0C6A7CAC55E}"/>
                </a:ext>
              </a:extLst>
            </p:cNvPr>
            <p:cNvPicPr>
              <a:picLocks noChangeAspect="1"/>
            </p:cNvPicPr>
            <p:nvPr/>
          </p:nvPicPr>
          <p:blipFill rotWithShape="1">
            <a:blip r:embed="rId2">
              <a:extLst>
                <a:ext uri="{28A0092B-C50C-407E-A947-70E740481C1C}">
                  <a14:useLocalDpi xmlns:a14="http://schemas.microsoft.com/office/drawing/2010/main" val="0"/>
                </a:ext>
              </a:extLst>
            </a:blip>
            <a:srcRect l="21764" t="51128" r="45877" b="11482"/>
            <a:stretch/>
          </p:blipFill>
          <p:spPr>
            <a:xfrm>
              <a:off x="1957073" y="3786105"/>
              <a:ext cx="3231716" cy="2100983"/>
            </a:xfrm>
            <a:prstGeom prst="rect">
              <a:avLst/>
            </a:prstGeom>
          </p:spPr>
        </p:pic>
        <p:pic>
          <p:nvPicPr>
            <p:cNvPr id="7" name="Picture 9">
              <a:extLst>
                <a:ext uri="{FF2B5EF4-FFF2-40B4-BE49-F238E27FC236}">
                  <a16:creationId xmlns:a16="http://schemas.microsoft.com/office/drawing/2014/main" id="{32703F94-AA41-4856-AB92-1490CF2AE5E6}"/>
                </a:ext>
              </a:extLst>
            </p:cNvPr>
            <p:cNvPicPr>
              <a:picLocks noChangeAspect="1"/>
            </p:cNvPicPr>
            <p:nvPr/>
          </p:nvPicPr>
          <p:blipFill rotWithShape="1">
            <a:blip r:embed="rId3">
              <a:extLst>
                <a:ext uri="{28A0092B-C50C-407E-A947-70E740481C1C}">
                  <a14:useLocalDpi xmlns:a14="http://schemas.microsoft.com/office/drawing/2010/main" val="0"/>
                </a:ext>
              </a:extLst>
            </a:blip>
            <a:srcRect l="19617" t="54524" r="43845" b="11393"/>
            <a:stretch/>
          </p:blipFill>
          <p:spPr>
            <a:xfrm>
              <a:off x="2844799" y="4425844"/>
              <a:ext cx="4453603" cy="2337417"/>
            </a:xfrm>
            <a:prstGeom prst="rect">
              <a:avLst/>
            </a:prstGeom>
          </p:spPr>
        </p:pic>
      </p:grpSp>
    </p:spTree>
    <p:extLst>
      <p:ext uri="{BB962C8B-B14F-4D97-AF65-F5344CB8AC3E}">
        <p14:creationId xmlns:p14="http://schemas.microsoft.com/office/powerpoint/2010/main" val="421772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2124267373"/>
              </p:ext>
            </p:extLst>
          </p:nvPr>
        </p:nvGraphicFramePr>
        <p:xfrm>
          <a:off x="1394142" y="1578625"/>
          <a:ext cx="3960000" cy="2089404"/>
        </p:xfrm>
        <a:graphic>
          <a:graphicData uri="http://schemas.openxmlformats.org/drawingml/2006/table">
            <a:tbl>
              <a:tblPr firstRow="1" bandRow="1">
                <a:tableStyleId>{5C22544A-7EE6-4342-B048-85BDC9FD1C3A}</a:tableStyleId>
              </a:tblPr>
              <a:tblGrid>
                <a:gridCol w="637088">
                  <a:extLst>
                    <a:ext uri="{9D8B030D-6E8A-4147-A177-3AD203B41FA5}">
                      <a16:colId xmlns:a16="http://schemas.microsoft.com/office/drawing/2014/main" val="1779781490"/>
                    </a:ext>
                  </a:extLst>
                </a:gridCol>
                <a:gridCol w="3322912">
                  <a:extLst>
                    <a:ext uri="{9D8B030D-6E8A-4147-A177-3AD203B41FA5}">
                      <a16:colId xmlns:a16="http://schemas.microsoft.com/office/drawing/2014/main" val="3596384290"/>
                    </a:ext>
                  </a:extLst>
                </a:gridCol>
              </a:tblGrid>
              <a:tr h="362309">
                <a:tc>
                  <a:txBody>
                    <a:bodyPr/>
                    <a:lstStyle/>
                    <a:p>
                      <a:pPr algn="l"/>
                      <a:r>
                        <a:rPr lang="pt-PT" sz="1200" b="1" baseline="0" dirty="0" smtClean="0">
                          <a:solidFill>
                            <a:schemeClr val="tx1"/>
                          </a:solidFill>
                        </a:rPr>
                        <a:t>RAM</a:t>
                      </a:r>
                      <a:endParaRPr lang="pt-PT" sz="1200" b="1" baseline="0" dirty="0">
                        <a:solidFill>
                          <a:schemeClr val="tx1"/>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Reação</a:t>
                      </a:r>
                      <a:r>
                        <a:rPr lang="pt-PT" sz="1200" b="0" baseline="0" dirty="0" smtClean="0">
                          <a:solidFill>
                            <a:schemeClr val="tx1"/>
                          </a:solidFill>
                        </a:rPr>
                        <a:t> Adversa a Medicamento</a:t>
                      </a:r>
                      <a:endParaRPr lang="pt-PT" sz="1200" b="0" dirty="0" smtClean="0">
                        <a:solidFill>
                          <a:schemeClr val="tx1"/>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9733472"/>
                  </a:ext>
                </a:extLst>
              </a:tr>
              <a:tr h="358255">
                <a:tc>
                  <a:txBody>
                    <a:bodyPr/>
                    <a:lstStyle/>
                    <a:p>
                      <a:pPr algn="l"/>
                      <a:r>
                        <a:rPr lang="pt-PT" sz="1200" b="1" dirty="0" smtClean="0">
                          <a:solidFill>
                            <a:schemeClr val="tx1"/>
                          </a:solidFill>
                        </a:rPr>
                        <a:t>SNF</a:t>
                      </a:r>
                      <a:endParaRPr lang="pt-PT" sz="1200" b="1" dirty="0">
                        <a:solidFill>
                          <a:schemeClr val="tx1"/>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Sistema</a:t>
                      </a:r>
                      <a:r>
                        <a:rPr lang="pt-PT" sz="1200" b="0" baseline="0" dirty="0" smtClean="0">
                          <a:solidFill>
                            <a:schemeClr val="tx1"/>
                          </a:solidFill>
                        </a:rPr>
                        <a:t> Nacional de Farmacovigilância</a:t>
                      </a:r>
                      <a:endParaRPr lang="pt-PT" sz="1200" b="0" dirty="0" smtClean="0">
                        <a:solidFill>
                          <a:schemeClr val="tx1"/>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5385980"/>
                  </a:ext>
                </a:extLst>
              </a:tr>
              <a:tr h="353683">
                <a:tc>
                  <a:txBody>
                    <a:bodyPr/>
                    <a:lstStyle/>
                    <a:p>
                      <a:pPr algn="l"/>
                      <a:r>
                        <a:rPr lang="pt-PT" sz="1200" b="1" dirty="0" smtClean="0">
                          <a:solidFill>
                            <a:schemeClr val="tx1"/>
                          </a:solidFill>
                        </a:rPr>
                        <a:t>ATC</a:t>
                      </a:r>
                      <a:endParaRPr lang="pt-PT" sz="1200" b="1" dirty="0">
                        <a:solidFill>
                          <a:schemeClr val="tx1"/>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err="1" smtClean="0">
                          <a:solidFill>
                            <a:schemeClr val="tx1"/>
                          </a:solidFill>
                        </a:rPr>
                        <a:t>Anatomical</a:t>
                      </a:r>
                      <a:r>
                        <a:rPr lang="pt-PT" sz="1200" b="0" dirty="0" smtClean="0">
                          <a:solidFill>
                            <a:schemeClr val="tx1"/>
                          </a:solidFill>
                        </a:rPr>
                        <a:t> </a:t>
                      </a:r>
                      <a:r>
                        <a:rPr lang="pt-PT" sz="1200" b="0" dirty="0" err="1" smtClean="0">
                          <a:solidFill>
                            <a:schemeClr val="tx1"/>
                          </a:solidFill>
                        </a:rPr>
                        <a:t>Therapeutic</a:t>
                      </a:r>
                      <a:r>
                        <a:rPr lang="pt-PT" sz="1200" b="0" dirty="0" smtClean="0">
                          <a:solidFill>
                            <a:schemeClr val="tx1"/>
                          </a:solidFill>
                        </a:rPr>
                        <a:t> </a:t>
                      </a:r>
                      <a:r>
                        <a:rPr lang="pt-PT" sz="1200" b="0" dirty="0" err="1" smtClean="0">
                          <a:solidFill>
                            <a:schemeClr val="tx1"/>
                          </a:solidFill>
                        </a:rPr>
                        <a:t>Chemical</a:t>
                      </a:r>
                      <a:endParaRPr lang="pt-PT" sz="1200" b="0" dirty="0" smtClean="0">
                        <a:solidFill>
                          <a:schemeClr val="tx1"/>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4240339"/>
                  </a:ext>
                </a:extLst>
              </a:tr>
              <a:tr h="340484">
                <a:tc>
                  <a:txBody>
                    <a:bodyPr/>
                    <a:lstStyle/>
                    <a:p>
                      <a:pPr algn="l"/>
                      <a:r>
                        <a:rPr lang="pt-PT" sz="1200" b="1" dirty="0" smtClean="0">
                          <a:solidFill>
                            <a:schemeClr val="tx1"/>
                          </a:solidFill>
                        </a:rPr>
                        <a:t>SOC</a:t>
                      </a:r>
                      <a:endParaRPr lang="pt-PT" sz="1200" b="1" dirty="0">
                        <a:solidFill>
                          <a:schemeClr val="tx1"/>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err="1" smtClean="0">
                          <a:solidFill>
                            <a:schemeClr val="tx1"/>
                          </a:solidFill>
                        </a:rPr>
                        <a:t>System</a:t>
                      </a:r>
                      <a:r>
                        <a:rPr lang="pt-PT" sz="1200" b="0" dirty="0" smtClean="0">
                          <a:solidFill>
                            <a:schemeClr val="tx1"/>
                          </a:solidFill>
                        </a:rPr>
                        <a:t> </a:t>
                      </a:r>
                      <a:r>
                        <a:rPr lang="pt-PT" sz="1200" b="0" dirty="0" err="1" smtClean="0">
                          <a:solidFill>
                            <a:schemeClr val="tx1"/>
                          </a:solidFill>
                        </a:rPr>
                        <a:t>Organ</a:t>
                      </a:r>
                      <a:r>
                        <a:rPr lang="pt-PT" sz="1200" b="0" dirty="0" smtClean="0">
                          <a:solidFill>
                            <a:schemeClr val="tx1"/>
                          </a:solidFill>
                        </a:rPr>
                        <a:t> </a:t>
                      </a:r>
                      <a:r>
                        <a:rPr lang="pt-PT" sz="1200" b="0" dirty="0" err="1" smtClean="0">
                          <a:solidFill>
                            <a:schemeClr val="tx1"/>
                          </a:solidFill>
                        </a:rPr>
                        <a:t>Class</a:t>
                      </a:r>
                      <a:endParaRPr lang="pt-PT" sz="1200" b="0" dirty="0" smtClean="0">
                        <a:solidFill>
                          <a:schemeClr val="tx1"/>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719267"/>
                  </a:ext>
                </a:extLst>
              </a:tr>
              <a:tr h="370935">
                <a:tc>
                  <a:txBody>
                    <a:bodyPr/>
                    <a:lstStyle/>
                    <a:p>
                      <a:pPr algn="l"/>
                      <a:r>
                        <a:rPr lang="pt-PT" sz="1200" b="1" dirty="0" smtClean="0">
                          <a:solidFill>
                            <a:schemeClr val="tx1"/>
                          </a:solidFill>
                        </a:rPr>
                        <a:t>TAIM</a:t>
                      </a:r>
                      <a:endParaRPr lang="pt-PT" sz="1200" b="1" dirty="0">
                        <a:solidFill>
                          <a:schemeClr val="tx1"/>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Titular</a:t>
                      </a:r>
                      <a:r>
                        <a:rPr lang="pt-PT" sz="1200" b="0" baseline="0" dirty="0" smtClean="0">
                          <a:solidFill>
                            <a:schemeClr val="tx1"/>
                          </a:solidFill>
                        </a:rPr>
                        <a:t> de Autorização de Introdução no Mercado</a:t>
                      </a:r>
                      <a:endParaRPr lang="pt-PT" sz="1200" b="0" dirty="0" smtClean="0">
                        <a:solidFill>
                          <a:schemeClr val="tx1"/>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3597009"/>
                  </a:ext>
                </a:extLst>
              </a:tr>
              <a:tr h="303738">
                <a:tc>
                  <a:txBody>
                    <a:bodyPr/>
                    <a:lstStyle/>
                    <a:p>
                      <a:pPr algn="l"/>
                      <a:r>
                        <a:rPr lang="pt-PT" sz="1200" b="1" dirty="0" smtClean="0">
                          <a:solidFill>
                            <a:schemeClr val="tx1"/>
                          </a:solidFill>
                        </a:rPr>
                        <a:t>URF</a:t>
                      </a:r>
                      <a:endParaRPr lang="pt-PT" sz="1200" b="1" dirty="0">
                        <a:solidFill>
                          <a:schemeClr val="tx1"/>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Unidade Regional de Farmacovigilância</a:t>
                      </a: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899809"/>
                  </a:ext>
                </a:extLst>
              </a:tr>
            </a:tbl>
          </a:graphicData>
        </a:graphic>
      </p:graphicFrame>
      <p:sp>
        <p:nvSpPr>
          <p:cNvPr id="10" name="Título 1"/>
          <p:cNvSpPr txBox="1">
            <a:spLocks/>
          </p:cNvSpPr>
          <p:nvPr/>
        </p:nvSpPr>
        <p:spPr>
          <a:xfrm>
            <a:off x="854017" y="567451"/>
            <a:ext cx="4500125" cy="5751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000" dirty="0">
                <a:solidFill>
                  <a:schemeClr val="accent5">
                    <a:lumMod val="75000"/>
                  </a:schemeClr>
                </a:solidFill>
              </a:rPr>
              <a:t>Siglas e Abreviaturas</a:t>
            </a:r>
          </a:p>
        </p:txBody>
      </p:sp>
      <p:grpSp>
        <p:nvGrpSpPr>
          <p:cNvPr id="14" name="Grupo 13"/>
          <p:cNvGrpSpPr>
            <a:grpSpLocks noChangeAspect="1"/>
          </p:cNvGrpSpPr>
          <p:nvPr/>
        </p:nvGrpSpPr>
        <p:grpSpPr>
          <a:xfrm>
            <a:off x="9560619" y="5477295"/>
            <a:ext cx="2546744" cy="1298939"/>
            <a:chOff x="1092875" y="3598204"/>
            <a:chExt cx="6205527" cy="3165057"/>
          </a:xfrm>
        </p:grpSpPr>
        <p:pic>
          <p:nvPicPr>
            <p:cNvPr id="15" name="Picture 7">
              <a:extLst>
                <a:ext uri="{FF2B5EF4-FFF2-40B4-BE49-F238E27FC236}">
                  <a16:creationId xmlns:a16="http://schemas.microsoft.com/office/drawing/2014/main" id="{8D61239A-0404-4616-A8ED-9E461226AA5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764" t="51128" r="45877" b="11482"/>
            <a:stretch/>
          </p:blipFill>
          <p:spPr>
            <a:xfrm>
              <a:off x="1092875" y="3598204"/>
              <a:ext cx="2558721" cy="1663460"/>
            </a:xfrm>
            <a:prstGeom prst="rect">
              <a:avLst/>
            </a:prstGeom>
          </p:spPr>
        </p:pic>
        <p:pic>
          <p:nvPicPr>
            <p:cNvPr id="16" name="Picture 38">
              <a:extLst>
                <a:ext uri="{FF2B5EF4-FFF2-40B4-BE49-F238E27FC236}">
                  <a16:creationId xmlns:a16="http://schemas.microsoft.com/office/drawing/2014/main" id="{4BB16069-CE85-48F3-BC77-A0C6A7CAC5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764" t="51128" r="45877" b="11482"/>
            <a:stretch/>
          </p:blipFill>
          <p:spPr>
            <a:xfrm>
              <a:off x="1957073" y="3786105"/>
              <a:ext cx="3231716" cy="2100983"/>
            </a:xfrm>
            <a:prstGeom prst="rect">
              <a:avLst/>
            </a:prstGeom>
          </p:spPr>
        </p:pic>
        <p:pic>
          <p:nvPicPr>
            <p:cNvPr id="17" name="Picture 9">
              <a:extLst>
                <a:ext uri="{FF2B5EF4-FFF2-40B4-BE49-F238E27FC236}">
                  <a16:creationId xmlns:a16="http://schemas.microsoft.com/office/drawing/2014/main" id="{32703F94-AA41-4856-AB92-1490CF2AE5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617" t="54524" r="43845" b="11393"/>
            <a:stretch/>
          </p:blipFill>
          <p:spPr>
            <a:xfrm>
              <a:off x="2844799" y="4425844"/>
              <a:ext cx="4453603" cy="2337417"/>
            </a:xfrm>
            <a:prstGeom prst="rect">
              <a:avLst/>
            </a:prstGeom>
          </p:spPr>
        </p:pic>
      </p:grpSp>
    </p:spTree>
    <p:extLst>
      <p:ext uri="{BB962C8B-B14F-4D97-AF65-F5344CB8AC3E}">
        <p14:creationId xmlns:p14="http://schemas.microsoft.com/office/powerpoint/2010/main" val="2547096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tângulo 1"/>
          <p:cNvSpPr/>
          <p:nvPr/>
        </p:nvSpPr>
        <p:spPr>
          <a:xfrm>
            <a:off x="1547925" y="1411369"/>
            <a:ext cx="3530134" cy="1661993"/>
          </a:xfrm>
          <a:prstGeom prst="rect">
            <a:avLst/>
          </a:prstGeom>
        </p:spPr>
        <p:txBody>
          <a:bodyPr wrap="none">
            <a:spAutoFit/>
          </a:bodyPr>
          <a:lstStyle/>
          <a:p>
            <a:r>
              <a:rPr lang="en-US" sz="850" b="1" dirty="0">
                <a:cs typeface="Segoe UI" panose="020B0502040204020203" pitchFamily="34" charset="0"/>
              </a:rPr>
              <a:t>A</a:t>
            </a:r>
            <a:r>
              <a:rPr lang="en-US" sz="850" dirty="0">
                <a:cs typeface="Segoe UI" panose="020B0502040204020203" pitchFamily="34" charset="0"/>
              </a:rPr>
              <a:t> </a:t>
            </a:r>
            <a:r>
              <a:rPr lang="en-US" sz="850" dirty="0">
                <a:ea typeface="Segoe UI Black" panose="020B0A02040204020203" pitchFamily="34" charset="0"/>
                <a:cs typeface="Segoe UI" panose="020B0502040204020203" pitchFamily="34" charset="0"/>
              </a:rPr>
              <a:t>- </a:t>
            </a:r>
            <a:r>
              <a:rPr lang="en-US" sz="850" b="1" dirty="0">
                <a:ea typeface="Segoe UI Black" panose="020B0A02040204020203" pitchFamily="34" charset="0"/>
                <a:cs typeface="Segoe UI" panose="020B0502040204020203" pitchFamily="34" charset="0"/>
              </a:rPr>
              <a:t>Alimentary tract and metabolism</a:t>
            </a:r>
            <a:endParaRPr lang="pt-PT" sz="850" b="1"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A02</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Drugs</a:t>
            </a:r>
            <a:r>
              <a:rPr lang="pt-PT" sz="850" dirty="0">
                <a:ea typeface="Segoe UI Black" panose="020B0A02040204020203" pitchFamily="34" charset="0"/>
                <a:cs typeface="Segoe UI" panose="020B0502040204020203" pitchFamily="34" charset="0"/>
              </a:rPr>
              <a:t> for </a:t>
            </a:r>
            <a:r>
              <a:rPr lang="pt-PT" sz="850" dirty="0" err="1">
                <a:ea typeface="Segoe UI Black" panose="020B0A02040204020203" pitchFamily="34" charset="0"/>
                <a:cs typeface="Segoe UI" panose="020B0502040204020203" pitchFamily="34" charset="0"/>
              </a:rPr>
              <a:t>acid</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related</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disorders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A03</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Drugs</a:t>
            </a:r>
            <a:r>
              <a:rPr lang="pt-PT" sz="850" dirty="0">
                <a:ea typeface="Segoe UI Black" panose="020B0A02040204020203" pitchFamily="34" charset="0"/>
                <a:cs typeface="Segoe UI" panose="020B0502040204020203" pitchFamily="34" charset="0"/>
              </a:rPr>
              <a:t> for </a:t>
            </a:r>
            <a:r>
              <a:rPr lang="pt-PT" sz="850" dirty="0" err="1">
                <a:ea typeface="Segoe UI Black" panose="020B0A02040204020203" pitchFamily="34" charset="0"/>
                <a:cs typeface="Segoe UI" panose="020B0502040204020203" pitchFamily="34" charset="0"/>
              </a:rPr>
              <a:t>functional</a:t>
            </a:r>
            <a:r>
              <a:rPr lang="pt-PT" sz="850" dirty="0">
                <a:ea typeface="Segoe UI Black" panose="020B0A02040204020203" pitchFamily="34" charset="0"/>
                <a:cs typeface="Segoe UI" panose="020B0502040204020203" pitchFamily="34" charset="0"/>
              </a:rPr>
              <a:t> gastrointestinal </a:t>
            </a:r>
            <a:r>
              <a:rPr lang="pt-PT" sz="850" dirty="0" err="1">
                <a:ea typeface="Segoe UI Black" panose="020B0A02040204020203" pitchFamily="34" charset="0"/>
                <a:cs typeface="Segoe UI" panose="020B0502040204020203" pitchFamily="34" charset="0"/>
              </a:rPr>
              <a:t>disorders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A04</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Antiemetics</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and</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antinauseants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A05</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Bile </a:t>
            </a:r>
            <a:r>
              <a:rPr lang="pt-PT" sz="850" dirty="0" err="1">
                <a:ea typeface="Segoe UI Black" panose="020B0A02040204020203" pitchFamily="34" charset="0"/>
                <a:cs typeface="Segoe UI" panose="020B0502040204020203" pitchFamily="34" charset="0"/>
              </a:rPr>
              <a:t>and</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liver</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therapy</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A06</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Laxatives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A07</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Antidiarrheals</a:t>
            </a:r>
            <a:r>
              <a:rPr lang="pt-PT" sz="850" dirty="0">
                <a:ea typeface="Segoe UI Black" panose="020B0A02040204020203" pitchFamily="34" charset="0"/>
                <a:cs typeface="Segoe UI" panose="020B0502040204020203" pitchFamily="34" charset="0"/>
              </a:rPr>
              <a:t>, intestinal </a:t>
            </a:r>
            <a:r>
              <a:rPr lang="pt-PT" sz="850" dirty="0" err="1">
                <a:ea typeface="Segoe UI Black" panose="020B0A02040204020203" pitchFamily="34" charset="0"/>
                <a:cs typeface="Segoe UI" panose="020B0502040204020203" pitchFamily="34" charset="0"/>
              </a:rPr>
              <a:t>antiinflammatory</a:t>
            </a:r>
            <a:r>
              <a:rPr lang="pt-PT" sz="850" dirty="0">
                <a:ea typeface="Segoe UI Black" panose="020B0A02040204020203" pitchFamily="34" charset="0"/>
                <a:cs typeface="Segoe UI" panose="020B0502040204020203" pitchFamily="34" charset="0"/>
              </a:rPr>
              <a:t>/</a:t>
            </a:r>
            <a:r>
              <a:rPr lang="pt-PT" sz="850" dirty="0" err="1">
                <a:ea typeface="Segoe UI Black" panose="020B0A02040204020203" pitchFamily="34" charset="0"/>
                <a:cs typeface="Segoe UI" panose="020B0502040204020203" pitchFamily="34" charset="0"/>
              </a:rPr>
              <a:t>antiinfective</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agents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A08</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Antiobesity</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preparations</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excluding</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diet</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products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A09</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Digestives</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incl</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enzymes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A10</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Drugs</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used</a:t>
            </a:r>
            <a:r>
              <a:rPr lang="pt-PT" sz="850" dirty="0">
                <a:ea typeface="Segoe UI Black" panose="020B0A02040204020203" pitchFamily="34" charset="0"/>
                <a:cs typeface="Segoe UI" panose="020B0502040204020203" pitchFamily="34" charset="0"/>
              </a:rPr>
              <a:t> in diabetes</a:t>
            </a:r>
          </a:p>
          <a:p>
            <a:pPr marL="266700"/>
            <a:r>
              <a:rPr lang="pt-PT" sz="850" b="1" dirty="0">
                <a:cs typeface="Segoe UI" panose="020B0502040204020203" pitchFamily="34" charset="0"/>
              </a:rPr>
              <a:t>A11</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Vitamins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A16</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Other</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alimentary</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tract</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and</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metabolism</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products</a:t>
            </a:r>
            <a:endParaRPr lang="pt-PT" sz="850" dirty="0">
              <a:ea typeface="Segoe UI Black" panose="020B0A02040204020203" pitchFamily="34" charset="0"/>
              <a:cs typeface="Segoe UI" panose="020B0502040204020203" pitchFamily="34" charset="0"/>
            </a:endParaRPr>
          </a:p>
        </p:txBody>
      </p:sp>
      <p:sp>
        <p:nvSpPr>
          <p:cNvPr id="8" name="Retângulo 7"/>
          <p:cNvSpPr/>
          <p:nvPr/>
        </p:nvSpPr>
        <p:spPr>
          <a:xfrm>
            <a:off x="1545877" y="3105361"/>
            <a:ext cx="2613216" cy="877163"/>
          </a:xfrm>
          <a:prstGeom prst="rect">
            <a:avLst/>
          </a:prstGeom>
        </p:spPr>
        <p:txBody>
          <a:bodyPr wrap="none">
            <a:spAutoFit/>
          </a:bodyPr>
          <a:lstStyle/>
          <a:p>
            <a:r>
              <a:rPr lang="en-US" sz="850" b="1" dirty="0">
                <a:cs typeface="Segoe UI" panose="020B0502040204020203" pitchFamily="34" charset="0"/>
              </a:rPr>
              <a:t>B </a:t>
            </a:r>
            <a:r>
              <a:rPr lang="en-US" sz="850" dirty="0">
                <a:ea typeface="Segoe UI Black" panose="020B0A02040204020203" pitchFamily="34" charset="0"/>
                <a:cs typeface="Segoe UI" panose="020B0502040204020203" pitchFamily="34" charset="0"/>
              </a:rPr>
              <a:t>- </a:t>
            </a:r>
            <a:r>
              <a:rPr lang="en-US" sz="850" b="1" dirty="0">
                <a:ea typeface="Segoe UI Black" panose="020B0A02040204020203" pitchFamily="34" charset="0"/>
                <a:cs typeface="Segoe UI" panose="020B0502040204020203" pitchFamily="34" charset="0"/>
              </a:rPr>
              <a:t>Blood and blood forming organs</a:t>
            </a:r>
          </a:p>
          <a:p>
            <a:pPr marL="266700"/>
            <a:r>
              <a:rPr lang="pt-PT" sz="850" b="1" dirty="0">
                <a:cs typeface="Segoe UI" panose="020B0502040204020203" pitchFamily="34" charset="0"/>
              </a:rPr>
              <a:t>B01</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Antithrombotic</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agents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B02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Antihemorrhagics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B03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Antianemic</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preparations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B05</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Plasma </a:t>
            </a:r>
            <a:r>
              <a:rPr lang="pt-PT" sz="850" dirty="0" err="1">
                <a:ea typeface="Segoe UI Black" panose="020B0A02040204020203" pitchFamily="34" charset="0"/>
                <a:cs typeface="Segoe UI" panose="020B0502040204020203" pitchFamily="34" charset="0"/>
              </a:rPr>
              <a:t>substitutes</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and</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perfusion</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solutions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B06</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Other</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hematological</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agents</a:t>
            </a:r>
            <a:endParaRPr lang="pt-PT" sz="850" dirty="0">
              <a:ea typeface="Segoe UI Black" panose="020B0A02040204020203" pitchFamily="34" charset="0"/>
              <a:cs typeface="Segoe UI" panose="020B0502040204020203" pitchFamily="34" charset="0"/>
            </a:endParaRPr>
          </a:p>
        </p:txBody>
      </p:sp>
      <p:sp>
        <p:nvSpPr>
          <p:cNvPr id="10" name="Retângulo 9"/>
          <p:cNvSpPr/>
          <p:nvPr/>
        </p:nvSpPr>
        <p:spPr>
          <a:xfrm>
            <a:off x="1545878" y="3977271"/>
            <a:ext cx="2913979" cy="1269578"/>
          </a:xfrm>
          <a:prstGeom prst="rect">
            <a:avLst/>
          </a:prstGeom>
        </p:spPr>
        <p:txBody>
          <a:bodyPr wrap="square">
            <a:spAutoFit/>
          </a:bodyPr>
          <a:lstStyle/>
          <a:p>
            <a:r>
              <a:rPr lang="pt-PT" sz="850" b="1" dirty="0">
                <a:cs typeface="Segoe UI" panose="020B0502040204020203" pitchFamily="34" charset="0"/>
              </a:rPr>
              <a:t>C </a:t>
            </a:r>
            <a:r>
              <a:rPr lang="pt-PT" sz="850" dirty="0">
                <a:cs typeface="Segoe UI" panose="020B0502040204020203" pitchFamily="34" charset="0"/>
              </a:rPr>
              <a:t>- </a:t>
            </a:r>
            <a:r>
              <a:rPr lang="pt-PT" sz="850" b="1" dirty="0">
                <a:ea typeface="Segoe UI Black" panose="020B0A02040204020203" pitchFamily="34" charset="0"/>
                <a:cs typeface="Segoe UI" panose="020B0502040204020203" pitchFamily="34" charset="0"/>
              </a:rPr>
              <a:t>Cardiovascular </a:t>
            </a:r>
            <a:r>
              <a:rPr lang="pt-PT" sz="850" b="1" dirty="0" err="1">
                <a:ea typeface="Segoe UI Black" panose="020B0A02040204020203" pitchFamily="34" charset="0"/>
                <a:cs typeface="Segoe UI" panose="020B0502040204020203" pitchFamily="34" charset="0"/>
              </a:rPr>
              <a:t>system</a:t>
            </a:r>
            <a:endParaRPr lang="pt-PT" sz="850" b="1"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C01</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Cardiac</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therapy</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C02</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Antihypertensives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C03</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Diuretics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C04</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Peripheral</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vasodilators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C07</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Beta </a:t>
            </a:r>
            <a:r>
              <a:rPr lang="pt-PT" sz="850" dirty="0" err="1">
                <a:ea typeface="Segoe UI Black" panose="020B0A02040204020203" pitchFamily="34" charset="0"/>
                <a:cs typeface="Segoe UI" panose="020B0502040204020203" pitchFamily="34" charset="0"/>
              </a:rPr>
              <a:t>blocking</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agents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C08</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Calcium</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channel</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blockers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C09</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Agents</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acting</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on</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the</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renin-angiotensin</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system</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C10</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Lipid</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modifying</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agents</a:t>
            </a:r>
            <a:endParaRPr lang="pt-PT" sz="850" dirty="0">
              <a:ea typeface="Segoe UI Black" panose="020B0A02040204020203" pitchFamily="34" charset="0"/>
              <a:cs typeface="Segoe UI" panose="020B0502040204020203" pitchFamily="34" charset="0"/>
            </a:endParaRPr>
          </a:p>
        </p:txBody>
      </p:sp>
      <p:sp>
        <p:nvSpPr>
          <p:cNvPr id="11" name="Retângulo 10"/>
          <p:cNvSpPr/>
          <p:nvPr/>
        </p:nvSpPr>
        <p:spPr>
          <a:xfrm>
            <a:off x="1545877" y="5296113"/>
            <a:ext cx="3299301" cy="1400383"/>
          </a:xfrm>
          <a:prstGeom prst="rect">
            <a:avLst/>
          </a:prstGeom>
        </p:spPr>
        <p:txBody>
          <a:bodyPr wrap="none">
            <a:spAutoFit/>
          </a:bodyPr>
          <a:lstStyle/>
          <a:p>
            <a:r>
              <a:rPr lang="pt-PT" sz="850" b="1" dirty="0">
                <a:cs typeface="Segoe UI" panose="020B0502040204020203" pitchFamily="34" charset="0"/>
              </a:rPr>
              <a:t>D</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b="1" dirty="0" err="1">
                <a:ea typeface="Segoe UI Black" panose="020B0A02040204020203" pitchFamily="34" charset="0"/>
                <a:cs typeface="Segoe UI" panose="020B0502040204020203" pitchFamily="34" charset="0"/>
              </a:rPr>
              <a:t>Dermatologicals</a:t>
            </a:r>
            <a:endParaRPr lang="pt-PT" sz="850" b="1"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D01</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Antifungals</a:t>
            </a:r>
            <a:r>
              <a:rPr lang="pt-PT" sz="850" dirty="0">
                <a:ea typeface="Segoe UI Black" panose="020B0A02040204020203" pitchFamily="34" charset="0"/>
                <a:cs typeface="Segoe UI" panose="020B0502040204020203" pitchFamily="34" charset="0"/>
              </a:rPr>
              <a:t> for </a:t>
            </a:r>
            <a:r>
              <a:rPr lang="pt-PT" sz="850" dirty="0" err="1">
                <a:ea typeface="Segoe UI Black" panose="020B0A02040204020203" pitchFamily="34" charset="0"/>
                <a:cs typeface="Segoe UI" panose="020B0502040204020203" pitchFamily="34" charset="0"/>
              </a:rPr>
              <a:t>dermatological</a:t>
            </a:r>
            <a:r>
              <a:rPr lang="pt-PT" sz="850" dirty="0">
                <a:ea typeface="Segoe UI Black" panose="020B0A02040204020203" pitchFamily="34" charset="0"/>
                <a:cs typeface="Segoe UI" panose="020B0502040204020203" pitchFamily="34" charset="0"/>
              </a:rPr>
              <a:t> use</a:t>
            </a:r>
          </a:p>
          <a:p>
            <a:pPr marL="266700"/>
            <a:r>
              <a:rPr lang="pt-PT" sz="850" b="1" dirty="0">
                <a:cs typeface="Segoe UI" panose="020B0502040204020203" pitchFamily="34" charset="0"/>
              </a:rPr>
              <a:t>D02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Emollients</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and</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protectives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D03</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Preparations</a:t>
            </a:r>
            <a:r>
              <a:rPr lang="pt-PT" sz="850" dirty="0">
                <a:ea typeface="Segoe UI Black" panose="020B0A02040204020203" pitchFamily="34" charset="0"/>
                <a:cs typeface="Segoe UI" panose="020B0502040204020203" pitchFamily="34" charset="0"/>
              </a:rPr>
              <a:t> for </a:t>
            </a:r>
            <a:r>
              <a:rPr lang="pt-PT" sz="850" dirty="0" err="1">
                <a:ea typeface="Segoe UI Black" panose="020B0A02040204020203" pitchFamily="34" charset="0"/>
                <a:cs typeface="Segoe UI" panose="020B0502040204020203" pitchFamily="34" charset="0"/>
              </a:rPr>
              <a:t>treatment</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of</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wounds</a:t>
            </a:r>
            <a:r>
              <a:rPr lang="pt-PT" sz="850" dirty="0">
                <a:ea typeface="Segoe UI Black" panose="020B0A02040204020203" pitchFamily="34" charset="0"/>
                <a:cs typeface="Segoe UI" panose="020B0502040204020203" pitchFamily="34" charset="0"/>
              </a:rPr>
              <a:t> &amp; </a:t>
            </a:r>
            <a:r>
              <a:rPr lang="pt-PT" sz="850" dirty="0" err="1">
                <a:ea typeface="Segoe UI Black" panose="020B0A02040204020203" pitchFamily="34" charset="0"/>
                <a:cs typeface="Segoe UI" panose="020B0502040204020203" pitchFamily="34" charset="0"/>
              </a:rPr>
              <a:t>ulcers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D05</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Antipsoriatics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D06</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Antibiotics</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and</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chemotherapeutics</a:t>
            </a:r>
            <a:r>
              <a:rPr lang="pt-PT" sz="850" dirty="0">
                <a:ea typeface="Segoe UI Black" panose="020B0A02040204020203" pitchFamily="34" charset="0"/>
                <a:cs typeface="Segoe UI" panose="020B0502040204020203" pitchFamily="34" charset="0"/>
              </a:rPr>
              <a:t> for </a:t>
            </a:r>
            <a:r>
              <a:rPr lang="pt-PT" sz="850" dirty="0" err="1">
                <a:ea typeface="Segoe UI Black" panose="020B0A02040204020203" pitchFamily="34" charset="0"/>
                <a:cs typeface="Segoe UI" panose="020B0502040204020203" pitchFamily="34" charset="0"/>
              </a:rPr>
              <a:t>dermatological</a:t>
            </a:r>
            <a:r>
              <a:rPr lang="pt-PT" sz="850" dirty="0">
                <a:ea typeface="Segoe UI Black" panose="020B0A02040204020203" pitchFamily="34" charset="0"/>
                <a:cs typeface="Segoe UI" panose="020B0502040204020203" pitchFamily="34" charset="0"/>
              </a:rPr>
              <a:t> use</a:t>
            </a:r>
          </a:p>
          <a:p>
            <a:pPr marL="266700"/>
            <a:r>
              <a:rPr lang="pt-PT" sz="850" b="1" dirty="0">
                <a:cs typeface="Segoe UI" panose="020B0502040204020203" pitchFamily="34" charset="0"/>
              </a:rPr>
              <a:t>D07 </a:t>
            </a:r>
            <a:r>
              <a:rPr lang="pt-PT" sz="850" dirty="0">
                <a:ea typeface="Segoe UI Black" panose="020B0A02040204020203" pitchFamily="34" charset="0"/>
                <a:cs typeface="Segoe UI" panose="020B0502040204020203" pitchFamily="34" charset="0"/>
              </a:rPr>
              <a:t>-</a:t>
            </a:r>
            <a:r>
              <a:rPr lang="pt-PT" sz="850" b="1" dirty="0">
                <a:cs typeface="Segoe UI" panose="020B0502040204020203" pitchFamily="34" charset="0"/>
              </a:rPr>
              <a:t> </a:t>
            </a:r>
            <a:r>
              <a:rPr lang="pt-PT" sz="850" dirty="0" err="1">
                <a:ea typeface="Segoe UI Black" panose="020B0A02040204020203" pitchFamily="34" charset="0"/>
                <a:cs typeface="Segoe UI" panose="020B0502040204020203" pitchFamily="34" charset="0"/>
              </a:rPr>
              <a:t>Corticosteroids</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dermatological</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preparations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D08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Antiseptics</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and</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disinfectants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D10</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Anti-acne</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preparations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D11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Other</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dermatological</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preparations</a:t>
            </a:r>
            <a:endParaRPr lang="pt-PT" sz="850" dirty="0">
              <a:ea typeface="Segoe UI Black" panose="020B0A02040204020203" pitchFamily="34" charset="0"/>
              <a:cs typeface="Segoe UI" panose="020B0502040204020203" pitchFamily="34" charset="0"/>
            </a:endParaRPr>
          </a:p>
        </p:txBody>
      </p:sp>
      <p:sp>
        <p:nvSpPr>
          <p:cNvPr id="13" name="Retângulo 12"/>
          <p:cNvSpPr/>
          <p:nvPr/>
        </p:nvSpPr>
        <p:spPr>
          <a:xfrm>
            <a:off x="5075710" y="1445874"/>
            <a:ext cx="3028393" cy="615553"/>
          </a:xfrm>
          <a:prstGeom prst="rect">
            <a:avLst/>
          </a:prstGeom>
        </p:spPr>
        <p:txBody>
          <a:bodyPr wrap="none">
            <a:spAutoFit/>
          </a:bodyPr>
          <a:lstStyle/>
          <a:p>
            <a:r>
              <a:rPr lang="en-US" sz="850" b="1" dirty="0">
                <a:cs typeface="Segoe UI" panose="020B0502040204020203" pitchFamily="34" charset="0"/>
              </a:rPr>
              <a:t>G</a:t>
            </a:r>
            <a:r>
              <a:rPr lang="en-US" sz="850" dirty="0">
                <a:cs typeface="Segoe UI" panose="020B0502040204020203" pitchFamily="34" charset="0"/>
              </a:rPr>
              <a:t> </a:t>
            </a:r>
            <a:r>
              <a:rPr lang="en-US" sz="850" dirty="0">
                <a:ea typeface="Segoe UI Black" panose="020B0A02040204020203" pitchFamily="34" charset="0"/>
                <a:cs typeface="Segoe UI" panose="020B0502040204020203" pitchFamily="34" charset="0"/>
              </a:rPr>
              <a:t>- </a:t>
            </a:r>
            <a:r>
              <a:rPr lang="en-US" sz="850" b="1" dirty="0" err="1">
                <a:ea typeface="Segoe UI Black" panose="020B0A02040204020203" pitchFamily="34" charset="0"/>
                <a:cs typeface="Segoe UI" panose="020B0502040204020203" pitchFamily="34" charset="0"/>
              </a:rPr>
              <a:t>Genito</a:t>
            </a:r>
            <a:r>
              <a:rPr lang="en-US" sz="850" b="1" dirty="0">
                <a:ea typeface="Segoe UI Black" panose="020B0A02040204020203" pitchFamily="34" charset="0"/>
                <a:cs typeface="Segoe UI" panose="020B0502040204020203" pitchFamily="34" charset="0"/>
              </a:rPr>
              <a:t> urinary system and sex hormones</a:t>
            </a:r>
          </a:p>
          <a:p>
            <a:pPr marL="266700"/>
            <a:r>
              <a:rPr lang="en-US" sz="850" b="1" dirty="0">
                <a:cs typeface="Segoe UI" panose="020B0502040204020203" pitchFamily="34" charset="0"/>
              </a:rPr>
              <a:t>G02</a:t>
            </a:r>
            <a:r>
              <a:rPr lang="en-US" sz="850" dirty="0">
                <a:cs typeface="Segoe UI" panose="020B0502040204020203" pitchFamily="34" charset="0"/>
              </a:rPr>
              <a:t> </a:t>
            </a:r>
            <a:r>
              <a:rPr lang="en-US" sz="850" dirty="0">
                <a:ea typeface="Segoe UI Black" panose="020B0A02040204020203" pitchFamily="34" charset="0"/>
                <a:cs typeface="Segoe UI" panose="020B0502040204020203" pitchFamily="34" charset="0"/>
              </a:rPr>
              <a:t>- Other </a:t>
            </a:r>
            <a:r>
              <a:rPr lang="en-US" sz="850" dirty="0" err="1">
                <a:ea typeface="Segoe UI Black" panose="020B0A02040204020203" pitchFamily="34" charset="0"/>
                <a:cs typeface="Segoe UI" panose="020B0502040204020203" pitchFamily="34" charset="0"/>
              </a:rPr>
              <a:t>gynecologicals</a:t>
            </a:r>
            <a:endParaRPr lang="en-US" sz="850" dirty="0">
              <a:ea typeface="Segoe UI Black" panose="020B0A02040204020203" pitchFamily="34" charset="0"/>
              <a:cs typeface="Segoe UI" panose="020B0502040204020203" pitchFamily="34" charset="0"/>
            </a:endParaRPr>
          </a:p>
          <a:p>
            <a:pPr marL="266700"/>
            <a:r>
              <a:rPr lang="en-US" sz="850" b="1" dirty="0">
                <a:cs typeface="Segoe UI" panose="020B0502040204020203" pitchFamily="34" charset="0"/>
              </a:rPr>
              <a:t>G03</a:t>
            </a:r>
            <a:r>
              <a:rPr lang="en-US" sz="850" dirty="0">
                <a:cs typeface="Segoe UI" panose="020B0502040204020203" pitchFamily="34" charset="0"/>
              </a:rPr>
              <a:t> </a:t>
            </a:r>
            <a:r>
              <a:rPr lang="en-US" sz="850" dirty="0">
                <a:ea typeface="Segoe UI Black" panose="020B0A02040204020203" pitchFamily="34" charset="0"/>
                <a:cs typeface="Segoe UI" panose="020B0502040204020203" pitchFamily="34" charset="0"/>
              </a:rPr>
              <a:t>- Sex hormones and modulators of the genital system</a:t>
            </a:r>
          </a:p>
          <a:p>
            <a:pPr marL="266700"/>
            <a:r>
              <a:rPr lang="en-US" sz="850" b="1" dirty="0">
                <a:cs typeface="Segoe UI" panose="020B0502040204020203" pitchFamily="34" charset="0"/>
              </a:rPr>
              <a:t>G04</a:t>
            </a:r>
            <a:r>
              <a:rPr lang="en-US" sz="850" dirty="0">
                <a:cs typeface="Segoe UI" panose="020B0502040204020203" pitchFamily="34" charset="0"/>
              </a:rPr>
              <a:t> </a:t>
            </a:r>
            <a:r>
              <a:rPr lang="en-US" sz="850" dirty="0">
                <a:ea typeface="Segoe UI Black" panose="020B0A02040204020203" pitchFamily="34" charset="0"/>
                <a:cs typeface="Segoe UI" panose="020B0502040204020203" pitchFamily="34" charset="0"/>
              </a:rPr>
              <a:t>- </a:t>
            </a:r>
            <a:r>
              <a:rPr lang="en-US" sz="850" dirty="0" err="1">
                <a:ea typeface="Segoe UI Black" panose="020B0A02040204020203" pitchFamily="34" charset="0"/>
                <a:cs typeface="Segoe UI" panose="020B0502040204020203" pitchFamily="34" charset="0"/>
              </a:rPr>
              <a:t>Urologicals</a:t>
            </a:r>
            <a:endParaRPr lang="en-US" sz="850" dirty="0">
              <a:ea typeface="Segoe UI Black" panose="020B0A02040204020203" pitchFamily="34" charset="0"/>
              <a:cs typeface="Segoe UI" panose="020B0502040204020203" pitchFamily="34" charset="0"/>
            </a:endParaRPr>
          </a:p>
        </p:txBody>
      </p:sp>
      <p:sp>
        <p:nvSpPr>
          <p:cNvPr id="14" name="Retângulo 13"/>
          <p:cNvSpPr/>
          <p:nvPr/>
        </p:nvSpPr>
        <p:spPr>
          <a:xfrm>
            <a:off x="5070578" y="2079952"/>
            <a:ext cx="2641437" cy="615553"/>
          </a:xfrm>
          <a:prstGeom prst="rect">
            <a:avLst/>
          </a:prstGeom>
        </p:spPr>
        <p:txBody>
          <a:bodyPr wrap="square">
            <a:spAutoFit/>
          </a:bodyPr>
          <a:lstStyle/>
          <a:p>
            <a:r>
              <a:rPr lang="en-US" sz="850" b="1" dirty="0">
                <a:cs typeface="Segoe UI" panose="020B0502040204020203" pitchFamily="34" charset="0"/>
              </a:rPr>
              <a:t>H </a:t>
            </a:r>
            <a:r>
              <a:rPr lang="en-US" sz="850" dirty="0">
                <a:ea typeface="Segoe UI Black" panose="020B0A02040204020203" pitchFamily="34" charset="0"/>
                <a:cs typeface="Segoe UI" panose="020B0502040204020203" pitchFamily="34" charset="0"/>
              </a:rPr>
              <a:t>- </a:t>
            </a:r>
            <a:r>
              <a:rPr lang="en-US" sz="850" b="1" dirty="0">
                <a:ea typeface="Segoe UI Black" panose="020B0A02040204020203" pitchFamily="34" charset="0"/>
                <a:cs typeface="Segoe UI" panose="020B0502040204020203" pitchFamily="34" charset="0"/>
              </a:rPr>
              <a:t>Systemic hormonal prep, excluding sex hormones</a:t>
            </a:r>
          </a:p>
          <a:p>
            <a:pPr marL="266700"/>
            <a:r>
              <a:rPr lang="pt-PT" sz="850" b="1" dirty="0">
                <a:cs typeface="Segoe UI" panose="020B0502040204020203" pitchFamily="34" charset="0"/>
              </a:rPr>
              <a:t>H01</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Pituitary</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and</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hypothalamic</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hormones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H02</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Corticosteroids</a:t>
            </a:r>
            <a:r>
              <a:rPr lang="pt-PT" sz="850" dirty="0">
                <a:ea typeface="Segoe UI Black" panose="020B0A02040204020203" pitchFamily="34" charset="0"/>
                <a:cs typeface="Segoe UI" panose="020B0502040204020203" pitchFamily="34" charset="0"/>
              </a:rPr>
              <a:t> for </a:t>
            </a:r>
            <a:r>
              <a:rPr lang="pt-PT" sz="850" dirty="0" err="1">
                <a:ea typeface="Segoe UI Black" panose="020B0A02040204020203" pitchFamily="34" charset="0"/>
                <a:cs typeface="Segoe UI" panose="020B0502040204020203" pitchFamily="34" charset="0"/>
              </a:rPr>
              <a:t>systemic</a:t>
            </a:r>
            <a:r>
              <a:rPr lang="pt-PT" sz="850" dirty="0">
                <a:ea typeface="Segoe UI Black" panose="020B0A02040204020203" pitchFamily="34" charset="0"/>
                <a:cs typeface="Segoe UI" panose="020B0502040204020203" pitchFamily="34" charset="0"/>
              </a:rPr>
              <a:t> use</a:t>
            </a:r>
          </a:p>
          <a:p>
            <a:pPr marL="266700"/>
            <a:r>
              <a:rPr lang="pt-PT" sz="850" b="1" dirty="0">
                <a:cs typeface="Segoe UI" panose="020B0502040204020203" pitchFamily="34" charset="0"/>
              </a:rPr>
              <a:t>H05</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Calcium</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homeostasis</a:t>
            </a:r>
            <a:endParaRPr lang="pt-PT" sz="850" dirty="0">
              <a:ea typeface="Segoe UI Black" panose="020B0A02040204020203" pitchFamily="34" charset="0"/>
              <a:cs typeface="Segoe UI" panose="020B0502040204020203" pitchFamily="34" charset="0"/>
            </a:endParaRPr>
          </a:p>
        </p:txBody>
      </p:sp>
      <p:sp>
        <p:nvSpPr>
          <p:cNvPr id="15" name="Retângulo 14"/>
          <p:cNvSpPr/>
          <p:nvPr/>
        </p:nvSpPr>
        <p:spPr>
          <a:xfrm>
            <a:off x="5092962" y="2673297"/>
            <a:ext cx="2826087" cy="1007968"/>
          </a:xfrm>
          <a:prstGeom prst="rect">
            <a:avLst/>
          </a:prstGeom>
        </p:spPr>
        <p:txBody>
          <a:bodyPr wrap="square">
            <a:spAutoFit/>
          </a:bodyPr>
          <a:lstStyle/>
          <a:p>
            <a:r>
              <a:rPr lang="en-US" sz="850" b="1" dirty="0">
                <a:cs typeface="Segoe UI" panose="020B0502040204020203" pitchFamily="34" charset="0"/>
              </a:rPr>
              <a:t>J</a:t>
            </a:r>
            <a:r>
              <a:rPr lang="en-US" sz="850" dirty="0">
                <a:cs typeface="Segoe UI" panose="020B0502040204020203" pitchFamily="34" charset="0"/>
              </a:rPr>
              <a:t> </a:t>
            </a:r>
            <a:r>
              <a:rPr lang="en-US" sz="850" dirty="0">
                <a:ea typeface="Segoe UI Black" panose="020B0A02040204020203" pitchFamily="34" charset="0"/>
                <a:cs typeface="Segoe UI" panose="020B0502040204020203" pitchFamily="34" charset="0"/>
              </a:rPr>
              <a:t>- </a:t>
            </a:r>
            <a:r>
              <a:rPr lang="en-US" sz="850" b="1" dirty="0">
                <a:ea typeface="Segoe UI Black" panose="020B0A02040204020203" pitchFamily="34" charset="0"/>
                <a:cs typeface="Segoe UI" panose="020B0502040204020203" pitchFamily="34" charset="0"/>
              </a:rPr>
              <a:t>General </a:t>
            </a:r>
            <a:r>
              <a:rPr lang="en-US" sz="850" b="1" dirty="0" err="1">
                <a:ea typeface="Segoe UI Black" panose="020B0A02040204020203" pitchFamily="34" charset="0"/>
                <a:cs typeface="Segoe UI" panose="020B0502040204020203" pitchFamily="34" charset="0"/>
              </a:rPr>
              <a:t>antiinfectives</a:t>
            </a:r>
            <a:r>
              <a:rPr lang="en-US" sz="850" b="1" dirty="0">
                <a:ea typeface="Segoe UI Black" panose="020B0A02040204020203" pitchFamily="34" charset="0"/>
                <a:cs typeface="Segoe UI" panose="020B0502040204020203" pitchFamily="34" charset="0"/>
              </a:rPr>
              <a:t> for systemic use</a:t>
            </a:r>
          </a:p>
          <a:p>
            <a:pPr marL="266700"/>
            <a:r>
              <a:rPr lang="pt-PT" sz="850" b="1" dirty="0">
                <a:cs typeface="Segoe UI" panose="020B0502040204020203" pitchFamily="34" charset="0"/>
              </a:rPr>
              <a:t>J01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Antibacterials</a:t>
            </a:r>
            <a:r>
              <a:rPr lang="pt-PT" sz="850" dirty="0">
                <a:ea typeface="Segoe UI Black" panose="020B0A02040204020203" pitchFamily="34" charset="0"/>
                <a:cs typeface="Segoe UI" panose="020B0502040204020203" pitchFamily="34" charset="0"/>
              </a:rPr>
              <a:t> for </a:t>
            </a:r>
            <a:r>
              <a:rPr lang="pt-PT" sz="850" dirty="0" err="1">
                <a:ea typeface="Segoe UI Black" panose="020B0A02040204020203" pitchFamily="34" charset="0"/>
                <a:cs typeface="Segoe UI" panose="020B0502040204020203" pitchFamily="34" charset="0"/>
              </a:rPr>
              <a:t>systemic</a:t>
            </a:r>
            <a:r>
              <a:rPr lang="pt-PT" sz="850" dirty="0">
                <a:ea typeface="Segoe UI Black" panose="020B0A02040204020203" pitchFamily="34" charset="0"/>
                <a:cs typeface="Segoe UI" panose="020B0502040204020203" pitchFamily="34" charset="0"/>
              </a:rPr>
              <a:t> use</a:t>
            </a:r>
          </a:p>
          <a:p>
            <a:pPr marL="266700"/>
            <a:r>
              <a:rPr lang="pt-PT" sz="850" b="1" dirty="0">
                <a:cs typeface="Segoe UI" panose="020B0502040204020203" pitchFamily="34" charset="0"/>
              </a:rPr>
              <a:t>J02</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Antimycotics</a:t>
            </a:r>
            <a:r>
              <a:rPr lang="pt-PT" sz="850" dirty="0">
                <a:ea typeface="Segoe UI Black" panose="020B0A02040204020203" pitchFamily="34" charset="0"/>
                <a:cs typeface="Segoe UI" panose="020B0502040204020203" pitchFamily="34" charset="0"/>
              </a:rPr>
              <a:t> for </a:t>
            </a:r>
            <a:r>
              <a:rPr lang="pt-PT" sz="850" dirty="0" err="1">
                <a:ea typeface="Segoe UI Black" panose="020B0A02040204020203" pitchFamily="34" charset="0"/>
                <a:cs typeface="Segoe UI" panose="020B0502040204020203" pitchFamily="34" charset="0"/>
              </a:rPr>
              <a:t>systemic</a:t>
            </a:r>
            <a:r>
              <a:rPr lang="pt-PT" sz="850" dirty="0">
                <a:ea typeface="Segoe UI Black" panose="020B0A02040204020203" pitchFamily="34" charset="0"/>
                <a:cs typeface="Segoe UI" panose="020B0502040204020203" pitchFamily="34" charset="0"/>
              </a:rPr>
              <a:t> use</a:t>
            </a:r>
          </a:p>
          <a:p>
            <a:pPr marL="266700"/>
            <a:r>
              <a:rPr lang="pt-PT" sz="850" b="1" dirty="0">
                <a:cs typeface="Segoe UI" panose="020B0502040204020203" pitchFamily="34" charset="0"/>
              </a:rPr>
              <a:t>J04</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Antimycobacterials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J05</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Antivirals</a:t>
            </a:r>
            <a:r>
              <a:rPr lang="pt-PT" sz="850" dirty="0">
                <a:ea typeface="Segoe UI Black" panose="020B0A02040204020203" pitchFamily="34" charset="0"/>
                <a:cs typeface="Segoe UI" panose="020B0502040204020203" pitchFamily="34" charset="0"/>
              </a:rPr>
              <a:t> for </a:t>
            </a:r>
            <a:r>
              <a:rPr lang="pt-PT" sz="850" dirty="0" err="1">
                <a:ea typeface="Segoe UI Black" panose="020B0A02040204020203" pitchFamily="34" charset="0"/>
                <a:cs typeface="Segoe UI" panose="020B0502040204020203" pitchFamily="34" charset="0"/>
              </a:rPr>
              <a:t>systemic</a:t>
            </a:r>
            <a:r>
              <a:rPr lang="pt-PT" sz="850" dirty="0">
                <a:ea typeface="Segoe UI Black" panose="020B0A02040204020203" pitchFamily="34" charset="0"/>
                <a:cs typeface="Segoe UI" panose="020B0502040204020203" pitchFamily="34" charset="0"/>
              </a:rPr>
              <a:t> use</a:t>
            </a:r>
          </a:p>
          <a:p>
            <a:pPr marL="266700"/>
            <a:r>
              <a:rPr lang="pt-PT" sz="850" b="1" dirty="0">
                <a:cs typeface="Segoe UI" panose="020B0502040204020203" pitchFamily="34" charset="0"/>
              </a:rPr>
              <a:t>J06</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Immune</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sera</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and</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immunoglobulins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J07</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Vaccines</a:t>
            </a:r>
            <a:endParaRPr lang="pt-PT" sz="850" dirty="0">
              <a:ea typeface="Segoe UI Black" panose="020B0A02040204020203" pitchFamily="34" charset="0"/>
              <a:cs typeface="Segoe UI" panose="020B0502040204020203" pitchFamily="34" charset="0"/>
            </a:endParaRPr>
          </a:p>
        </p:txBody>
      </p:sp>
      <p:sp>
        <p:nvSpPr>
          <p:cNvPr id="16" name="Retângulo 15"/>
          <p:cNvSpPr/>
          <p:nvPr/>
        </p:nvSpPr>
        <p:spPr>
          <a:xfrm>
            <a:off x="5111249" y="3668476"/>
            <a:ext cx="2406428" cy="746358"/>
          </a:xfrm>
          <a:prstGeom prst="rect">
            <a:avLst/>
          </a:prstGeom>
        </p:spPr>
        <p:txBody>
          <a:bodyPr wrap="none">
            <a:spAutoFit/>
          </a:bodyPr>
          <a:lstStyle/>
          <a:p>
            <a:r>
              <a:rPr lang="en-US" sz="850" b="1" dirty="0">
                <a:cs typeface="Segoe UI" panose="020B0502040204020203" pitchFamily="34" charset="0"/>
              </a:rPr>
              <a:t>L</a:t>
            </a:r>
            <a:r>
              <a:rPr lang="en-US" sz="850" dirty="0">
                <a:cs typeface="Segoe UI" panose="020B0502040204020203" pitchFamily="34" charset="0"/>
              </a:rPr>
              <a:t> </a:t>
            </a:r>
            <a:r>
              <a:rPr lang="en-US" sz="850" dirty="0">
                <a:ea typeface="Segoe UI Black" panose="020B0A02040204020203" pitchFamily="34" charset="0"/>
                <a:cs typeface="Segoe UI" panose="020B0502040204020203" pitchFamily="34" charset="0"/>
              </a:rPr>
              <a:t>- </a:t>
            </a:r>
            <a:r>
              <a:rPr lang="en-US" sz="850" b="1" dirty="0">
                <a:ea typeface="Segoe UI Black" panose="020B0A02040204020203" pitchFamily="34" charset="0"/>
                <a:cs typeface="Segoe UI" panose="020B0502040204020203" pitchFamily="34" charset="0"/>
              </a:rPr>
              <a:t>Antineoplastic and </a:t>
            </a:r>
            <a:r>
              <a:rPr lang="en-US" sz="850" b="1" dirty="0" err="1">
                <a:ea typeface="Segoe UI Black" panose="020B0A02040204020203" pitchFamily="34" charset="0"/>
                <a:cs typeface="Segoe UI" panose="020B0502040204020203" pitchFamily="34" charset="0"/>
              </a:rPr>
              <a:t>immunomodulating</a:t>
            </a:r>
            <a:r>
              <a:rPr lang="en-US" sz="850" b="1" dirty="0">
                <a:ea typeface="Segoe UI Black" panose="020B0A02040204020203" pitchFamily="34" charset="0"/>
                <a:cs typeface="Segoe UI" panose="020B0502040204020203" pitchFamily="34" charset="0"/>
              </a:rPr>
              <a:t> agents</a:t>
            </a:r>
          </a:p>
          <a:p>
            <a:pPr marL="266700"/>
            <a:r>
              <a:rPr lang="en-US" sz="850" b="1" dirty="0">
                <a:cs typeface="Segoe UI" panose="020B0502040204020203" pitchFamily="34" charset="0"/>
              </a:rPr>
              <a:t>L01 </a:t>
            </a:r>
            <a:r>
              <a:rPr lang="en-US" sz="850" dirty="0">
                <a:ea typeface="Segoe UI Black" panose="020B0A02040204020203" pitchFamily="34" charset="0"/>
                <a:cs typeface="Segoe UI" panose="020B0502040204020203" pitchFamily="34" charset="0"/>
              </a:rPr>
              <a:t>- Antineoplastic agents</a:t>
            </a:r>
          </a:p>
          <a:p>
            <a:pPr marL="266700"/>
            <a:r>
              <a:rPr lang="en-US" sz="850" b="1" dirty="0">
                <a:cs typeface="Segoe UI" panose="020B0502040204020203" pitchFamily="34" charset="0"/>
              </a:rPr>
              <a:t>L02 </a:t>
            </a:r>
            <a:r>
              <a:rPr lang="en-US" sz="850" dirty="0">
                <a:ea typeface="Segoe UI Black" panose="020B0A02040204020203" pitchFamily="34" charset="0"/>
                <a:cs typeface="Segoe UI" panose="020B0502040204020203" pitchFamily="34" charset="0"/>
              </a:rPr>
              <a:t>- Endocrine therapy</a:t>
            </a:r>
          </a:p>
          <a:p>
            <a:pPr marL="266700"/>
            <a:r>
              <a:rPr lang="en-US" sz="850" b="1" dirty="0">
                <a:cs typeface="Segoe UI" panose="020B0502040204020203" pitchFamily="34" charset="0"/>
              </a:rPr>
              <a:t>L03 </a:t>
            </a:r>
            <a:r>
              <a:rPr lang="en-US" sz="850" dirty="0">
                <a:ea typeface="Segoe UI Black" panose="020B0A02040204020203" pitchFamily="34" charset="0"/>
                <a:cs typeface="Segoe UI" panose="020B0502040204020203" pitchFamily="34" charset="0"/>
              </a:rPr>
              <a:t>- </a:t>
            </a:r>
            <a:r>
              <a:rPr lang="en-US" sz="850" dirty="0" err="1">
                <a:ea typeface="Segoe UI Black" panose="020B0A02040204020203" pitchFamily="34" charset="0"/>
                <a:cs typeface="Segoe UI" panose="020B0502040204020203" pitchFamily="34" charset="0"/>
              </a:rPr>
              <a:t>Immunomodulating</a:t>
            </a:r>
            <a:r>
              <a:rPr lang="en-US" sz="850" dirty="0">
                <a:ea typeface="Segoe UI Black" panose="020B0A02040204020203" pitchFamily="34" charset="0"/>
                <a:cs typeface="Segoe UI" panose="020B0502040204020203" pitchFamily="34" charset="0"/>
              </a:rPr>
              <a:t> agents</a:t>
            </a:r>
          </a:p>
          <a:p>
            <a:pPr marL="266700"/>
            <a:r>
              <a:rPr lang="en-US" sz="850" b="1" dirty="0">
                <a:cs typeface="Segoe UI" panose="020B0502040204020203" pitchFamily="34" charset="0"/>
              </a:rPr>
              <a:t>L04</a:t>
            </a:r>
            <a:r>
              <a:rPr lang="en-US" sz="850" dirty="0">
                <a:cs typeface="Segoe UI" panose="020B0502040204020203" pitchFamily="34" charset="0"/>
              </a:rPr>
              <a:t> </a:t>
            </a:r>
            <a:r>
              <a:rPr lang="en-US" sz="850" dirty="0">
                <a:ea typeface="Segoe UI Black" panose="020B0A02040204020203" pitchFamily="34" charset="0"/>
                <a:cs typeface="Segoe UI" panose="020B0502040204020203" pitchFamily="34" charset="0"/>
              </a:rPr>
              <a:t>- Immunosuppressive agents</a:t>
            </a:r>
          </a:p>
        </p:txBody>
      </p:sp>
      <p:sp>
        <p:nvSpPr>
          <p:cNvPr id="17" name="Retângulo 16"/>
          <p:cNvSpPr/>
          <p:nvPr/>
        </p:nvSpPr>
        <p:spPr>
          <a:xfrm>
            <a:off x="5106310" y="4425937"/>
            <a:ext cx="3268844" cy="877163"/>
          </a:xfrm>
          <a:prstGeom prst="rect">
            <a:avLst/>
          </a:prstGeom>
        </p:spPr>
        <p:txBody>
          <a:bodyPr wrap="none">
            <a:spAutoFit/>
          </a:bodyPr>
          <a:lstStyle/>
          <a:p>
            <a:r>
              <a:rPr lang="pt-PT" sz="850" b="1" dirty="0">
                <a:cs typeface="Segoe UI" panose="020B0502040204020203" pitchFamily="34" charset="0"/>
              </a:rPr>
              <a:t>M</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a:t>
            </a:r>
            <a:r>
              <a:rPr lang="pt-PT" sz="850" b="1" dirty="0">
                <a:ea typeface="Segoe UI Black" panose="020B0A02040204020203" pitchFamily="34" charset="0"/>
                <a:cs typeface="Segoe UI" panose="020B0502040204020203" pitchFamily="34" charset="0"/>
              </a:rPr>
              <a:t> Musculo-</a:t>
            </a:r>
            <a:r>
              <a:rPr lang="pt-PT" sz="850" b="1" dirty="0" err="1">
                <a:ea typeface="Segoe UI Black" panose="020B0A02040204020203" pitchFamily="34" charset="0"/>
                <a:cs typeface="Segoe UI" panose="020B0502040204020203" pitchFamily="34" charset="0"/>
              </a:rPr>
              <a:t>skeletal</a:t>
            </a:r>
            <a:r>
              <a:rPr lang="pt-PT" sz="850" b="1" dirty="0">
                <a:ea typeface="Segoe UI Black" panose="020B0A02040204020203" pitchFamily="34" charset="0"/>
                <a:cs typeface="Segoe UI" panose="020B0502040204020203" pitchFamily="34" charset="0"/>
              </a:rPr>
              <a:t> </a:t>
            </a:r>
            <a:r>
              <a:rPr lang="pt-PT" sz="850" b="1" dirty="0" err="1">
                <a:ea typeface="Segoe UI Black" panose="020B0A02040204020203" pitchFamily="34" charset="0"/>
                <a:cs typeface="Segoe UI" panose="020B0502040204020203" pitchFamily="34" charset="0"/>
              </a:rPr>
              <a:t>system</a:t>
            </a:r>
            <a:endParaRPr lang="pt-PT" sz="850" b="1"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M01</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Antiinflammatory</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and</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antirheumatic</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products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M03</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Muscle</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relaxants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M04</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Antigout</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preparations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M05</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Drugs</a:t>
            </a:r>
            <a:r>
              <a:rPr lang="pt-PT" sz="850" dirty="0">
                <a:ea typeface="Segoe UI Black" panose="020B0A02040204020203" pitchFamily="34" charset="0"/>
                <a:cs typeface="Segoe UI" panose="020B0502040204020203" pitchFamily="34" charset="0"/>
              </a:rPr>
              <a:t> for </a:t>
            </a:r>
            <a:r>
              <a:rPr lang="pt-PT" sz="850" dirty="0" err="1">
                <a:ea typeface="Segoe UI Black" panose="020B0A02040204020203" pitchFamily="34" charset="0"/>
                <a:cs typeface="Segoe UI" panose="020B0502040204020203" pitchFamily="34" charset="0"/>
              </a:rPr>
              <a:t>treatment</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of</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bone</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diseases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M09</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Other</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drugs</a:t>
            </a:r>
            <a:r>
              <a:rPr lang="pt-PT" sz="850" dirty="0">
                <a:ea typeface="Segoe UI Black" panose="020B0A02040204020203" pitchFamily="34" charset="0"/>
                <a:cs typeface="Segoe UI" panose="020B0502040204020203" pitchFamily="34" charset="0"/>
              </a:rPr>
              <a:t> for </a:t>
            </a:r>
            <a:r>
              <a:rPr lang="pt-PT" sz="850" dirty="0" err="1">
                <a:ea typeface="Segoe UI Black" panose="020B0A02040204020203" pitchFamily="34" charset="0"/>
                <a:cs typeface="Segoe UI" panose="020B0502040204020203" pitchFamily="34" charset="0"/>
              </a:rPr>
              <a:t>disorders</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of</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the</a:t>
            </a:r>
            <a:r>
              <a:rPr lang="pt-PT" sz="850" dirty="0">
                <a:ea typeface="Segoe UI Black" panose="020B0A02040204020203" pitchFamily="34" charset="0"/>
                <a:cs typeface="Segoe UI" panose="020B0502040204020203" pitchFamily="34" charset="0"/>
              </a:rPr>
              <a:t> musculo-</a:t>
            </a:r>
            <a:r>
              <a:rPr lang="pt-PT" sz="850" dirty="0" err="1">
                <a:ea typeface="Segoe UI Black" panose="020B0A02040204020203" pitchFamily="34" charset="0"/>
                <a:cs typeface="Segoe UI" panose="020B0502040204020203" pitchFamily="34" charset="0"/>
              </a:rPr>
              <a:t>skeletal</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system</a:t>
            </a:r>
            <a:endParaRPr lang="pt-PT" sz="850" dirty="0">
              <a:ea typeface="Segoe UI Black" panose="020B0A02040204020203" pitchFamily="34" charset="0"/>
              <a:cs typeface="Segoe UI" panose="020B0502040204020203" pitchFamily="34" charset="0"/>
            </a:endParaRPr>
          </a:p>
        </p:txBody>
      </p:sp>
      <p:sp>
        <p:nvSpPr>
          <p:cNvPr id="18" name="Retângulo 17"/>
          <p:cNvSpPr/>
          <p:nvPr/>
        </p:nvSpPr>
        <p:spPr>
          <a:xfrm>
            <a:off x="5092962" y="5235636"/>
            <a:ext cx="4309699" cy="1138773"/>
          </a:xfrm>
          <a:prstGeom prst="rect">
            <a:avLst/>
          </a:prstGeom>
        </p:spPr>
        <p:txBody>
          <a:bodyPr wrap="square">
            <a:spAutoFit/>
          </a:bodyPr>
          <a:lstStyle/>
          <a:p>
            <a:r>
              <a:rPr lang="pt-PT" sz="850" b="1" dirty="0">
                <a:cs typeface="Segoe UI" panose="020B0502040204020203" pitchFamily="34" charset="0"/>
              </a:rPr>
              <a:t>N</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b="1" dirty="0" err="1">
                <a:ea typeface="Segoe UI Black" panose="020B0A02040204020203" pitchFamily="34" charset="0"/>
                <a:cs typeface="Segoe UI" panose="020B0502040204020203" pitchFamily="34" charset="0"/>
              </a:rPr>
              <a:t>Nervous</a:t>
            </a:r>
            <a:r>
              <a:rPr lang="pt-PT" sz="850" b="1" dirty="0">
                <a:ea typeface="Segoe UI Black" panose="020B0A02040204020203" pitchFamily="34" charset="0"/>
                <a:cs typeface="Segoe UI" panose="020B0502040204020203" pitchFamily="34" charset="0"/>
              </a:rPr>
              <a:t> </a:t>
            </a:r>
            <a:r>
              <a:rPr lang="pt-PT" sz="850" b="1" dirty="0" err="1">
                <a:ea typeface="Segoe UI Black" panose="020B0A02040204020203" pitchFamily="34" charset="0"/>
                <a:cs typeface="Segoe UI" panose="020B0502040204020203" pitchFamily="34" charset="0"/>
              </a:rPr>
              <a:t>system</a:t>
            </a:r>
            <a:endParaRPr lang="pt-PT" sz="850" b="1"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N01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Anesthetics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N02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Analgesics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N03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Antiepileptics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N04</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Anti-parkinson</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drugs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N05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Psycholeptics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N06</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Psychoanaleptics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N07</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Other</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nervous</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system</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drugs</a:t>
            </a:r>
            <a:endParaRPr lang="pt-PT" sz="850" dirty="0">
              <a:ea typeface="Segoe UI Black" panose="020B0A02040204020203" pitchFamily="34" charset="0"/>
              <a:cs typeface="Segoe UI" panose="020B0502040204020203" pitchFamily="34" charset="0"/>
            </a:endParaRPr>
          </a:p>
        </p:txBody>
      </p:sp>
      <p:sp>
        <p:nvSpPr>
          <p:cNvPr id="19" name="Retângulo 18"/>
          <p:cNvSpPr/>
          <p:nvPr/>
        </p:nvSpPr>
        <p:spPr>
          <a:xfrm>
            <a:off x="8326780" y="1399512"/>
            <a:ext cx="2341221" cy="353943"/>
          </a:xfrm>
          <a:prstGeom prst="rect">
            <a:avLst/>
          </a:prstGeom>
        </p:spPr>
        <p:txBody>
          <a:bodyPr wrap="square">
            <a:spAutoFit/>
          </a:bodyPr>
          <a:lstStyle/>
          <a:p>
            <a:r>
              <a:rPr lang="pt-PT" sz="850" b="1" dirty="0">
                <a:cs typeface="Segoe UI" panose="020B0502040204020203" pitchFamily="34" charset="0"/>
              </a:rPr>
              <a:t>P </a:t>
            </a:r>
            <a:r>
              <a:rPr lang="pt-PT" sz="850" dirty="0">
                <a:cs typeface="Segoe UI" panose="020B0502040204020203" pitchFamily="34" charset="0"/>
              </a:rPr>
              <a:t>- </a:t>
            </a:r>
            <a:r>
              <a:rPr lang="pt-PT" sz="850" b="1" dirty="0" err="1">
                <a:ea typeface="Segoe UI Black" panose="020B0A02040204020203" pitchFamily="34" charset="0"/>
                <a:cs typeface="Segoe UI" panose="020B0502040204020203" pitchFamily="34" charset="0"/>
              </a:rPr>
              <a:t>Antiparasitic</a:t>
            </a:r>
            <a:r>
              <a:rPr lang="pt-PT" sz="850" b="1" dirty="0">
                <a:ea typeface="Segoe UI Black" panose="020B0A02040204020203" pitchFamily="34" charset="0"/>
                <a:cs typeface="Segoe UI" panose="020B0502040204020203" pitchFamily="34" charset="0"/>
              </a:rPr>
              <a:t> </a:t>
            </a:r>
            <a:r>
              <a:rPr lang="pt-PT" sz="850" b="1" dirty="0" err="1">
                <a:ea typeface="Segoe UI Black" panose="020B0A02040204020203" pitchFamily="34" charset="0"/>
                <a:cs typeface="Segoe UI" panose="020B0502040204020203" pitchFamily="34" charset="0"/>
              </a:rPr>
              <a:t>products</a:t>
            </a:r>
            <a:endParaRPr lang="pt-PT" sz="850" b="1"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P01</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Antiprotozoals</a:t>
            </a:r>
            <a:endParaRPr lang="pt-PT" sz="850" dirty="0">
              <a:ea typeface="Segoe UI Black" panose="020B0A02040204020203" pitchFamily="34" charset="0"/>
              <a:cs typeface="Segoe UI" panose="020B0502040204020203" pitchFamily="34" charset="0"/>
            </a:endParaRPr>
          </a:p>
        </p:txBody>
      </p:sp>
      <p:sp>
        <p:nvSpPr>
          <p:cNvPr id="20" name="Retângulo 19"/>
          <p:cNvSpPr/>
          <p:nvPr/>
        </p:nvSpPr>
        <p:spPr>
          <a:xfrm>
            <a:off x="8332800" y="1767325"/>
            <a:ext cx="2241319" cy="877163"/>
          </a:xfrm>
          <a:prstGeom prst="rect">
            <a:avLst/>
          </a:prstGeom>
        </p:spPr>
        <p:txBody>
          <a:bodyPr wrap="none">
            <a:spAutoFit/>
          </a:bodyPr>
          <a:lstStyle/>
          <a:p>
            <a:r>
              <a:rPr lang="pt-PT" sz="850" b="1" dirty="0">
                <a:cs typeface="Segoe UI" panose="020B0502040204020203" pitchFamily="34" charset="0"/>
              </a:rPr>
              <a:t>R </a:t>
            </a:r>
            <a:r>
              <a:rPr lang="pt-PT" sz="850" dirty="0">
                <a:ea typeface="Segoe UI Black" panose="020B0A02040204020203" pitchFamily="34" charset="0"/>
                <a:cs typeface="Segoe UI" panose="020B0502040204020203" pitchFamily="34" charset="0"/>
              </a:rPr>
              <a:t>- </a:t>
            </a:r>
            <a:r>
              <a:rPr lang="pt-PT" sz="850" b="1" dirty="0" err="1">
                <a:ea typeface="Segoe UI Black" panose="020B0A02040204020203" pitchFamily="34" charset="0"/>
                <a:cs typeface="Segoe UI" panose="020B0502040204020203" pitchFamily="34" charset="0"/>
              </a:rPr>
              <a:t>Respiratory</a:t>
            </a:r>
            <a:r>
              <a:rPr lang="pt-PT" sz="850" b="1" dirty="0">
                <a:ea typeface="Segoe UI Black" panose="020B0A02040204020203" pitchFamily="34" charset="0"/>
                <a:cs typeface="Segoe UI" panose="020B0502040204020203" pitchFamily="34" charset="0"/>
              </a:rPr>
              <a:t> </a:t>
            </a:r>
            <a:r>
              <a:rPr lang="pt-PT" sz="850" b="1" dirty="0" err="1">
                <a:ea typeface="Segoe UI Black" panose="020B0A02040204020203" pitchFamily="34" charset="0"/>
                <a:cs typeface="Segoe UI" panose="020B0502040204020203" pitchFamily="34" charset="0"/>
              </a:rPr>
              <a:t>system</a:t>
            </a:r>
            <a:endParaRPr lang="pt-PT" sz="850" b="1" dirty="0">
              <a:ea typeface="Segoe UI Black" panose="020B0A02040204020203" pitchFamily="34" charset="0"/>
              <a:cs typeface="Segoe UI" panose="020B0502040204020203" pitchFamily="34" charset="0"/>
            </a:endParaRPr>
          </a:p>
          <a:p>
            <a:pPr marL="266700"/>
            <a:r>
              <a:rPr lang="en-US" sz="850" b="1" dirty="0">
                <a:cs typeface="Segoe UI" panose="020B0502040204020203" pitchFamily="34" charset="0"/>
              </a:rPr>
              <a:t>R01</a:t>
            </a:r>
            <a:r>
              <a:rPr lang="en-US" sz="850" dirty="0">
                <a:cs typeface="Segoe UI" panose="020B0502040204020203" pitchFamily="34" charset="0"/>
              </a:rPr>
              <a:t> </a:t>
            </a:r>
            <a:r>
              <a:rPr lang="en-US" sz="850" dirty="0">
                <a:ea typeface="Segoe UI Black" panose="020B0A02040204020203" pitchFamily="34" charset="0"/>
                <a:cs typeface="Segoe UI" panose="020B0502040204020203" pitchFamily="34" charset="0"/>
              </a:rPr>
              <a:t>- Nasal preparations</a:t>
            </a:r>
          </a:p>
          <a:p>
            <a:pPr marL="266700"/>
            <a:r>
              <a:rPr lang="en-US" sz="850" b="1" dirty="0">
                <a:cs typeface="Segoe UI" panose="020B0502040204020203" pitchFamily="34" charset="0"/>
              </a:rPr>
              <a:t>R03</a:t>
            </a:r>
            <a:r>
              <a:rPr lang="en-US" sz="850" dirty="0">
                <a:cs typeface="Segoe UI" panose="020B0502040204020203" pitchFamily="34" charset="0"/>
              </a:rPr>
              <a:t> </a:t>
            </a:r>
            <a:r>
              <a:rPr lang="en-US" sz="850" dirty="0">
                <a:ea typeface="Segoe UI Black" panose="020B0A02040204020203" pitchFamily="34" charset="0"/>
                <a:cs typeface="Segoe UI" panose="020B0502040204020203" pitchFamily="34" charset="0"/>
              </a:rPr>
              <a:t>- Anti-asthmatics</a:t>
            </a:r>
          </a:p>
          <a:p>
            <a:pPr marL="266700"/>
            <a:r>
              <a:rPr lang="en-US" sz="850" b="1" dirty="0">
                <a:cs typeface="Segoe UI" panose="020B0502040204020203" pitchFamily="34" charset="0"/>
              </a:rPr>
              <a:t>R05</a:t>
            </a:r>
            <a:r>
              <a:rPr lang="en-US" sz="850" dirty="0">
                <a:cs typeface="Segoe UI" panose="020B0502040204020203" pitchFamily="34" charset="0"/>
              </a:rPr>
              <a:t> </a:t>
            </a:r>
            <a:r>
              <a:rPr lang="en-US" sz="850" dirty="0">
                <a:ea typeface="Segoe UI Black" panose="020B0A02040204020203" pitchFamily="34" charset="0"/>
                <a:cs typeface="Segoe UI" panose="020B0502040204020203" pitchFamily="34" charset="0"/>
              </a:rPr>
              <a:t>- Cough and cold preparations</a:t>
            </a:r>
          </a:p>
          <a:p>
            <a:pPr marL="266700"/>
            <a:r>
              <a:rPr lang="en-US" sz="850" b="1" dirty="0">
                <a:cs typeface="Segoe UI" panose="020B0502040204020203" pitchFamily="34" charset="0"/>
              </a:rPr>
              <a:t>R06</a:t>
            </a:r>
            <a:r>
              <a:rPr lang="en-US" sz="850" dirty="0">
                <a:cs typeface="Segoe UI" panose="020B0502040204020203" pitchFamily="34" charset="0"/>
              </a:rPr>
              <a:t> </a:t>
            </a:r>
            <a:r>
              <a:rPr lang="en-US" sz="850" dirty="0">
                <a:ea typeface="Segoe UI Black" panose="020B0A02040204020203" pitchFamily="34" charset="0"/>
                <a:cs typeface="Segoe UI" panose="020B0502040204020203" pitchFamily="34" charset="0"/>
              </a:rPr>
              <a:t>- Antihistamines for systemic use</a:t>
            </a:r>
          </a:p>
          <a:p>
            <a:pPr marL="266700"/>
            <a:r>
              <a:rPr lang="en-US" sz="850" b="1" dirty="0">
                <a:cs typeface="Segoe UI" panose="020B0502040204020203" pitchFamily="34" charset="0"/>
              </a:rPr>
              <a:t>R07 </a:t>
            </a:r>
            <a:r>
              <a:rPr lang="en-US" sz="850" dirty="0">
                <a:ea typeface="Segoe UI Black" panose="020B0A02040204020203" pitchFamily="34" charset="0"/>
                <a:cs typeface="Segoe UI" panose="020B0502040204020203" pitchFamily="34" charset="0"/>
              </a:rPr>
              <a:t>- Other respiratory system products</a:t>
            </a:r>
          </a:p>
        </p:txBody>
      </p:sp>
      <p:sp>
        <p:nvSpPr>
          <p:cNvPr id="21" name="Retângulo 20"/>
          <p:cNvSpPr/>
          <p:nvPr/>
        </p:nvSpPr>
        <p:spPr>
          <a:xfrm>
            <a:off x="8326780" y="2627528"/>
            <a:ext cx="2375725" cy="353943"/>
          </a:xfrm>
          <a:prstGeom prst="rect">
            <a:avLst/>
          </a:prstGeom>
        </p:spPr>
        <p:txBody>
          <a:bodyPr wrap="square">
            <a:spAutoFit/>
          </a:bodyPr>
          <a:lstStyle/>
          <a:p>
            <a:r>
              <a:rPr lang="pt-PT" sz="850" b="1" dirty="0">
                <a:cs typeface="Segoe UI" panose="020B0502040204020203" pitchFamily="34" charset="0"/>
              </a:rPr>
              <a:t>S </a:t>
            </a:r>
            <a:r>
              <a:rPr lang="pt-PT" sz="850" dirty="0">
                <a:ea typeface="Segoe UI Black" panose="020B0A02040204020203" pitchFamily="34" charset="0"/>
                <a:cs typeface="Segoe UI" panose="020B0502040204020203" pitchFamily="34" charset="0"/>
              </a:rPr>
              <a:t>-</a:t>
            </a:r>
            <a:r>
              <a:rPr lang="pt-PT" sz="850" dirty="0">
                <a:cs typeface="Segoe UI" panose="020B0502040204020203" pitchFamily="34" charset="0"/>
              </a:rPr>
              <a:t> </a:t>
            </a:r>
            <a:r>
              <a:rPr lang="pt-PT" sz="850" b="1" dirty="0" err="1">
                <a:ea typeface="Segoe UI Black" panose="020B0A02040204020203" pitchFamily="34" charset="0"/>
                <a:cs typeface="Segoe UI" panose="020B0502040204020203" pitchFamily="34" charset="0"/>
              </a:rPr>
              <a:t>Sensory</a:t>
            </a:r>
            <a:r>
              <a:rPr lang="pt-PT" sz="850" b="1" dirty="0">
                <a:ea typeface="Segoe UI Black" panose="020B0A02040204020203" pitchFamily="34" charset="0"/>
                <a:cs typeface="Segoe UI" panose="020B0502040204020203" pitchFamily="34" charset="0"/>
              </a:rPr>
              <a:t> </a:t>
            </a:r>
            <a:r>
              <a:rPr lang="pt-PT" sz="850" b="1" dirty="0" err="1">
                <a:ea typeface="Segoe UI Black" panose="020B0A02040204020203" pitchFamily="34" charset="0"/>
                <a:cs typeface="Segoe UI" panose="020B0502040204020203" pitchFamily="34" charset="0"/>
              </a:rPr>
              <a:t>organs</a:t>
            </a:r>
            <a:endParaRPr lang="pt-PT" sz="850" b="1"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S01</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Ophthalmologicals</a:t>
            </a:r>
            <a:endParaRPr lang="pt-PT" sz="850" dirty="0">
              <a:ea typeface="Segoe UI Black" panose="020B0A02040204020203" pitchFamily="34" charset="0"/>
              <a:cs typeface="Segoe UI" panose="020B0502040204020203" pitchFamily="34" charset="0"/>
            </a:endParaRPr>
          </a:p>
        </p:txBody>
      </p:sp>
      <p:sp>
        <p:nvSpPr>
          <p:cNvPr id="22" name="Retângulo 21"/>
          <p:cNvSpPr/>
          <p:nvPr/>
        </p:nvSpPr>
        <p:spPr>
          <a:xfrm>
            <a:off x="8326780" y="2995290"/>
            <a:ext cx="2375725" cy="877163"/>
          </a:xfrm>
          <a:prstGeom prst="rect">
            <a:avLst/>
          </a:prstGeom>
        </p:spPr>
        <p:txBody>
          <a:bodyPr wrap="square">
            <a:spAutoFit/>
          </a:bodyPr>
          <a:lstStyle/>
          <a:p>
            <a:r>
              <a:rPr lang="pt-PT" sz="850" b="1" dirty="0">
                <a:cs typeface="Segoe UI" panose="020B0502040204020203" pitchFamily="34" charset="0"/>
              </a:rPr>
              <a:t>V</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b="1" dirty="0" err="1">
                <a:ea typeface="Segoe UI Black" panose="020B0A02040204020203" pitchFamily="34" charset="0"/>
                <a:cs typeface="Segoe UI" panose="020B0502040204020203" pitchFamily="34" charset="0"/>
              </a:rPr>
              <a:t>Various</a:t>
            </a:r>
            <a:endParaRPr lang="pt-PT" sz="850" b="1"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V03</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All</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other</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therapeutic</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products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V04</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Diagnostic</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agents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V08</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Contrast</a:t>
            </a:r>
            <a:r>
              <a:rPr lang="pt-PT" sz="850" dirty="0">
                <a:ea typeface="Segoe UI Black" panose="020B0A02040204020203" pitchFamily="34" charset="0"/>
                <a:cs typeface="Segoe UI" panose="020B0502040204020203" pitchFamily="34" charset="0"/>
              </a:rPr>
              <a:t> media</a:t>
            </a:r>
          </a:p>
          <a:p>
            <a:pPr marL="266700"/>
            <a:r>
              <a:rPr lang="pt-PT" sz="850" b="1" dirty="0">
                <a:cs typeface="Segoe UI" panose="020B0502040204020203" pitchFamily="34" charset="0"/>
              </a:rPr>
              <a:t>V09</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Diagnostic</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radiopharmaceuticals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V10</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Therapeutic</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radiopharmaceuticals</a:t>
            </a:r>
            <a:endParaRPr lang="pt-PT" sz="850" dirty="0">
              <a:ea typeface="Segoe UI Black" panose="020B0A02040204020203" pitchFamily="34" charset="0"/>
              <a:cs typeface="Segoe UI" panose="020B0502040204020203" pitchFamily="34" charset="0"/>
            </a:endParaRPr>
          </a:p>
        </p:txBody>
      </p:sp>
      <p:sp>
        <p:nvSpPr>
          <p:cNvPr id="23" name="Título 1"/>
          <p:cNvSpPr txBox="1">
            <a:spLocks/>
          </p:cNvSpPr>
          <p:nvPr/>
        </p:nvSpPr>
        <p:spPr>
          <a:xfrm>
            <a:off x="838198" y="365126"/>
            <a:ext cx="7270631" cy="5751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000" dirty="0" smtClean="0">
                <a:solidFill>
                  <a:schemeClr val="accent5">
                    <a:lumMod val="75000"/>
                  </a:schemeClr>
                </a:solidFill>
              </a:rPr>
              <a:t>Siglas e Abreviaturas</a:t>
            </a:r>
            <a:endParaRPr lang="pt-PT" sz="4000" dirty="0">
              <a:solidFill>
                <a:schemeClr val="accent5">
                  <a:lumMod val="75000"/>
                </a:schemeClr>
              </a:solidFill>
            </a:endParaRPr>
          </a:p>
        </p:txBody>
      </p:sp>
      <p:sp>
        <p:nvSpPr>
          <p:cNvPr id="24" name="Título 1"/>
          <p:cNvSpPr txBox="1">
            <a:spLocks/>
          </p:cNvSpPr>
          <p:nvPr/>
        </p:nvSpPr>
        <p:spPr>
          <a:xfrm>
            <a:off x="1071112" y="879833"/>
            <a:ext cx="3285228" cy="370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PT" sz="1700" dirty="0" smtClean="0"/>
              <a:t>ATC</a:t>
            </a:r>
          </a:p>
        </p:txBody>
      </p:sp>
      <p:grpSp>
        <p:nvGrpSpPr>
          <p:cNvPr id="29" name="Grupo 28"/>
          <p:cNvGrpSpPr>
            <a:grpSpLocks noChangeAspect="1"/>
          </p:cNvGrpSpPr>
          <p:nvPr/>
        </p:nvGrpSpPr>
        <p:grpSpPr>
          <a:xfrm>
            <a:off x="9560619" y="5477295"/>
            <a:ext cx="2546744" cy="1298939"/>
            <a:chOff x="1092875" y="3598204"/>
            <a:chExt cx="6205527" cy="3165057"/>
          </a:xfrm>
        </p:grpSpPr>
        <p:pic>
          <p:nvPicPr>
            <p:cNvPr id="30" name="Picture 7">
              <a:extLst>
                <a:ext uri="{FF2B5EF4-FFF2-40B4-BE49-F238E27FC236}">
                  <a16:creationId xmlns:a16="http://schemas.microsoft.com/office/drawing/2014/main" id="{8D61239A-0404-4616-A8ED-9E461226AA5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764" t="51128" r="45877" b="11482"/>
            <a:stretch/>
          </p:blipFill>
          <p:spPr>
            <a:xfrm>
              <a:off x="1092875" y="3598204"/>
              <a:ext cx="2558721" cy="1663460"/>
            </a:xfrm>
            <a:prstGeom prst="rect">
              <a:avLst/>
            </a:prstGeom>
          </p:spPr>
        </p:pic>
        <p:pic>
          <p:nvPicPr>
            <p:cNvPr id="31" name="Picture 38">
              <a:extLst>
                <a:ext uri="{FF2B5EF4-FFF2-40B4-BE49-F238E27FC236}">
                  <a16:creationId xmlns:a16="http://schemas.microsoft.com/office/drawing/2014/main" id="{4BB16069-CE85-48F3-BC77-A0C6A7CAC5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764" t="51128" r="45877" b="11482"/>
            <a:stretch/>
          </p:blipFill>
          <p:spPr>
            <a:xfrm>
              <a:off x="1957073" y="3786105"/>
              <a:ext cx="3231716" cy="2100983"/>
            </a:xfrm>
            <a:prstGeom prst="rect">
              <a:avLst/>
            </a:prstGeom>
          </p:spPr>
        </p:pic>
        <p:pic>
          <p:nvPicPr>
            <p:cNvPr id="32" name="Picture 9">
              <a:extLst>
                <a:ext uri="{FF2B5EF4-FFF2-40B4-BE49-F238E27FC236}">
                  <a16:creationId xmlns:a16="http://schemas.microsoft.com/office/drawing/2014/main" id="{32703F94-AA41-4856-AB92-1490CF2AE5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617" t="54524" r="43845" b="11393"/>
            <a:stretch/>
          </p:blipFill>
          <p:spPr>
            <a:xfrm>
              <a:off x="2844799" y="4425844"/>
              <a:ext cx="4453603" cy="2337417"/>
            </a:xfrm>
            <a:prstGeom prst="rect">
              <a:avLst/>
            </a:prstGeom>
          </p:spPr>
        </p:pic>
      </p:grpSp>
    </p:spTree>
    <p:extLst>
      <p:ext uri="{BB962C8B-B14F-4D97-AF65-F5344CB8AC3E}">
        <p14:creationId xmlns:p14="http://schemas.microsoft.com/office/powerpoint/2010/main" val="3891853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ítulo 1"/>
          <p:cNvSpPr txBox="1">
            <a:spLocks/>
          </p:cNvSpPr>
          <p:nvPr/>
        </p:nvSpPr>
        <p:spPr>
          <a:xfrm>
            <a:off x="838198" y="365126"/>
            <a:ext cx="7270631" cy="5751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000" dirty="0" smtClean="0">
                <a:solidFill>
                  <a:schemeClr val="accent5">
                    <a:lumMod val="75000"/>
                  </a:schemeClr>
                </a:solidFill>
              </a:rPr>
              <a:t>Siglas e Abreviaturas</a:t>
            </a:r>
            <a:endParaRPr lang="pt-PT" sz="4000" dirty="0">
              <a:solidFill>
                <a:schemeClr val="accent5">
                  <a:lumMod val="75000"/>
                </a:schemeClr>
              </a:solidFill>
            </a:endParaRPr>
          </a:p>
        </p:txBody>
      </p:sp>
      <p:graphicFrame>
        <p:nvGraphicFramePr>
          <p:cNvPr id="5" name="Tabela 4"/>
          <p:cNvGraphicFramePr>
            <a:graphicFrameLocks noGrp="1"/>
          </p:cNvGraphicFramePr>
          <p:nvPr>
            <p:extLst>
              <p:ext uri="{D42A27DB-BD31-4B8C-83A1-F6EECF244321}">
                <p14:modId xmlns:p14="http://schemas.microsoft.com/office/powerpoint/2010/main" val="4170732008"/>
              </p:ext>
            </p:extLst>
          </p:nvPr>
        </p:nvGraphicFramePr>
        <p:xfrm>
          <a:off x="936147" y="1688441"/>
          <a:ext cx="4095091" cy="3749040"/>
        </p:xfrm>
        <a:graphic>
          <a:graphicData uri="http://schemas.openxmlformats.org/drawingml/2006/table">
            <a:tbl>
              <a:tblPr firstRow="1" bandRow="1">
                <a:tableStyleId>{5C22544A-7EE6-4342-B048-85BDC9FD1C3A}</a:tableStyleId>
              </a:tblPr>
              <a:tblGrid>
                <a:gridCol w="590970">
                  <a:extLst>
                    <a:ext uri="{9D8B030D-6E8A-4147-A177-3AD203B41FA5}">
                      <a16:colId xmlns:a16="http://schemas.microsoft.com/office/drawing/2014/main" val="618873085"/>
                    </a:ext>
                  </a:extLst>
                </a:gridCol>
                <a:gridCol w="3504121">
                  <a:extLst>
                    <a:ext uri="{9D8B030D-6E8A-4147-A177-3AD203B41FA5}">
                      <a16:colId xmlns:a16="http://schemas.microsoft.com/office/drawing/2014/main" val="810747285"/>
                    </a:ext>
                  </a:extLst>
                </a:gridCol>
              </a:tblGrid>
              <a:tr h="249231">
                <a:tc>
                  <a:txBody>
                    <a:bodyPr/>
                    <a:lstStyle/>
                    <a:p>
                      <a:pPr algn="l"/>
                      <a:r>
                        <a:rPr lang="pt-PT" sz="1200" b="1" baseline="0" dirty="0" err="1" smtClean="0">
                          <a:solidFill>
                            <a:schemeClr val="tx1"/>
                          </a:solidFill>
                        </a:rPr>
                        <a:t>Blood</a:t>
                      </a:r>
                      <a:endParaRPr lang="pt-PT" sz="1200" b="1" baseline="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err="1" smtClean="0">
                          <a:solidFill>
                            <a:schemeClr val="tx1"/>
                          </a:solidFill>
                        </a:rPr>
                        <a:t>Blood</a:t>
                      </a:r>
                      <a:r>
                        <a:rPr lang="pt-PT" sz="1200" b="0" dirty="0" smtClean="0">
                          <a:solidFill>
                            <a:schemeClr val="tx1"/>
                          </a:solidFill>
                        </a:rPr>
                        <a:t> </a:t>
                      </a:r>
                      <a:r>
                        <a:rPr lang="pt-PT" sz="1200" b="0" dirty="0" err="1" smtClean="0">
                          <a:solidFill>
                            <a:schemeClr val="tx1"/>
                          </a:solidFill>
                        </a:rPr>
                        <a:t>and</a:t>
                      </a:r>
                      <a:r>
                        <a:rPr lang="pt-PT" sz="1200" b="0" dirty="0" smtClean="0">
                          <a:solidFill>
                            <a:schemeClr val="tx1"/>
                          </a:solidFill>
                        </a:rPr>
                        <a:t> </a:t>
                      </a:r>
                      <a:r>
                        <a:rPr lang="pt-PT" sz="1200" b="0" dirty="0" err="1" smtClean="0">
                          <a:solidFill>
                            <a:schemeClr val="tx1"/>
                          </a:solidFill>
                        </a:rPr>
                        <a:t>Lymphatic</a:t>
                      </a:r>
                      <a:r>
                        <a:rPr lang="pt-PT" sz="1200" b="0" baseline="0" dirty="0" smtClean="0">
                          <a:solidFill>
                            <a:schemeClr val="tx1"/>
                          </a:solidFill>
                        </a:rPr>
                        <a:t> </a:t>
                      </a:r>
                      <a:r>
                        <a:rPr lang="pt-PT" sz="1200" b="0" baseline="0" dirty="0" err="1" smtClean="0">
                          <a:solidFill>
                            <a:schemeClr val="tx1"/>
                          </a:solidFill>
                        </a:rPr>
                        <a:t>System</a:t>
                      </a:r>
                      <a:r>
                        <a:rPr lang="pt-PT" sz="1200" b="0" baseline="0" dirty="0" smtClean="0">
                          <a:solidFill>
                            <a:schemeClr val="tx1"/>
                          </a:solidFill>
                        </a:rPr>
                        <a:t> </a:t>
                      </a:r>
                      <a:r>
                        <a:rPr lang="pt-PT" sz="1200" b="0" baseline="0" dirty="0" err="1" smtClean="0">
                          <a:solidFill>
                            <a:schemeClr val="tx1"/>
                          </a:solidFill>
                        </a:rPr>
                        <a:t>Disorders</a:t>
                      </a:r>
                      <a:endParaRPr lang="pt-PT" sz="1200" b="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740129"/>
                  </a:ext>
                </a:extLst>
              </a:tr>
              <a:tr h="249231">
                <a:tc>
                  <a:txBody>
                    <a:bodyPr/>
                    <a:lstStyle/>
                    <a:p>
                      <a:pPr algn="l"/>
                      <a:r>
                        <a:rPr lang="pt-PT" sz="1200" b="1" dirty="0" err="1" smtClean="0">
                          <a:solidFill>
                            <a:schemeClr val="tx1"/>
                          </a:solidFill>
                        </a:rPr>
                        <a:t>Card</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err="1" smtClean="0">
                          <a:solidFill>
                            <a:schemeClr val="tx1"/>
                          </a:solidFill>
                        </a:rPr>
                        <a:t>Cardiac</a:t>
                      </a:r>
                      <a:r>
                        <a:rPr lang="pt-PT" sz="1200" b="0" dirty="0" smtClean="0">
                          <a:solidFill>
                            <a:schemeClr val="tx1"/>
                          </a:solidFill>
                        </a:rPr>
                        <a:t> </a:t>
                      </a:r>
                      <a:r>
                        <a:rPr lang="pt-PT" sz="1200" b="0" dirty="0" err="1" smtClean="0">
                          <a:solidFill>
                            <a:schemeClr val="tx1"/>
                          </a:solidFill>
                        </a:rPr>
                        <a:t>Disorders</a:t>
                      </a:r>
                      <a:endParaRPr lang="pt-PT" sz="1200" b="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8369836"/>
                  </a:ext>
                </a:extLst>
              </a:tr>
              <a:tr h="249231">
                <a:tc>
                  <a:txBody>
                    <a:bodyPr/>
                    <a:lstStyle/>
                    <a:p>
                      <a:pPr algn="l"/>
                      <a:r>
                        <a:rPr lang="pt-PT" sz="1200" b="1" dirty="0" err="1" smtClean="0">
                          <a:solidFill>
                            <a:schemeClr val="tx1"/>
                          </a:solidFill>
                        </a:rPr>
                        <a:t>Cong</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smtClean="0">
                          <a:solidFill>
                            <a:schemeClr val="tx1"/>
                          </a:solidFill>
                        </a:rPr>
                        <a:t>Congenital,</a:t>
                      </a:r>
                      <a:r>
                        <a:rPr lang="pt-PT" sz="1200" b="0" baseline="0" dirty="0" smtClean="0">
                          <a:solidFill>
                            <a:schemeClr val="tx1"/>
                          </a:solidFill>
                        </a:rPr>
                        <a:t> Familial </a:t>
                      </a:r>
                      <a:r>
                        <a:rPr lang="pt-PT" sz="1200" b="0" baseline="0" dirty="0" err="1" smtClean="0">
                          <a:solidFill>
                            <a:schemeClr val="tx1"/>
                          </a:solidFill>
                        </a:rPr>
                        <a:t>and</a:t>
                      </a:r>
                      <a:r>
                        <a:rPr lang="pt-PT" sz="1200" b="0" baseline="0" dirty="0" smtClean="0">
                          <a:solidFill>
                            <a:schemeClr val="tx1"/>
                          </a:solidFill>
                        </a:rPr>
                        <a:t> </a:t>
                      </a:r>
                      <a:r>
                        <a:rPr lang="pt-PT" sz="1200" b="0" baseline="0" dirty="0" err="1" smtClean="0">
                          <a:solidFill>
                            <a:schemeClr val="tx1"/>
                          </a:solidFill>
                        </a:rPr>
                        <a:t>genetic</a:t>
                      </a:r>
                      <a:r>
                        <a:rPr lang="pt-PT" sz="1200" b="0" baseline="0" dirty="0" smtClean="0">
                          <a:solidFill>
                            <a:schemeClr val="tx1"/>
                          </a:solidFill>
                        </a:rPr>
                        <a:t> </a:t>
                      </a:r>
                      <a:r>
                        <a:rPr lang="pt-PT" sz="1200" b="0" baseline="0" dirty="0" err="1" smtClean="0">
                          <a:solidFill>
                            <a:schemeClr val="tx1"/>
                          </a:solidFill>
                        </a:rPr>
                        <a:t>Disorders</a:t>
                      </a:r>
                      <a:endParaRPr lang="pt-PT" sz="1200" b="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4587764"/>
                  </a:ext>
                </a:extLst>
              </a:tr>
              <a:tr h="249231">
                <a:tc>
                  <a:txBody>
                    <a:bodyPr/>
                    <a:lstStyle/>
                    <a:p>
                      <a:pPr algn="l"/>
                      <a:r>
                        <a:rPr lang="pt-PT" sz="1200" b="1" dirty="0" err="1" smtClean="0">
                          <a:solidFill>
                            <a:schemeClr val="tx1"/>
                          </a:solidFill>
                        </a:rPr>
                        <a:t>Ear</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err="1" smtClean="0">
                          <a:solidFill>
                            <a:schemeClr val="tx1"/>
                          </a:solidFill>
                        </a:rPr>
                        <a:t>Ear</a:t>
                      </a:r>
                      <a:r>
                        <a:rPr lang="pt-PT" sz="1200" b="0" baseline="0" dirty="0" smtClean="0">
                          <a:solidFill>
                            <a:schemeClr val="tx1"/>
                          </a:solidFill>
                        </a:rPr>
                        <a:t> </a:t>
                      </a:r>
                      <a:r>
                        <a:rPr lang="pt-PT" sz="1200" b="0" baseline="0" dirty="0" err="1" smtClean="0">
                          <a:solidFill>
                            <a:schemeClr val="tx1"/>
                          </a:solidFill>
                        </a:rPr>
                        <a:t>and</a:t>
                      </a:r>
                      <a:r>
                        <a:rPr lang="pt-PT" sz="1200" b="0" baseline="0" dirty="0" smtClean="0">
                          <a:solidFill>
                            <a:schemeClr val="tx1"/>
                          </a:solidFill>
                        </a:rPr>
                        <a:t> </a:t>
                      </a:r>
                      <a:r>
                        <a:rPr lang="pt-PT" sz="1200" b="0" baseline="0" dirty="0" err="1" smtClean="0">
                          <a:solidFill>
                            <a:schemeClr val="tx1"/>
                          </a:solidFill>
                        </a:rPr>
                        <a:t>Labyrinth</a:t>
                      </a:r>
                      <a:r>
                        <a:rPr lang="pt-PT" sz="1200" b="0" baseline="0" dirty="0" smtClean="0">
                          <a:solidFill>
                            <a:schemeClr val="tx1"/>
                          </a:solidFill>
                        </a:rPr>
                        <a:t> </a:t>
                      </a:r>
                      <a:r>
                        <a:rPr lang="pt-PT" sz="1200" b="0" baseline="0" dirty="0" err="1" smtClean="0">
                          <a:solidFill>
                            <a:schemeClr val="tx1"/>
                          </a:solidFill>
                        </a:rPr>
                        <a:t>Disorders</a:t>
                      </a:r>
                      <a:endParaRPr lang="pt-PT" sz="1200" b="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8527966"/>
                  </a:ext>
                </a:extLst>
              </a:tr>
              <a:tr h="249231">
                <a:tc>
                  <a:txBody>
                    <a:bodyPr/>
                    <a:lstStyle/>
                    <a:p>
                      <a:pPr algn="l"/>
                      <a:r>
                        <a:rPr lang="pt-PT" sz="1200" b="1" dirty="0" err="1" smtClean="0">
                          <a:solidFill>
                            <a:schemeClr val="tx1"/>
                          </a:solidFill>
                        </a:rPr>
                        <a:t>Endo</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err="1" smtClean="0">
                          <a:solidFill>
                            <a:schemeClr val="tx1"/>
                          </a:solidFill>
                        </a:rPr>
                        <a:t>Endocrine</a:t>
                      </a:r>
                      <a:r>
                        <a:rPr lang="pt-PT" sz="1200" b="0" dirty="0" smtClean="0">
                          <a:solidFill>
                            <a:schemeClr val="tx1"/>
                          </a:solidFill>
                        </a:rPr>
                        <a:t> </a:t>
                      </a:r>
                      <a:r>
                        <a:rPr lang="pt-PT" sz="1200" b="0" dirty="0" err="1" smtClean="0">
                          <a:solidFill>
                            <a:schemeClr val="tx1"/>
                          </a:solidFill>
                        </a:rPr>
                        <a:t>Disorders</a:t>
                      </a:r>
                      <a:endParaRPr lang="pt-PT" sz="1200" b="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5713619"/>
                  </a:ext>
                </a:extLst>
              </a:tr>
              <a:tr h="249231">
                <a:tc>
                  <a:txBody>
                    <a:bodyPr/>
                    <a:lstStyle/>
                    <a:p>
                      <a:pPr algn="l"/>
                      <a:r>
                        <a:rPr lang="pt-PT" sz="1200" b="1" dirty="0" err="1" smtClean="0">
                          <a:solidFill>
                            <a:schemeClr val="tx1"/>
                          </a:solidFill>
                        </a:rPr>
                        <a:t>Eye</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err="1" smtClean="0">
                          <a:solidFill>
                            <a:schemeClr val="tx1"/>
                          </a:solidFill>
                        </a:rPr>
                        <a:t>Eye</a:t>
                      </a:r>
                      <a:r>
                        <a:rPr lang="pt-PT" sz="1200" b="0" dirty="0" smtClean="0">
                          <a:solidFill>
                            <a:schemeClr val="tx1"/>
                          </a:solidFill>
                        </a:rPr>
                        <a:t> </a:t>
                      </a:r>
                      <a:r>
                        <a:rPr lang="pt-PT" sz="1200" b="0" dirty="0" err="1" smtClean="0">
                          <a:solidFill>
                            <a:schemeClr val="tx1"/>
                          </a:solidFill>
                        </a:rPr>
                        <a:t>Disorders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9392679"/>
                  </a:ext>
                </a:extLst>
              </a:tr>
              <a:tr h="249231">
                <a:tc>
                  <a:txBody>
                    <a:bodyPr/>
                    <a:lstStyle/>
                    <a:p>
                      <a:pPr algn="l"/>
                      <a:r>
                        <a:rPr lang="pt-PT" sz="1200" b="1" dirty="0" err="1" smtClean="0">
                          <a:solidFill>
                            <a:schemeClr val="tx1"/>
                          </a:solidFill>
                        </a:rPr>
                        <a:t>Gastr</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Gastrointestinal</a:t>
                      </a:r>
                      <a:r>
                        <a:rPr lang="pt-PT" sz="1200" b="0" baseline="0" dirty="0" smtClean="0">
                          <a:solidFill>
                            <a:schemeClr val="tx1"/>
                          </a:solidFill>
                        </a:rPr>
                        <a:t> </a:t>
                      </a:r>
                      <a:r>
                        <a:rPr lang="pt-PT" sz="1200" b="0" baseline="0" dirty="0" err="1" smtClean="0">
                          <a:solidFill>
                            <a:schemeClr val="tx1"/>
                          </a:solidFill>
                        </a:rPr>
                        <a:t>Disorders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6664506"/>
                  </a:ext>
                </a:extLst>
              </a:tr>
              <a:tr h="249231">
                <a:tc>
                  <a:txBody>
                    <a:bodyPr/>
                    <a:lstStyle/>
                    <a:p>
                      <a:pPr algn="l"/>
                      <a:r>
                        <a:rPr lang="pt-PT" sz="1200" b="1" dirty="0" err="1" smtClean="0">
                          <a:solidFill>
                            <a:schemeClr val="tx1"/>
                          </a:solidFill>
                        </a:rPr>
                        <a:t>Genrl</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General </a:t>
                      </a:r>
                      <a:r>
                        <a:rPr lang="pt-PT" sz="1200" b="0" dirty="0" err="1" smtClean="0">
                          <a:solidFill>
                            <a:schemeClr val="tx1"/>
                          </a:solidFill>
                        </a:rPr>
                        <a:t>Disorders</a:t>
                      </a:r>
                      <a:r>
                        <a:rPr lang="pt-PT" sz="1200" b="0" baseline="0" dirty="0" smtClean="0">
                          <a:solidFill>
                            <a:schemeClr val="tx1"/>
                          </a:solidFill>
                        </a:rPr>
                        <a:t> </a:t>
                      </a:r>
                      <a:r>
                        <a:rPr lang="pt-PT" sz="1200" b="0" baseline="0" dirty="0" err="1" smtClean="0">
                          <a:solidFill>
                            <a:schemeClr val="tx1"/>
                          </a:solidFill>
                        </a:rPr>
                        <a:t>and</a:t>
                      </a:r>
                      <a:r>
                        <a:rPr lang="pt-PT" sz="1200" b="0" baseline="0" dirty="0" smtClean="0">
                          <a:solidFill>
                            <a:schemeClr val="tx1"/>
                          </a:solidFill>
                        </a:rPr>
                        <a:t> </a:t>
                      </a:r>
                      <a:r>
                        <a:rPr lang="pt-PT" sz="1200" b="0" baseline="0" dirty="0" err="1" smtClean="0">
                          <a:solidFill>
                            <a:schemeClr val="tx1"/>
                          </a:solidFill>
                        </a:rPr>
                        <a:t>Administration</a:t>
                      </a:r>
                      <a:r>
                        <a:rPr lang="pt-PT" sz="1200" b="0" baseline="0" dirty="0" smtClean="0">
                          <a:solidFill>
                            <a:schemeClr val="tx1"/>
                          </a:solidFill>
                        </a:rPr>
                        <a:t> Site </a:t>
                      </a:r>
                      <a:r>
                        <a:rPr lang="pt-PT" sz="1200" b="0" baseline="0" dirty="0" err="1" smtClean="0">
                          <a:solidFill>
                            <a:schemeClr val="tx1"/>
                          </a:solidFill>
                        </a:rPr>
                        <a:t>Conditions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3903768"/>
                  </a:ext>
                </a:extLst>
              </a:tr>
              <a:tr h="249231">
                <a:tc>
                  <a:txBody>
                    <a:bodyPr/>
                    <a:lstStyle/>
                    <a:p>
                      <a:pPr algn="l"/>
                      <a:r>
                        <a:rPr lang="pt-PT" sz="1200" b="1" dirty="0" err="1" smtClean="0">
                          <a:solidFill>
                            <a:schemeClr val="tx1"/>
                          </a:solidFill>
                        </a:rPr>
                        <a:t>Hepat</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err="1" smtClean="0">
                          <a:solidFill>
                            <a:schemeClr val="tx1"/>
                          </a:solidFill>
                        </a:rPr>
                        <a:t>Hepatobiliary</a:t>
                      </a:r>
                      <a:r>
                        <a:rPr lang="pt-PT" sz="1200" b="0" dirty="0" smtClean="0">
                          <a:solidFill>
                            <a:schemeClr val="tx1"/>
                          </a:solidFill>
                        </a:rPr>
                        <a:t> </a:t>
                      </a:r>
                      <a:r>
                        <a:rPr lang="pt-PT" sz="1200" b="0" dirty="0" err="1" smtClean="0">
                          <a:solidFill>
                            <a:schemeClr val="tx1"/>
                          </a:solidFill>
                        </a:rPr>
                        <a:t>Disorders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0092930"/>
                  </a:ext>
                </a:extLst>
              </a:tr>
              <a:tr h="249231">
                <a:tc>
                  <a:txBody>
                    <a:bodyPr/>
                    <a:lstStyle/>
                    <a:p>
                      <a:pPr algn="l"/>
                      <a:r>
                        <a:rPr lang="pt-PT" sz="1200" b="1" dirty="0" err="1" smtClean="0">
                          <a:solidFill>
                            <a:schemeClr val="tx1"/>
                          </a:solidFill>
                        </a:rPr>
                        <a:t>Immun</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err="1" smtClean="0">
                          <a:solidFill>
                            <a:schemeClr val="tx1"/>
                          </a:solidFill>
                        </a:rPr>
                        <a:t>Immune</a:t>
                      </a:r>
                      <a:r>
                        <a:rPr lang="pt-PT" sz="1200" b="0" dirty="0" smtClean="0">
                          <a:solidFill>
                            <a:schemeClr val="tx1"/>
                          </a:solidFill>
                        </a:rPr>
                        <a:t> </a:t>
                      </a:r>
                      <a:r>
                        <a:rPr lang="pt-PT" sz="1200" b="0" dirty="0" err="1" smtClean="0">
                          <a:solidFill>
                            <a:schemeClr val="tx1"/>
                          </a:solidFill>
                        </a:rPr>
                        <a:t>System</a:t>
                      </a:r>
                      <a:r>
                        <a:rPr lang="pt-PT" sz="1200" b="0" baseline="0" dirty="0" smtClean="0">
                          <a:solidFill>
                            <a:schemeClr val="tx1"/>
                          </a:solidFill>
                        </a:rPr>
                        <a:t> </a:t>
                      </a:r>
                      <a:r>
                        <a:rPr lang="pt-PT" sz="1200" b="0" baseline="0" dirty="0" err="1" smtClean="0">
                          <a:solidFill>
                            <a:schemeClr val="tx1"/>
                          </a:solidFill>
                        </a:rPr>
                        <a:t>Disorders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6964906"/>
                  </a:ext>
                </a:extLst>
              </a:tr>
              <a:tr h="249231">
                <a:tc>
                  <a:txBody>
                    <a:bodyPr/>
                    <a:lstStyle/>
                    <a:p>
                      <a:pPr algn="l"/>
                      <a:r>
                        <a:rPr lang="pt-PT" sz="1200" b="1" dirty="0" err="1" smtClean="0">
                          <a:solidFill>
                            <a:schemeClr val="tx1"/>
                          </a:solidFill>
                        </a:rPr>
                        <a:t>Infec</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err="1" smtClean="0">
                          <a:solidFill>
                            <a:schemeClr val="tx1"/>
                          </a:solidFill>
                        </a:rPr>
                        <a:t>Infections</a:t>
                      </a:r>
                      <a:r>
                        <a:rPr lang="pt-PT" sz="1200" b="0" dirty="0" smtClean="0">
                          <a:solidFill>
                            <a:schemeClr val="tx1"/>
                          </a:solidFill>
                        </a:rPr>
                        <a:t> </a:t>
                      </a:r>
                      <a:r>
                        <a:rPr lang="pt-PT" sz="1200" b="0" dirty="0" err="1" smtClean="0">
                          <a:solidFill>
                            <a:schemeClr val="tx1"/>
                          </a:solidFill>
                        </a:rPr>
                        <a:t>and</a:t>
                      </a:r>
                      <a:r>
                        <a:rPr lang="pt-PT" sz="1200" b="0" baseline="0" dirty="0" smtClean="0">
                          <a:solidFill>
                            <a:schemeClr val="tx1"/>
                          </a:solidFill>
                        </a:rPr>
                        <a:t> </a:t>
                      </a:r>
                      <a:r>
                        <a:rPr lang="pt-PT" sz="1200" b="0" baseline="0" dirty="0" err="1" smtClean="0">
                          <a:solidFill>
                            <a:schemeClr val="tx1"/>
                          </a:solidFill>
                        </a:rPr>
                        <a:t>Infestations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3455494"/>
                  </a:ext>
                </a:extLst>
              </a:tr>
              <a:tr h="249231">
                <a:tc>
                  <a:txBody>
                    <a:bodyPr/>
                    <a:lstStyle/>
                    <a:p>
                      <a:pPr algn="l"/>
                      <a:r>
                        <a:rPr lang="pt-PT" sz="1200" b="1" dirty="0" err="1" smtClean="0">
                          <a:solidFill>
                            <a:schemeClr val="tx1"/>
                          </a:solidFill>
                        </a:rPr>
                        <a:t>Inj&amp;P</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err="1" smtClean="0">
                          <a:solidFill>
                            <a:schemeClr val="tx1"/>
                          </a:solidFill>
                        </a:rPr>
                        <a:t>Injury</a:t>
                      </a:r>
                      <a:r>
                        <a:rPr lang="pt-PT" sz="1200" b="0" dirty="0" smtClean="0">
                          <a:solidFill>
                            <a:schemeClr val="tx1"/>
                          </a:solidFill>
                        </a:rPr>
                        <a:t>, </a:t>
                      </a:r>
                      <a:r>
                        <a:rPr lang="pt-PT" sz="1200" b="0" dirty="0" err="1" smtClean="0">
                          <a:solidFill>
                            <a:schemeClr val="tx1"/>
                          </a:solidFill>
                        </a:rPr>
                        <a:t>Poisoning</a:t>
                      </a:r>
                      <a:r>
                        <a:rPr lang="pt-PT" sz="1200" b="0" dirty="0" smtClean="0">
                          <a:solidFill>
                            <a:schemeClr val="tx1"/>
                          </a:solidFill>
                        </a:rPr>
                        <a:t> </a:t>
                      </a:r>
                      <a:r>
                        <a:rPr lang="pt-PT" sz="1200" b="0" dirty="0" err="1" smtClean="0">
                          <a:solidFill>
                            <a:schemeClr val="tx1"/>
                          </a:solidFill>
                        </a:rPr>
                        <a:t>and</a:t>
                      </a:r>
                      <a:r>
                        <a:rPr lang="pt-PT" sz="1200" b="0" dirty="0" smtClean="0">
                          <a:solidFill>
                            <a:schemeClr val="tx1"/>
                          </a:solidFill>
                        </a:rPr>
                        <a:t> </a:t>
                      </a:r>
                      <a:r>
                        <a:rPr lang="pt-PT" sz="1200" b="0" dirty="0" err="1" smtClean="0">
                          <a:solidFill>
                            <a:schemeClr val="tx1"/>
                          </a:solidFill>
                        </a:rPr>
                        <a:t>Procedural</a:t>
                      </a:r>
                      <a:r>
                        <a:rPr lang="pt-PT" sz="1200" b="0" dirty="0" smtClean="0">
                          <a:solidFill>
                            <a:schemeClr val="tx1"/>
                          </a:solidFill>
                        </a:rPr>
                        <a:t> </a:t>
                      </a:r>
                      <a:r>
                        <a:rPr lang="pt-PT" sz="1200" b="0" dirty="0" err="1" smtClean="0">
                          <a:solidFill>
                            <a:schemeClr val="tx1"/>
                          </a:solidFill>
                        </a:rPr>
                        <a:t>Complications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3347164"/>
                  </a:ext>
                </a:extLst>
              </a:tr>
              <a:tr h="249231">
                <a:tc>
                  <a:txBody>
                    <a:bodyPr/>
                    <a:lstStyle/>
                    <a:p>
                      <a:pPr algn="l"/>
                      <a:r>
                        <a:rPr lang="pt-PT" sz="1200" b="1" dirty="0" err="1" smtClean="0">
                          <a:solidFill>
                            <a:schemeClr val="tx1"/>
                          </a:solidFill>
                        </a:rPr>
                        <a:t>Inv</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err="1" smtClean="0">
                          <a:solidFill>
                            <a:schemeClr val="tx1"/>
                          </a:solidFill>
                        </a:rPr>
                        <a:t>Investigations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0143561"/>
                  </a:ext>
                </a:extLst>
              </a:tr>
            </a:tbl>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890279512"/>
              </p:ext>
            </p:extLst>
          </p:nvPr>
        </p:nvGraphicFramePr>
        <p:xfrm>
          <a:off x="5763884" y="1688441"/>
          <a:ext cx="3884931" cy="3747601"/>
        </p:xfrm>
        <a:graphic>
          <a:graphicData uri="http://schemas.openxmlformats.org/drawingml/2006/table">
            <a:tbl>
              <a:tblPr firstRow="1" bandRow="1">
                <a:tableStyleId>{5C22544A-7EE6-4342-B048-85BDC9FD1C3A}</a:tableStyleId>
              </a:tblPr>
              <a:tblGrid>
                <a:gridCol w="634429">
                  <a:extLst>
                    <a:ext uri="{9D8B030D-6E8A-4147-A177-3AD203B41FA5}">
                      <a16:colId xmlns:a16="http://schemas.microsoft.com/office/drawing/2014/main" val="618873085"/>
                    </a:ext>
                  </a:extLst>
                </a:gridCol>
                <a:gridCol w="3250502">
                  <a:extLst>
                    <a:ext uri="{9D8B030D-6E8A-4147-A177-3AD203B41FA5}">
                      <a16:colId xmlns:a16="http://schemas.microsoft.com/office/drawing/2014/main" val="810747285"/>
                    </a:ext>
                  </a:extLst>
                </a:gridCol>
              </a:tblGrid>
              <a:tr h="288277">
                <a:tc>
                  <a:txBody>
                    <a:bodyPr/>
                    <a:lstStyle/>
                    <a:p>
                      <a:pPr algn="l"/>
                      <a:r>
                        <a:rPr lang="pt-PT" sz="1200" b="1" dirty="0" err="1" smtClean="0">
                          <a:solidFill>
                            <a:schemeClr val="tx1"/>
                          </a:solidFill>
                        </a:rPr>
                        <a:t>Metab</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err="1" smtClean="0">
                          <a:solidFill>
                            <a:schemeClr val="tx1"/>
                          </a:solidFill>
                        </a:rPr>
                        <a:t>Metabolism</a:t>
                      </a:r>
                      <a:r>
                        <a:rPr lang="pt-PT" sz="1200" b="0" dirty="0" smtClean="0">
                          <a:solidFill>
                            <a:schemeClr val="tx1"/>
                          </a:solidFill>
                        </a:rPr>
                        <a:t> </a:t>
                      </a:r>
                      <a:r>
                        <a:rPr lang="pt-PT" sz="1200" b="0" dirty="0" err="1" smtClean="0">
                          <a:solidFill>
                            <a:schemeClr val="tx1"/>
                          </a:solidFill>
                        </a:rPr>
                        <a:t>and</a:t>
                      </a:r>
                      <a:r>
                        <a:rPr lang="pt-PT" sz="1200" b="0" dirty="0" smtClean="0">
                          <a:solidFill>
                            <a:schemeClr val="tx1"/>
                          </a:solidFill>
                        </a:rPr>
                        <a:t> </a:t>
                      </a:r>
                      <a:r>
                        <a:rPr lang="pt-PT" sz="1200" b="0" dirty="0" err="1" smtClean="0">
                          <a:solidFill>
                            <a:schemeClr val="tx1"/>
                          </a:solidFill>
                        </a:rPr>
                        <a:t>Nutrition</a:t>
                      </a:r>
                      <a:r>
                        <a:rPr lang="pt-PT" sz="1200" b="0" baseline="0" dirty="0" smtClean="0">
                          <a:solidFill>
                            <a:schemeClr val="tx1"/>
                          </a:solidFill>
                        </a:rPr>
                        <a:t> </a:t>
                      </a:r>
                      <a:r>
                        <a:rPr lang="pt-PT" sz="1200" b="0" baseline="0" dirty="0" err="1" smtClean="0">
                          <a:solidFill>
                            <a:schemeClr val="tx1"/>
                          </a:solidFill>
                        </a:rPr>
                        <a:t>Disorders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2935911"/>
                  </a:ext>
                </a:extLst>
              </a:tr>
              <a:tr h="288277">
                <a:tc>
                  <a:txBody>
                    <a:bodyPr/>
                    <a:lstStyle/>
                    <a:p>
                      <a:pPr algn="l"/>
                      <a:r>
                        <a:rPr lang="pt-PT" sz="1200" b="1" dirty="0" err="1" smtClean="0">
                          <a:solidFill>
                            <a:schemeClr val="tx1"/>
                          </a:solidFill>
                        </a:rPr>
                        <a:t>Musc</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err="1" smtClean="0">
                          <a:solidFill>
                            <a:schemeClr val="tx1"/>
                          </a:solidFill>
                        </a:rPr>
                        <a:t>Musculoskeletal</a:t>
                      </a:r>
                      <a:r>
                        <a:rPr lang="pt-PT" sz="1200" b="0" dirty="0" smtClean="0">
                          <a:solidFill>
                            <a:schemeClr val="tx1"/>
                          </a:solidFill>
                        </a:rPr>
                        <a:t> </a:t>
                      </a:r>
                      <a:r>
                        <a:rPr lang="pt-PT" sz="1200" b="0" dirty="0" err="1" smtClean="0">
                          <a:solidFill>
                            <a:schemeClr val="tx1"/>
                          </a:solidFill>
                        </a:rPr>
                        <a:t>and</a:t>
                      </a:r>
                      <a:r>
                        <a:rPr lang="pt-PT" sz="1200" b="0" dirty="0" smtClean="0">
                          <a:solidFill>
                            <a:schemeClr val="tx1"/>
                          </a:solidFill>
                        </a:rPr>
                        <a:t> </a:t>
                      </a:r>
                      <a:r>
                        <a:rPr lang="pt-PT" sz="1200" b="0" dirty="0" err="1" smtClean="0">
                          <a:solidFill>
                            <a:schemeClr val="tx1"/>
                          </a:solidFill>
                        </a:rPr>
                        <a:t>Connective</a:t>
                      </a:r>
                      <a:r>
                        <a:rPr lang="pt-PT" sz="1200" b="0" dirty="0" smtClean="0">
                          <a:solidFill>
                            <a:schemeClr val="tx1"/>
                          </a:solidFill>
                        </a:rPr>
                        <a:t> </a:t>
                      </a:r>
                      <a:r>
                        <a:rPr lang="pt-PT" sz="1200" b="0" dirty="0" err="1" smtClean="0">
                          <a:solidFill>
                            <a:schemeClr val="tx1"/>
                          </a:solidFill>
                        </a:rPr>
                        <a:t>Tissue</a:t>
                      </a:r>
                      <a:r>
                        <a:rPr lang="pt-PT" sz="1200" b="0" dirty="0" smtClean="0">
                          <a:solidFill>
                            <a:schemeClr val="tx1"/>
                          </a:solidFill>
                        </a:rPr>
                        <a:t> </a:t>
                      </a:r>
                      <a:r>
                        <a:rPr lang="pt-PT" sz="1200" b="0" dirty="0" err="1" smtClean="0">
                          <a:solidFill>
                            <a:schemeClr val="tx1"/>
                          </a:solidFill>
                        </a:rPr>
                        <a:t>Disorders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5795844"/>
                  </a:ext>
                </a:extLst>
              </a:tr>
              <a:tr h="288277">
                <a:tc>
                  <a:txBody>
                    <a:bodyPr/>
                    <a:lstStyle/>
                    <a:p>
                      <a:pPr algn="l"/>
                      <a:r>
                        <a:rPr lang="pt-PT" sz="1200" b="1" dirty="0" err="1" smtClean="0">
                          <a:solidFill>
                            <a:schemeClr val="tx1"/>
                          </a:solidFill>
                        </a:rPr>
                        <a:t>Neopl</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err="1" smtClean="0">
                          <a:solidFill>
                            <a:schemeClr val="tx1"/>
                          </a:solidFill>
                        </a:rPr>
                        <a:t>Neoplasms</a:t>
                      </a:r>
                      <a:r>
                        <a:rPr lang="pt-PT" sz="1200" b="0" dirty="0" smtClean="0">
                          <a:solidFill>
                            <a:schemeClr val="tx1"/>
                          </a:solidFill>
                        </a:rPr>
                        <a:t> </a:t>
                      </a:r>
                      <a:r>
                        <a:rPr lang="pt-PT" sz="1200" b="0" dirty="0" err="1" smtClean="0">
                          <a:solidFill>
                            <a:schemeClr val="tx1"/>
                          </a:solidFill>
                        </a:rPr>
                        <a:t>Benign</a:t>
                      </a:r>
                      <a:r>
                        <a:rPr lang="pt-PT" sz="1200" b="0" dirty="0" smtClean="0">
                          <a:solidFill>
                            <a:schemeClr val="tx1"/>
                          </a:solidFill>
                        </a:rPr>
                        <a:t>, </a:t>
                      </a:r>
                      <a:r>
                        <a:rPr lang="pt-PT" sz="1200" b="0" dirty="0" err="1" smtClean="0">
                          <a:solidFill>
                            <a:schemeClr val="tx1"/>
                          </a:solidFill>
                        </a:rPr>
                        <a:t>Malignant</a:t>
                      </a:r>
                      <a:r>
                        <a:rPr lang="pt-PT" sz="1200" b="0" dirty="0" smtClean="0">
                          <a:solidFill>
                            <a:schemeClr val="tx1"/>
                          </a:solidFill>
                        </a:rPr>
                        <a:t> </a:t>
                      </a:r>
                      <a:r>
                        <a:rPr lang="pt-PT" sz="1200" b="0" dirty="0" err="1" smtClean="0">
                          <a:solidFill>
                            <a:schemeClr val="tx1"/>
                          </a:solidFill>
                        </a:rPr>
                        <a:t>and</a:t>
                      </a:r>
                      <a:r>
                        <a:rPr lang="pt-PT" sz="1200" b="0" dirty="0" smtClean="0">
                          <a:solidFill>
                            <a:schemeClr val="tx1"/>
                          </a:solidFill>
                        </a:rPr>
                        <a:t> </a:t>
                      </a:r>
                      <a:r>
                        <a:rPr lang="pt-PT" sz="1200" b="0" dirty="0" err="1" smtClean="0">
                          <a:solidFill>
                            <a:schemeClr val="tx1"/>
                          </a:solidFill>
                        </a:rPr>
                        <a:t>Unspecified</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2228678"/>
                  </a:ext>
                </a:extLst>
              </a:tr>
              <a:tr h="288277">
                <a:tc>
                  <a:txBody>
                    <a:bodyPr/>
                    <a:lstStyle/>
                    <a:p>
                      <a:pPr algn="l"/>
                      <a:r>
                        <a:rPr lang="pt-PT" sz="1200" b="1" dirty="0" err="1" smtClean="0">
                          <a:solidFill>
                            <a:schemeClr val="tx1"/>
                          </a:solidFill>
                        </a:rPr>
                        <a:t>Nerv</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err="1" smtClean="0">
                          <a:solidFill>
                            <a:schemeClr val="tx1"/>
                          </a:solidFill>
                        </a:rPr>
                        <a:t>Nervous</a:t>
                      </a:r>
                      <a:r>
                        <a:rPr lang="pt-PT" sz="1200" b="0" dirty="0" smtClean="0">
                          <a:solidFill>
                            <a:schemeClr val="tx1"/>
                          </a:solidFill>
                        </a:rPr>
                        <a:t> </a:t>
                      </a:r>
                      <a:r>
                        <a:rPr lang="pt-PT" sz="1200" b="0" dirty="0" err="1" smtClean="0">
                          <a:solidFill>
                            <a:schemeClr val="tx1"/>
                          </a:solidFill>
                        </a:rPr>
                        <a:t>System</a:t>
                      </a:r>
                      <a:r>
                        <a:rPr lang="pt-PT" sz="1200" b="0" baseline="0" dirty="0" smtClean="0">
                          <a:solidFill>
                            <a:schemeClr val="tx1"/>
                          </a:solidFill>
                        </a:rPr>
                        <a:t> </a:t>
                      </a:r>
                      <a:r>
                        <a:rPr lang="pt-PT" sz="1200" b="0" baseline="0" dirty="0" err="1" smtClean="0">
                          <a:solidFill>
                            <a:schemeClr val="tx1"/>
                          </a:solidFill>
                        </a:rPr>
                        <a:t>Disorders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3661009"/>
                  </a:ext>
                </a:extLst>
              </a:tr>
              <a:tr h="288277">
                <a:tc>
                  <a:txBody>
                    <a:bodyPr/>
                    <a:lstStyle/>
                    <a:p>
                      <a:pPr algn="l"/>
                      <a:r>
                        <a:rPr lang="pt-PT" sz="1200" b="1" dirty="0" err="1" smtClean="0">
                          <a:solidFill>
                            <a:schemeClr val="tx1"/>
                          </a:solidFill>
                        </a:rPr>
                        <a:t>Preg</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err="1" smtClean="0">
                          <a:solidFill>
                            <a:schemeClr val="tx1"/>
                          </a:solidFill>
                        </a:rPr>
                        <a:t>Pregnancy</a:t>
                      </a:r>
                      <a:r>
                        <a:rPr lang="pt-PT" sz="1200" b="0" dirty="0" smtClean="0">
                          <a:solidFill>
                            <a:schemeClr val="tx1"/>
                          </a:solidFill>
                        </a:rPr>
                        <a:t>, </a:t>
                      </a:r>
                      <a:r>
                        <a:rPr lang="pt-PT" sz="1200" b="0" dirty="0" err="1" smtClean="0">
                          <a:solidFill>
                            <a:schemeClr val="tx1"/>
                          </a:solidFill>
                        </a:rPr>
                        <a:t>Puerperium</a:t>
                      </a:r>
                      <a:r>
                        <a:rPr lang="pt-PT" sz="1200" b="0" dirty="0" smtClean="0">
                          <a:solidFill>
                            <a:schemeClr val="tx1"/>
                          </a:solidFill>
                        </a:rPr>
                        <a:t> </a:t>
                      </a:r>
                      <a:r>
                        <a:rPr lang="pt-PT" sz="1200" b="0" dirty="0" err="1" smtClean="0">
                          <a:solidFill>
                            <a:schemeClr val="tx1"/>
                          </a:solidFill>
                        </a:rPr>
                        <a:t>and</a:t>
                      </a:r>
                      <a:r>
                        <a:rPr lang="pt-PT" sz="1200" b="0" dirty="0" smtClean="0">
                          <a:solidFill>
                            <a:schemeClr val="tx1"/>
                          </a:solidFill>
                        </a:rPr>
                        <a:t> Perinatal </a:t>
                      </a:r>
                      <a:r>
                        <a:rPr lang="pt-PT" sz="1200" b="0" dirty="0" err="1" smtClean="0">
                          <a:solidFill>
                            <a:schemeClr val="tx1"/>
                          </a:solidFill>
                        </a:rPr>
                        <a:t>Conditions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339086"/>
                  </a:ext>
                </a:extLst>
              </a:tr>
              <a:tr h="288277">
                <a:tc>
                  <a:txBody>
                    <a:bodyPr/>
                    <a:lstStyle/>
                    <a:p>
                      <a:pPr algn="l"/>
                      <a:r>
                        <a:rPr lang="pt-PT" sz="1200" b="1" dirty="0" err="1" smtClean="0">
                          <a:solidFill>
                            <a:schemeClr val="tx1"/>
                          </a:solidFill>
                        </a:rPr>
                        <a:t>Psych</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err="1" smtClean="0">
                          <a:solidFill>
                            <a:schemeClr val="tx1"/>
                          </a:solidFill>
                        </a:rPr>
                        <a:t>Psychiatric</a:t>
                      </a:r>
                      <a:r>
                        <a:rPr lang="pt-PT" sz="1200" b="0" dirty="0" smtClean="0">
                          <a:solidFill>
                            <a:schemeClr val="tx1"/>
                          </a:solidFill>
                        </a:rPr>
                        <a:t> </a:t>
                      </a:r>
                      <a:r>
                        <a:rPr lang="pt-PT" sz="1200" b="0" dirty="0" err="1" smtClean="0">
                          <a:solidFill>
                            <a:schemeClr val="tx1"/>
                          </a:solidFill>
                        </a:rPr>
                        <a:t>Disorders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7504857"/>
                  </a:ext>
                </a:extLst>
              </a:tr>
              <a:tr h="288277">
                <a:tc>
                  <a:txBody>
                    <a:bodyPr/>
                    <a:lstStyle/>
                    <a:p>
                      <a:pPr algn="l"/>
                      <a:r>
                        <a:rPr lang="pt-PT" sz="1200" b="1" dirty="0" smtClean="0">
                          <a:solidFill>
                            <a:schemeClr val="tx1"/>
                          </a:solidFill>
                        </a:rPr>
                        <a:t>Renal</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Renal </a:t>
                      </a:r>
                      <a:r>
                        <a:rPr lang="pt-PT" sz="1200" b="0" dirty="0" err="1" smtClean="0">
                          <a:solidFill>
                            <a:schemeClr val="tx1"/>
                          </a:solidFill>
                        </a:rPr>
                        <a:t>and</a:t>
                      </a:r>
                      <a:r>
                        <a:rPr lang="pt-PT" sz="1200" b="0" baseline="0" dirty="0" smtClean="0">
                          <a:solidFill>
                            <a:schemeClr val="tx1"/>
                          </a:solidFill>
                        </a:rPr>
                        <a:t> </a:t>
                      </a:r>
                      <a:r>
                        <a:rPr lang="pt-PT" sz="1200" b="0" baseline="0" dirty="0" err="1" smtClean="0">
                          <a:solidFill>
                            <a:schemeClr val="tx1"/>
                          </a:solidFill>
                        </a:rPr>
                        <a:t>Urinary</a:t>
                      </a:r>
                      <a:r>
                        <a:rPr lang="pt-PT" sz="1200" b="0" baseline="0" dirty="0" smtClean="0">
                          <a:solidFill>
                            <a:schemeClr val="tx1"/>
                          </a:solidFill>
                        </a:rPr>
                        <a:t> </a:t>
                      </a:r>
                      <a:r>
                        <a:rPr lang="pt-PT" sz="1200" b="0" baseline="0" dirty="0" err="1" smtClean="0">
                          <a:solidFill>
                            <a:schemeClr val="tx1"/>
                          </a:solidFill>
                        </a:rPr>
                        <a:t>Disorders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3961033"/>
                  </a:ext>
                </a:extLst>
              </a:tr>
              <a:tr h="288277">
                <a:tc>
                  <a:txBody>
                    <a:bodyPr/>
                    <a:lstStyle/>
                    <a:p>
                      <a:pPr algn="l"/>
                      <a:r>
                        <a:rPr lang="pt-PT" sz="1200" b="1" dirty="0" err="1" smtClean="0">
                          <a:solidFill>
                            <a:schemeClr val="tx1"/>
                          </a:solidFill>
                        </a:rPr>
                        <a:t>Repro</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err="1" smtClean="0">
                          <a:solidFill>
                            <a:schemeClr val="tx1"/>
                          </a:solidFill>
                        </a:rPr>
                        <a:t>Reproductive</a:t>
                      </a:r>
                      <a:r>
                        <a:rPr lang="pt-PT" sz="1200" b="0" dirty="0" smtClean="0">
                          <a:solidFill>
                            <a:schemeClr val="tx1"/>
                          </a:solidFill>
                        </a:rPr>
                        <a:t> </a:t>
                      </a:r>
                      <a:r>
                        <a:rPr lang="pt-PT" sz="1200" b="0" dirty="0" err="1" smtClean="0">
                          <a:solidFill>
                            <a:schemeClr val="tx1"/>
                          </a:solidFill>
                        </a:rPr>
                        <a:t>System</a:t>
                      </a:r>
                      <a:r>
                        <a:rPr lang="pt-PT" sz="1200" b="0" dirty="0" smtClean="0">
                          <a:solidFill>
                            <a:schemeClr val="tx1"/>
                          </a:solidFill>
                        </a:rPr>
                        <a:t> </a:t>
                      </a:r>
                      <a:r>
                        <a:rPr lang="pt-PT" sz="1200" b="0" dirty="0" err="1" smtClean="0">
                          <a:solidFill>
                            <a:schemeClr val="tx1"/>
                          </a:solidFill>
                        </a:rPr>
                        <a:t>and</a:t>
                      </a:r>
                      <a:r>
                        <a:rPr lang="pt-PT" sz="1200" b="0" dirty="0" smtClean="0">
                          <a:solidFill>
                            <a:schemeClr val="tx1"/>
                          </a:solidFill>
                        </a:rPr>
                        <a:t> </a:t>
                      </a:r>
                      <a:r>
                        <a:rPr lang="pt-PT" sz="1200" b="0" dirty="0" err="1" smtClean="0">
                          <a:solidFill>
                            <a:schemeClr val="tx1"/>
                          </a:solidFill>
                        </a:rPr>
                        <a:t>Breast</a:t>
                      </a:r>
                      <a:r>
                        <a:rPr lang="pt-PT" sz="1200" b="0" dirty="0" smtClean="0">
                          <a:solidFill>
                            <a:schemeClr val="tx1"/>
                          </a:solidFill>
                        </a:rPr>
                        <a:t> </a:t>
                      </a:r>
                      <a:r>
                        <a:rPr lang="pt-PT" sz="1200" b="0" dirty="0" err="1" smtClean="0">
                          <a:solidFill>
                            <a:schemeClr val="tx1"/>
                          </a:solidFill>
                        </a:rPr>
                        <a:t>Disorders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050873"/>
                  </a:ext>
                </a:extLst>
              </a:tr>
              <a:tr h="288277">
                <a:tc>
                  <a:txBody>
                    <a:bodyPr/>
                    <a:lstStyle/>
                    <a:p>
                      <a:pPr algn="l"/>
                      <a:r>
                        <a:rPr lang="pt-PT" sz="1200" b="1" dirty="0" err="1" smtClean="0">
                          <a:solidFill>
                            <a:schemeClr val="tx1"/>
                          </a:solidFill>
                        </a:rPr>
                        <a:t>Resp</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err="1" smtClean="0">
                          <a:solidFill>
                            <a:schemeClr val="tx1"/>
                          </a:solidFill>
                        </a:rPr>
                        <a:t>Respiratory</a:t>
                      </a:r>
                      <a:r>
                        <a:rPr lang="pt-PT" sz="1200" b="0" dirty="0" smtClean="0">
                          <a:solidFill>
                            <a:schemeClr val="tx1"/>
                          </a:solidFill>
                        </a:rPr>
                        <a:t>,</a:t>
                      </a:r>
                      <a:r>
                        <a:rPr lang="pt-PT" sz="1200" b="0" baseline="0" dirty="0" smtClean="0">
                          <a:solidFill>
                            <a:schemeClr val="tx1"/>
                          </a:solidFill>
                        </a:rPr>
                        <a:t> </a:t>
                      </a:r>
                      <a:r>
                        <a:rPr lang="pt-PT" sz="1200" b="0" baseline="0" dirty="0" err="1" smtClean="0">
                          <a:solidFill>
                            <a:schemeClr val="tx1"/>
                          </a:solidFill>
                        </a:rPr>
                        <a:t>Thoracic</a:t>
                      </a:r>
                      <a:r>
                        <a:rPr lang="pt-PT" sz="1200" b="0" baseline="0" dirty="0" smtClean="0">
                          <a:solidFill>
                            <a:schemeClr val="tx1"/>
                          </a:solidFill>
                        </a:rPr>
                        <a:t> </a:t>
                      </a:r>
                      <a:r>
                        <a:rPr lang="pt-PT" sz="1200" b="0" baseline="0" dirty="0" err="1" smtClean="0">
                          <a:solidFill>
                            <a:schemeClr val="tx1"/>
                          </a:solidFill>
                        </a:rPr>
                        <a:t>and</a:t>
                      </a:r>
                      <a:r>
                        <a:rPr lang="pt-PT" sz="1200" b="0" baseline="0" dirty="0" smtClean="0">
                          <a:solidFill>
                            <a:schemeClr val="tx1"/>
                          </a:solidFill>
                        </a:rPr>
                        <a:t> Mediastinal </a:t>
                      </a:r>
                      <a:r>
                        <a:rPr lang="pt-PT" sz="1200" b="0" baseline="0" dirty="0" err="1" smtClean="0">
                          <a:solidFill>
                            <a:schemeClr val="tx1"/>
                          </a:solidFill>
                        </a:rPr>
                        <a:t>Disorders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7199034"/>
                  </a:ext>
                </a:extLst>
              </a:tr>
              <a:tr h="288277">
                <a:tc>
                  <a:txBody>
                    <a:bodyPr/>
                    <a:lstStyle/>
                    <a:p>
                      <a:pPr algn="l"/>
                      <a:r>
                        <a:rPr lang="pt-PT" sz="1200" b="1" dirty="0" smtClean="0">
                          <a:solidFill>
                            <a:schemeClr val="tx1"/>
                          </a:solidFill>
                        </a:rPr>
                        <a:t>Skin</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Skin </a:t>
                      </a:r>
                      <a:r>
                        <a:rPr lang="pt-PT" sz="1200" b="0" dirty="0" err="1" smtClean="0">
                          <a:solidFill>
                            <a:schemeClr val="tx1"/>
                          </a:solidFill>
                        </a:rPr>
                        <a:t>and</a:t>
                      </a:r>
                      <a:r>
                        <a:rPr lang="pt-PT" sz="1200" b="0" dirty="0" smtClean="0">
                          <a:solidFill>
                            <a:schemeClr val="tx1"/>
                          </a:solidFill>
                        </a:rPr>
                        <a:t> </a:t>
                      </a:r>
                      <a:r>
                        <a:rPr lang="pt-PT" sz="1200" b="0" dirty="0" err="1" smtClean="0">
                          <a:solidFill>
                            <a:schemeClr val="tx1"/>
                          </a:solidFill>
                        </a:rPr>
                        <a:t>Subcutaneous</a:t>
                      </a:r>
                      <a:r>
                        <a:rPr lang="pt-PT" sz="1200" b="0" dirty="0" smtClean="0">
                          <a:solidFill>
                            <a:schemeClr val="tx1"/>
                          </a:solidFill>
                        </a:rPr>
                        <a:t> </a:t>
                      </a:r>
                      <a:r>
                        <a:rPr lang="pt-PT" sz="1200" b="0" dirty="0" err="1" smtClean="0">
                          <a:solidFill>
                            <a:schemeClr val="tx1"/>
                          </a:solidFill>
                        </a:rPr>
                        <a:t>Tissue</a:t>
                      </a:r>
                      <a:r>
                        <a:rPr lang="pt-PT" sz="1200" b="0" dirty="0" smtClean="0">
                          <a:solidFill>
                            <a:schemeClr val="tx1"/>
                          </a:solidFill>
                        </a:rPr>
                        <a:t> </a:t>
                      </a:r>
                      <a:r>
                        <a:rPr lang="pt-PT" sz="1200" b="0" dirty="0" err="1" smtClean="0">
                          <a:solidFill>
                            <a:schemeClr val="tx1"/>
                          </a:solidFill>
                        </a:rPr>
                        <a:t>Disorders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5253002"/>
                  </a:ext>
                </a:extLst>
              </a:tr>
              <a:tr h="288277">
                <a:tc>
                  <a:txBody>
                    <a:bodyPr/>
                    <a:lstStyle/>
                    <a:p>
                      <a:pPr algn="l"/>
                      <a:r>
                        <a:rPr lang="pt-PT" sz="1200" b="1" dirty="0" err="1" smtClean="0">
                          <a:solidFill>
                            <a:schemeClr val="tx1"/>
                          </a:solidFill>
                        </a:rPr>
                        <a:t>Soc</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Social</a:t>
                      </a:r>
                      <a:r>
                        <a:rPr lang="pt-PT" sz="1200" b="0" baseline="0" dirty="0" smtClean="0">
                          <a:solidFill>
                            <a:schemeClr val="tx1"/>
                          </a:solidFill>
                        </a:rPr>
                        <a:t> </a:t>
                      </a:r>
                      <a:r>
                        <a:rPr lang="pt-PT" sz="1200" b="0" baseline="0" dirty="0" err="1" smtClean="0">
                          <a:solidFill>
                            <a:schemeClr val="tx1"/>
                          </a:solidFill>
                        </a:rPr>
                        <a:t>Circumstances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3836099"/>
                  </a:ext>
                </a:extLst>
              </a:tr>
              <a:tr h="288277">
                <a:tc>
                  <a:txBody>
                    <a:bodyPr/>
                    <a:lstStyle/>
                    <a:p>
                      <a:pPr algn="l"/>
                      <a:r>
                        <a:rPr lang="pt-PT" sz="1200" b="1" dirty="0" err="1" smtClean="0">
                          <a:solidFill>
                            <a:schemeClr val="tx1"/>
                          </a:solidFill>
                        </a:rPr>
                        <a:t>Surg</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err="1" smtClean="0">
                          <a:solidFill>
                            <a:schemeClr val="tx1"/>
                          </a:solidFill>
                        </a:rPr>
                        <a:t>Surgical</a:t>
                      </a:r>
                      <a:r>
                        <a:rPr lang="pt-PT" sz="1200" b="0" baseline="0" dirty="0" smtClean="0">
                          <a:solidFill>
                            <a:schemeClr val="tx1"/>
                          </a:solidFill>
                        </a:rPr>
                        <a:t> </a:t>
                      </a:r>
                      <a:r>
                        <a:rPr lang="pt-PT" sz="1200" b="0" baseline="0" dirty="0" err="1" smtClean="0">
                          <a:solidFill>
                            <a:schemeClr val="tx1"/>
                          </a:solidFill>
                        </a:rPr>
                        <a:t>and</a:t>
                      </a:r>
                      <a:r>
                        <a:rPr lang="pt-PT" sz="1200" b="0" baseline="0" dirty="0" smtClean="0">
                          <a:solidFill>
                            <a:schemeClr val="tx1"/>
                          </a:solidFill>
                        </a:rPr>
                        <a:t> Medical </a:t>
                      </a:r>
                      <a:r>
                        <a:rPr lang="pt-PT" sz="1200" b="0" baseline="0" dirty="0" err="1" smtClean="0">
                          <a:solidFill>
                            <a:schemeClr val="tx1"/>
                          </a:solidFill>
                        </a:rPr>
                        <a:t>Procedures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6146225"/>
                  </a:ext>
                </a:extLst>
              </a:tr>
              <a:tr h="288277">
                <a:tc>
                  <a:txBody>
                    <a:bodyPr/>
                    <a:lstStyle/>
                    <a:p>
                      <a:pPr algn="l"/>
                      <a:r>
                        <a:rPr lang="pt-PT" sz="1200" b="1" dirty="0" err="1" smtClean="0">
                          <a:solidFill>
                            <a:schemeClr val="tx1"/>
                          </a:solidFill>
                        </a:rPr>
                        <a:t>Vasc</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Vascular </a:t>
                      </a:r>
                      <a:r>
                        <a:rPr lang="pt-PT" sz="1200" b="0" dirty="0" err="1" smtClean="0">
                          <a:solidFill>
                            <a:schemeClr val="tx1"/>
                          </a:solidFill>
                        </a:rPr>
                        <a:t>Disorders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0647167"/>
                  </a:ext>
                </a:extLst>
              </a:tr>
            </a:tbl>
          </a:graphicData>
        </a:graphic>
      </p:graphicFrame>
      <p:sp>
        <p:nvSpPr>
          <p:cNvPr id="7" name="Título 1"/>
          <p:cNvSpPr txBox="1">
            <a:spLocks/>
          </p:cNvSpPr>
          <p:nvPr/>
        </p:nvSpPr>
        <p:spPr>
          <a:xfrm>
            <a:off x="1071112" y="879833"/>
            <a:ext cx="3285228" cy="370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PT" sz="1700" dirty="0" smtClean="0"/>
              <a:t>SOC</a:t>
            </a:r>
          </a:p>
        </p:txBody>
      </p:sp>
      <p:grpSp>
        <p:nvGrpSpPr>
          <p:cNvPr id="9" name="Grupo 8"/>
          <p:cNvGrpSpPr>
            <a:grpSpLocks noChangeAspect="1"/>
          </p:cNvGrpSpPr>
          <p:nvPr/>
        </p:nvGrpSpPr>
        <p:grpSpPr>
          <a:xfrm>
            <a:off x="9560619" y="5477295"/>
            <a:ext cx="2546744" cy="1298939"/>
            <a:chOff x="1092875" y="3598204"/>
            <a:chExt cx="6205527" cy="3165057"/>
          </a:xfrm>
        </p:grpSpPr>
        <p:pic>
          <p:nvPicPr>
            <p:cNvPr id="10" name="Picture 7">
              <a:extLst>
                <a:ext uri="{FF2B5EF4-FFF2-40B4-BE49-F238E27FC236}">
                  <a16:creationId xmlns:a16="http://schemas.microsoft.com/office/drawing/2014/main" id="{8D61239A-0404-4616-A8ED-9E461226AA5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764" t="51128" r="45877" b="11482"/>
            <a:stretch/>
          </p:blipFill>
          <p:spPr>
            <a:xfrm>
              <a:off x="1092875" y="3598204"/>
              <a:ext cx="2558721" cy="1663460"/>
            </a:xfrm>
            <a:prstGeom prst="rect">
              <a:avLst/>
            </a:prstGeom>
          </p:spPr>
        </p:pic>
        <p:pic>
          <p:nvPicPr>
            <p:cNvPr id="11" name="Picture 38">
              <a:extLst>
                <a:ext uri="{FF2B5EF4-FFF2-40B4-BE49-F238E27FC236}">
                  <a16:creationId xmlns:a16="http://schemas.microsoft.com/office/drawing/2014/main" id="{4BB16069-CE85-48F3-BC77-A0C6A7CAC5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764" t="51128" r="45877" b="11482"/>
            <a:stretch/>
          </p:blipFill>
          <p:spPr>
            <a:xfrm>
              <a:off x="1957073" y="3786105"/>
              <a:ext cx="3231716" cy="2100983"/>
            </a:xfrm>
            <a:prstGeom prst="rect">
              <a:avLst/>
            </a:prstGeom>
          </p:spPr>
        </p:pic>
        <p:pic>
          <p:nvPicPr>
            <p:cNvPr id="12" name="Picture 9">
              <a:extLst>
                <a:ext uri="{FF2B5EF4-FFF2-40B4-BE49-F238E27FC236}">
                  <a16:creationId xmlns:a16="http://schemas.microsoft.com/office/drawing/2014/main" id="{32703F94-AA41-4856-AB92-1490CF2AE5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617" t="54524" r="43845" b="11393"/>
            <a:stretch/>
          </p:blipFill>
          <p:spPr>
            <a:xfrm>
              <a:off x="2844799" y="4425844"/>
              <a:ext cx="4453603" cy="2337417"/>
            </a:xfrm>
            <a:prstGeom prst="rect">
              <a:avLst/>
            </a:prstGeom>
          </p:spPr>
        </p:pic>
      </p:grpSp>
    </p:spTree>
    <p:extLst>
      <p:ext uri="{BB962C8B-B14F-4D97-AF65-F5344CB8AC3E}">
        <p14:creationId xmlns:p14="http://schemas.microsoft.com/office/powerpoint/2010/main" val="2455812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828121" y="502137"/>
            <a:ext cx="8376264" cy="627923"/>
          </a:xfrm>
          <a:prstGeom prst="rect">
            <a:avLst/>
          </a:prstGeom>
          <a:noFill/>
          <a:ln>
            <a:noFill/>
          </a:ln>
          <a:effectLst/>
          <a:extLst>
            <a:ext uri="{909E8E84-426E-40DD-AFC4-6F175D3DCCD1}">
              <a14:hiddenFill xmlns:a14="http://schemas.microsoft.com/office/drawing/2010/main">
                <a:solidFill>
                  <a:srgbClr val="06756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lvl="0" fontAlgn="base">
              <a:lnSpc>
                <a:spcPct val="90000"/>
              </a:lnSpc>
              <a:spcBef>
                <a:spcPct val="0"/>
              </a:spcBef>
              <a:spcAft>
                <a:spcPct val="0"/>
              </a:spcAft>
            </a:pPr>
            <a:r>
              <a:rPr lang="pt-PT" altLang="pt-PT" sz="4000" dirty="0" smtClean="0">
                <a:solidFill>
                  <a:schemeClr val="accent5">
                    <a:lumMod val="75000"/>
                  </a:schemeClr>
                </a:solidFill>
                <a:latin typeface="+mj-lt"/>
                <a:ea typeface="+mj-ea"/>
                <a:cs typeface="+mj-cs"/>
              </a:rPr>
              <a:t>Grandes Números</a:t>
            </a:r>
            <a:endParaRPr lang="pt-PT" altLang="pt-PT" sz="4000" dirty="0">
              <a:solidFill>
                <a:schemeClr val="accent5">
                  <a:lumMod val="75000"/>
                </a:schemeClr>
              </a:solidFill>
              <a:latin typeface="+mj-lt"/>
              <a:ea typeface="+mj-ea"/>
              <a:cs typeface="+mj-cs"/>
            </a:endParaRPr>
          </a:p>
        </p:txBody>
      </p:sp>
      <p:graphicFrame>
        <p:nvGraphicFramePr>
          <p:cNvPr id="12" name="Tabela 11"/>
          <p:cNvGraphicFramePr>
            <a:graphicFrameLocks noGrp="1"/>
          </p:cNvGraphicFramePr>
          <p:nvPr>
            <p:extLst/>
          </p:nvPr>
        </p:nvGraphicFramePr>
        <p:xfrm>
          <a:off x="1952071" y="2421878"/>
          <a:ext cx="6639838" cy="886525"/>
        </p:xfrm>
        <a:graphic>
          <a:graphicData uri="http://schemas.openxmlformats.org/drawingml/2006/table">
            <a:tbl>
              <a:tblPr firstRow="1" bandRow="1">
                <a:tableStyleId>{5C22544A-7EE6-4342-B048-85BDC9FD1C3A}</a:tableStyleId>
              </a:tblPr>
              <a:tblGrid>
                <a:gridCol w="1248329">
                  <a:extLst>
                    <a:ext uri="{9D8B030D-6E8A-4147-A177-3AD203B41FA5}">
                      <a16:colId xmlns:a16="http://schemas.microsoft.com/office/drawing/2014/main" val="3715609987"/>
                    </a:ext>
                  </a:extLst>
                </a:gridCol>
                <a:gridCol w="1086928">
                  <a:extLst>
                    <a:ext uri="{9D8B030D-6E8A-4147-A177-3AD203B41FA5}">
                      <a16:colId xmlns:a16="http://schemas.microsoft.com/office/drawing/2014/main" val="4090672703"/>
                    </a:ext>
                  </a:extLst>
                </a:gridCol>
                <a:gridCol w="819510">
                  <a:extLst>
                    <a:ext uri="{9D8B030D-6E8A-4147-A177-3AD203B41FA5}">
                      <a16:colId xmlns:a16="http://schemas.microsoft.com/office/drawing/2014/main" val="2544432867"/>
                    </a:ext>
                  </a:extLst>
                </a:gridCol>
                <a:gridCol w="1104181">
                  <a:extLst>
                    <a:ext uri="{9D8B030D-6E8A-4147-A177-3AD203B41FA5}">
                      <a16:colId xmlns:a16="http://schemas.microsoft.com/office/drawing/2014/main" val="546671012"/>
                    </a:ext>
                  </a:extLst>
                </a:gridCol>
                <a:gridCol w="871268">
                  <a:extLst>
                    <a:ext uri="{9D8B030D-6E8A-4147-A177-3AD203B41FA5}">
                      <a16:colId xmlns:a16="http://schemas.microsoft.com/office/drawing/2014/main" val="3125150764"/>
                    </a:ext>
                  </a:extLst>
                </a:gridCol>
                <a:gridCol w="810883">
                  <a:extLst>
                    <a:ext uri="{9D8B030D-6E8A-4147-A177-3AD203B41FA5}">
                      <a16:colId xmlns:a16="http://schemas.microsoft.com/office/drawing/2014/main" val="2755733598"/>
                    </a:ext>
                  </a:extLst>
                </a:gridCol>
                <a:gridCol w="698739">
                  <a:extLst>
                    <a:ext uri="{9D8B030D-6E8A-4147-A177-3AD203B41FA5}">
                      <a16:colId xmlns:a16="http://schemas.microsoft.com/office/drawing/2014/main" val="3396667031"/>
                    </a:ext>
                  </a:extLst>
                </a:gridCol>
              </a:tblGrid>
              <a:tr h="368365">
                <a:tc>
                  <a:txBody>
                    <a:bodyPr/>
                    <a:lstStyle/>
                    <a:p>
                      <a:pPr algn="l"/>
                      <a:r>
                        <a:rPr lang="pt-PT" sz="1200" dirty="0" smtClean="0">
                          <a:solidFill>
                            <a:schemeClr val="tx1"/>
                          </a:solidFill>
                        </a:rPr>
                        <a:t>Casos</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TAIM</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Profissionais de Saúde</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Utentes</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0036"/>
                  </a:ext>
                </a:extLst>
              </a:tr>
              <a:tr h="514702">
                <a:tc>
                  <a:txBody>
                    <a:bodyPr/>
                    <a:lstStyle/>
                    <a:p>
                      <a:pPr algn="l"/>
                      <a:r>
                        <a:rPr lang="pt-PT" sz="2800" dirty="0" smtClean="0">
                          <a:solidFill>
                            <a:schemeClr val="accent5">
                              <a:lumMod val="50000"/>
                            </a:schemeClr>
                          </a:solidFill>
                        </a:rPr>
                        <a:t>2.184</a:t>
                      </a:r>
                      <a:endParaRPr lang="pt-PT" sz="2800"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1.347</a:t>
                      </a:r>
                      <a:endParaRPr lang="pt-PT" sz="2800"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2800" dirty="0" smtClean="0">
                          <a:solidFill>
                            <a:schemeClr val="accent1">
                              <a:lumMod val="50000"/>
                            </a:schemeClr>
                          </a:solidFill>
                        </a:rPr>
                        <a:t>62%</a:t>
                      </a:r>
                      <a:endParaRPr lang="pt-PT" sz="2800"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753</a:t>
                      </a:r>
                      <a:endParaRPr lang="pt-PT" sz="2800"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1">
                              <a:lumMod val="50000"/>
                            </a:schemeClr>
                          </a:solidFill>
                        </a:rPr>
                        <a:t>34%</a:t>
                      </a:r>
                      <a:endParaRPr lang="pt-PT" sz="2800"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kern="1200" dirty="0" smtClean="0">
                          <a:solidFill>
                            <a:schemeClr val="accent5"/>
                          </a:solidFill>
                          <a:latin typeface="+mn-lt"/>
                          <a:ea typeface="+mn-ea"/>
                          <a:cs typeface="+mn-cs"/>
                        </a:rPr>
                        <a:t>84</a:t>
                      </a:r>
                      <a:endParaRPr lang="pt-PT" sz="2800" kern="1200" dirty="0">
                        <a:solidFill>
                          <a:schemeClr val="accent5"/>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pt-PT" sz="2800" kern="1200" dirty="0" smtClean="0">
                          <a:solidFill>
                            <a:schemeClr val="accent1">
                              <a:lumMod val="50000"/>
                            </a:schemeClr>
                          </a:solidFill>
                          <a:latin typeface="+mn-lt"/>
                          <a:ea typeface="+mn-ea"/>
                          <a:cs typeface="+mn-cs"/>
                        </a:rPr>
                        <a:t>4%</a:t>
                      </a:r>
                      <a:endParaRPr lang="pt-PT" sz="2800" kern="1200" dirty="0">
                        <a:solidFill>
                          <a:schemeClr val="accent1">
                            <a:lumMod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03876"/>
                  </a:ext>
                </a:extLst>
              </a:tr>
            </a:tbl>
          </a:graphicData>
        </a:graphic>
      </p:graphicFrame>
      <p:graphicFrame>
        <p:nvGraphicFramePr>
          <p:cNvPr id="14" name="Tabela 13"/>
          <p:cNvGraphicFramePr>
            <a:graphicFrameLocks noGrp="1"/>
          </p:cNvGraphicFramePr>
          <p:nvPr>
            <p:extLst/>
          </p:nvPr>
        </p:nvGraphicFramePr>
        <p:xfrm>
          <a:off x="1952071" y="3611048"/>
          <a:ext cx="2518410" cy="886525"/>
        </p:xfrm>
        <a:graphic>
          <a:graphicData uri="http://schemas.openxmlformats.org/drawingml/2006/table">
            <a:tbl>
              <a:tblPr firstRow="1" bandRow="1">
                <a:tableStyleId>{5C22544A-7EE6-4342-B048-85BDC9FD1C3A}</a:tableStyleId>
              </a:tblPr>
              <a:tblGrid>
                <a:gridCol w="1259205">
                  <a:extLst>
                    <a:ext uri="{9D8B030D-6E8A-4147-A177-3AD203B41FA5}">
                      <a16:colId xmlns:a16="http://schemas.microsoft.com/office/drawing/2014/main" val="3715609987"/>
                    </a:ext>
                  </a:extLst>
                </a:gridCol>
                <a:gridCol w="1259205">
                  <a:extLst>
                    <a:ext uri="{9D8B030D-6E8A-4147-A177-3AD203B41FA5}">
                      <a16:colId xmlns:a16="http://schemas.microsoft.com/office/drawing/2014/main" val="4090672703"/>
                    </a:ext>
                  </a:extLst>
                </a:gridCol>
              </a:tblGrid>
              <a:tr h="368365">
                <a:tc>
                  <a:txBody>
                    <a:bodyPr/>
                    <a:lstStyle/>
                    <a:p>
                      <a:pPr algn="l"/>
                      <a:r>
                        <a:rPr lang="pt-PT" sz="1200" dirty="0" smtClean="0">
                          <a:solidFill>
                            <a:schemeClr val="tx1"/>
                          </a:solidFill>
                        </a:rPr>
                        <a:t>Casos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1200" dirty="0" smtClean="0">
                          <a:solidFill>
                            <a:schemeClr val="tx1"/>
                          </a:solidFill>
                        </a:rPr>
                        <a:t>ATC</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0036"/>
                  </a:ext>
                </a:extLst>
              </a:tr>
              <a:tr h="514702">
                <a:tc>
                  <a:txBody>
                    <a:bodyPr/>
                    <a:lstStyle/>
                    <a:p>
                      <a:pPr algn="l"/>
                      <a:r>
                        <a:rPr lang="pt-PT" sz="2800" dirty="0" smtClean="0">
                          <a:solidFill>
                            <a:schemeClr val="accent5">
                              <a:lumMod val="50000"/>
                            </a:schemeClr>
                          </a:solidFill>
                        </a:rPr>
                        <a:t>2.184</a:t>
                      </a:r>
                      <a:endParaRPr lang="pt-PT" sz="2800"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2.898</a:t>
                      </a:r>
                      <a:endParaRPr lang="pt-PT" sz="2800" dirty="0">
                        <a:solidFill>
                          <a:schemeClr val="accent5"/>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03876"/>
                  </a:ext>
                </a:extLst>
              </a:tr>
            </a:tbl>
          </a:graphicData>
        </a:graphic>
      </p:graphicFrame>
      <p:graphicFrame>
        <p:nvGraphicFramePr>
          <p:cNvPr id="15" name="Tabela 14"/>
          <p:cNvGraphicFramePr>
            <a:graphicFrameLocks noGrp="1"/>
          </p:cNvGraphicFramePr>
          <p:nvPr>
            <p:extLst/>
          </p:nvPr>
        </p:nvGraphicFramePr>
        <p:xfrm>
          <a:off x="1952071" y="4828793"/>
          <a:ext cx="3646471" cy="886525"/>
        </p:xfrm>
        <a:graphic>
          <a:graphicData uri="http://schemas.openxmlformats.org/drawingml/2006/table">
            <a:tbl>
              <a:tblPr firstRow="1" bandRow="1">
                <a:tableStyleId>{5C22544A-7EE6-4342-B048-85BDC9FD1C3A}</a:tableStyleId>
              </a:tblPr>
              <a:tblGrid>
                <a:gridCol w="1151089">
                  <a:extLst>
                    <a:ext uri="{9D8B030D-6E8A-4147-A177-3AD203B41FA5}">
                      <a16:colId xmlns:a16="http://schemas.microsoft.com/office/drawing/2014/main" val="3715609987"/>
                    </a:ext>
                  </a:extLst>
                </a:gridCol>
                <a:gridCol w="1344293">
                  <a:extLst>
                    <a:ext uri="{9D8B030D-6E8A-4147-A177-3AD203B41FA5}">
                      <a16:colId xmlns:a16="http://schemas.microsoft.com/office/drawing/2014/main" val="4090672703"/>
                    </a:ext>
                  </a:extLst>
                </a:gridCol>
                <a:gridCol w="1151089">
                  <a:extLst>
                    <a:ext uri="{9D8B030D-6E8A-4147-A177-3AD203B41FA5}">
                      <a16:colId xmlns:a16="http://schemas.microsoft.com/office/drawing/2014/main" val="998738929"/>
                    </a:ext>
                  </a:extLst>
                </a:gridCol>
              </a:tblGrid>
              <a:tr h="368365">
                <a:tc>
                  <a:txBody>
                    <a:bodyPr/>
                    <a:lstStyle/>
                    <a:p>
                      <a:pPr algn="l"/>
                      <a:r>
                        <a:rPr lang="pt-PT" sz="1200" dirty="0" smtClean="0">
                          <a:solidFill>
                            <a:schemeClr val="tx1"/>
                          </a:solidFill>
                        </a:rPr>
                        <a:t>Casos</a:t>
                      </a:r>
                      <a:r>
                        <a:rPr lang="pt-PT" sz="1200" baseline="0" dirty="0" smtClean="0">
                          <a:solidFill>
                            <a:schemeClr val="tx1"/>
                          </a:solidFill>
                        </a:rPr>
                        <a:t> </a:t>
                      </a:r>
                      <a:r>
                        <a:rPr lang="pt-PT" sz="1200" baseline="30000" dirty="0" smtClean="0">
                          <a:solidFill>
                            <a:schemeClr val="tx1"/>
                          </a:solidFill>
                        </a:rPr>
                        <a:t>(*)</a:t>
                      </a:r>
                      <a:endParaRPr lang="pt-PT" sz="1200" baseline="300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1200" dirty="0" smtClean="0">
                          <a:solidFill>
                            <a:schemeClr val="tx1"/>
                          </a:solidFill>
                        </a:rPr>
                        <a:t>SOC Totais </a:t>
                      </a:r>
                      <a:r>
                        <a:rPr lang="pt-PT" sz="1200" baseline="30000" dirty="0" smtClean="0">
                          <a:solidFill>
                            <a:schemeClr val="tx1"/>
                          </a:solidFill>
                        </a:rPr>
                        <a:t>(*)</a:t>
                      </a:r>
                      <a:endParaRPr lang="pt-PT" sz="1200" baseline="300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200" dirty="0" smtClean="0">
                          <a:solidFill>
                            <a:schemeClr val="tx1"/>
                          </a:solidFill>
                        </a:rPr>
                        <a:t>SOC Graves </a:t>
                      </a:r>
                      <a:r>
                        <a:rPr lang="pt-PT" sz="1200" baseline="30000" dirty="0" smtClean="0">
                          <a:solidFill>
                            <a:schemeClr val="tx1"/>
                          </a:solidFill>
                        </a:rPr>
                        <a:t>(*)</a:t>
                      </a: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0036"/>
                  </a:ext>
                </a:extLst>
              </a:tr>
              <a:tr h="514702">
                <a:tc>
                  <a:txBody>
                    <a:bodyPr/>
                    <a:lstStyle/>
                    <a:p>
                      <a:pPr algn="l"/>
                      <a:r>
                        <a:rPr lang="pt-PT" sz="2800" dirty="0" smtClean="0">
                          <a:solidFill>
                            <a:schemeClr val="accent5">
                              <a:lumMod val="50000"/>
                            </a:schemeClr>
                          </a:solidFill>
                        </a:rPr>
                        <a:t>2.184</a:t>
                      </a:r>
                      <a:endParaRPr lang="pt-PT" sz="2800"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3.925</a:t>
                      </a:r>
                      <a:endParaRPr lang="pt-PT" sz="2800" dirty="0">
                        <a:solidFill>
                          <a:schemeClr val="accent5"/>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2.551</a:t>
                      </a:r>
                      <a:endParaRPr lang="pt-PT" sz="2800" dirty="0">
                        <a:solidFill>
                          <a:schemeClr val="accent5"/>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03876"/>
                  </a:ext>
                </a:extLst>
              </a:tr>
            </a:tbl>
          </a:graphicData>
        </a:graphic>
      </p:graphicFrame>
      <p:graphicFrame>
        <p:nvGraphicFramePr>
          <p:cNvPr id="16" name="Tabela 15"/>
          <p:cNvGraphicFramePr>
            <a:graphicFrameLocks noGrp="1"/>
          </p:cNvGraphicFramePr>
          <p:nvPr>
            <p:extLst/>
          </p:nvPr>
        </p:nvGraphicFramePr>
        <p:xfrm>
          <a:off x="1952071" y="1231253"/>
          <a:ext cx="6612898" cy="886525"/>
        </p:xfrm>
        <a:graphic>
          <a:graphicData uri="http://schemas.openxmlformats.org/drawingml/2006/table">
            <a:tbl>
              <a:tblPr firstRow="1" bandRow="1">
                <a:tableStyleId>{5C22544A-7EE6-4342-B048-85BDC9FD1C3A}</a:tableStyleId>
              </a:tblPr>
              <a:tblGrid>
                <a:gridCol w="1259205">
                  <a:extLst>
                    <a:ext uri="{9D8B030D-6E8A-4147-A177-3AD203B41FA5}">
                      <a16:colId xmlns:a16="http://schemas.microsoft.com/office/drawing/2014/main" val="3715609987"/>
                    </a:ext>
                  </a:extLst>
                </a:gridCol>
                <a:gridCol w="1078230">
                  <a:extLst>
                    <a:ext uri="{9D8B030D-6E8A-4147-A177-3AD203B41FA5}">
                      <a16:colId xmlns:a16="http://schemas.microsoft.com/office/drawing/2014/main" val="4090672703"/>
                    </a:ext>
                  </a:extLst>
                </a:gridCol>
                <a:gridCol w="814996">
                  <a:extLst>
                    <a:ext uri="{9D8B030D-6E8A-4147-A177-3AD203B41FA5}">
                      <a16:colId xmlns:a16="http://schemas.microsoft.com/office/drawing/2014/main" val="2544432867"/>
                    </a:ext>
                  </a:extLst>
                </a:gridCol>
                <a:gridCol w="1078230">
                  <a:extLst>
                    <a:ext uri="{9D8B030D-6E8A-4147-A177-3AD203B41FA5}">
                      <a16:colId xmlns:a16="http://schemas.microsoft.com/office/drawing/2014/main" val="546671012"/>
                    </a:ext>
                  </a:extLst>
                </a:gridCol>
                <a:gridCol w="879793">
                  <a:extLst>
                    <a:ext uri="{9D8B030D-6E8A-4147-A177-3AD203B41FA5}">
                      <a16:colId xmlns:a16="http://schemas.microsoft.com/office/drawing/2014/main" val="3125150764"/>
                    </a:ext>
                  </a:extLst>
                </a:gridCol>
                <a:gridCol w="806767">
                  <a:extLst>
                    <a:ext uri="{9D8B030D-6E8A-4147-A177-3AD203B41FA5}">
                      <a16:colId xmlns:a16="http://schemas.microsoft.com/office/drawing/2014/main" val="2755733598"/>
                    </a:ext>
                  </a:extLst>
                </a:gridCol>
                <a:gridCol w="695677">
                  <a:extLst>
                    <a:ext uri="{9D8B030D-6E8A-4147-A177-3AD203B41FA5}">
                      <a16:colId xmlns:a16="http://schemas.microsoft.com/office/drawing/2014/main" val="3396667031"/>
                    </a:ext>
                  </a:extLst>
                </a:gridCol>
              </a:tblGrid>
              <a:tr h="368365">
                <a:tc>
                  <a:txBody>
                    <a:bodyPr/>
                    <a:lstStyle/>
                    <a:p>
                      <a:pPr algn="l"/>
                      <a:r>
                        <a:rPr lang="pt-PT" sz="1200" dirty="0" smtClean="0">
                          <a:solidFill>
                            <a:schemeClr val="tx1"/>
                          </a:solidFill>
                        </a:rPr>
                        <a:t>Notificações</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TAIM</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Profissionais de Saúde</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Utentes</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0036"/>
                  </a:ext>
                </a:extLst>
              </a:tr>
              <a:tr h="514702">
                <a:tc>
                  <a:txBody>
                    <a:bodyPr/>
                    <a:lstStyle/>
                    <a:p>
                      <a:pPr algn="l"/>
                      <a:r>
                        <a:rPr lang="pt-PT" sz="2800" dirty="0" smtClean="0">
                          <a:solidFill>
                            <a:schemeClr val="accent5">
                              <a:lumMod val="50000"/>
                            </a:schemeClr>
                          </a:solidFill>
                        </a:rPr>
                        <a:t>2.545</a:t>
                      </a:r>
                      <a:endParaRPr lang="pt-PT" sz="2800"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1.698</a:t>
                      </a:r>
                      <a:endParaRPr lang="pt-PT" sz="2800"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2800" dirty="0" smtClean="0">
                          <a:solidFill>
                            <a:schemeClr val="accent1">
                              <a:lumMod val="50000"/>
                            </a:schemeClr>
                          </a:solidFill>
                        </a:rPr>
                        <a:t>67%</a:t>
                      </a:r>
                      <a:endParaRPr lang="pt-PT" sz="2800"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760</a:t>
                      </a:r>
                      <a:endParaRPr lang="pt-PT" sz="2800"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1">
                              <a:lumMod val="50000"/>
                            </a:schemeClr>
                          </a:solidFill>
                        </a:rPr>
                        <a:t>30%</a:t>
                      </a:r>
                      <a:endParaRPr lang="pt-PT" sz="2800"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kern="1200" dirty="0" smtClean="0">
                          <a:solidFill>
                            <a:schemeClr val="accent5"/>
                          </a:solidFill>
                          <a:latin typeface="+mn-lt"/>
                          <a:ea typeface="+mn-ea"/>
                          <a:cs typeface="+mn-cs"/>
                        </a:rPr>
                        <a:t>87</a:t>
                      </a:r>
                      <a:endParaRPr lang="pt-PT" sz="2800" kern="1200" dirty="0">
                        <a:solidFill>
                          <a:schemeClr val="accent5"/>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pt-PT" sz="2800" kern="1200" dirty="0" smtClean="0">
                          <a:solidFill>
                            <a:schemeClr val="accent1">
                              <a:lumMod val="50000"/>
                            </a:schemeClr>
                          </a:solidFill>
                          <a:latin typeface="+mn-lt"/>
                          <a:ea typeface="+mn-ea"/>
                          <a:cs typeface="+mn-cs"/>
                        </a:rPr>
                        <a:t>3%</a:t>
                      </a:r>
                      <a:endParaRPr lang="pt-PT" sz="2800" kern="1200" dirty="0">
                        <a:solidFill>
                          <a:schemeClr val="accent1">
                            <a:lumMod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03876"/>
                  </a:ext>
                </a:extLst>
              </a:tr>
            </a:tbl>
          </a:graphicData>
        </a:graphic>
      </p:graphicFrame>
      <p:grpSp>
        <p:nvGrpSpPr>
          <p:cNvPr id="2" name="Grupo 1"/>
          <p:cNvGrpSpPr/>
          <p:nvPr/>
        </p:nvGrpSpPr>
        <p:grpSpPr>
          <a:xfrm>
            <a:off x="6395909" y="3532424"/>
            <a:ext cx="2196000" cy="2088000"/>
            <a:chOff x="6072995" y="3761866"/>
            <a:chExt cx="2196000" cy="2088000"/>
          </a:xfrm>
        </p:grpSpPr>
        <p:sp>
          <p:nvSpPr>
            <p:cNvPr id="11" name="Nota de aviso oval 10"/>
            <p:cNvSpPr/>
            <p:nvPr/>
          </p:nvSpPr>
          <p:spPr>
            <a:xfrm>
              <a:off x="6072995" y="3761866"/>
              <a:ext cx="2196000" cy="2088000"/>
            </a:xfrm>
            <a:prstGeom prst="wedgeEllipseCallout">
              <a:avLst>
                <a:gd name="adj1" fmla="val -58151"/>
                <a:gd name="adj2" fmla="val 42466"/>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Oval 12"/>
            <p:cNvSpPr/>
            <p:nvPr/>
          </p:nvSpPr>
          <p:spPr>
            <a:xfrm>
              <a:off x="6331784" y="3804251"/>
              <a:ext cx="1692000" cy="1692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CaixaDeTexto 16"/>
            <p:cNvSpPr txBox="1"/>
            <p:nvPr/>
          </p:nvSpPr>
          <p:spPr>
            <a:xfrm>
              <a:off x="6748301" y="3865421"/>
              <a:ext cx="845388" cy="1569660"/>
            </a:xfrm>
            <a:prstGeom prst="rect">
              <a:avLst/>
            </a:prstGeom>
            <a:noFill/>
          </p:spPr>
          <p:txBody>
            <a:bodyPr wrap="square" rtlCol="0">
              <a:spAutoFit/>
            </a:bodyPr>
            <a:lstStyle/>
            <a:p>
              <a:pPr algn="ctr"/>
              <a:r>
                <a:rPr lang="pt-PT" sz="9600" b="1" dirty="0" smtClean="0">
                  <a:solidFill>
                    <a:schemeClr val="accent5">
                      <a:lumMod val="50000"/>
                    </a:schemeClr>
                  </a:solidFill>
                </a:rPr>
                <a:t>!</a:t>
              </a:r>
              <a:endParaRPr lang="pt-PT" sz="9600" b="1" dirty="0">
                <a:solidFill>
                  <a:schemeClr val="accent5">
                    <a:lumMod val="50000"/>
                  </a:schemeClr>
                </a:solidFill>
              </a:endParaRPr>
            </a:p>
          </p:txBody>
        </p:sp>
      </p:grpSp>
      <p:sp>
        <p:nvSpPr>
          <p:cNvPr id="3" name="CaixaDeTexto 2"/>
          <p:cNvSpPr txBox="1"/>
          <p:nvPr/>
        </p:nvSpPr>
        <p:spPr>
          <a:xfrm>
            <a:off x="1874434" y="5771742"/>
            <a:ext cx="7390336" cy="230832"/>
          </a:xfrm>
          <a:prstGeom prst="rect">
            <a:avLst/>
          </a:prstGeom>
          <a:noFill/>
        </p:spPr>
        <p:txBody>
          <a:bodyPr wrap="square" rtlCol="0">
            <a:spAutoFit/>
          </a:bodyPr>
          <a:lstStyle/>
          <a:p>
            <a:r>
              <a:rPr lang="pt-PT" sz="900" baseline="30000" dirty="0" smtClean="0"/>
              <a:t>(*)</a:t>
            </a:r>
            <a:r>
              <a:rPr lang="pt-PT" sz="900" dirty="0" smtClean="0"/>
              <a:t> A diferença entre o número de casos e no número de SOC, deve-se ao facto de cada caso poder envolver mais do que um sistema de órgãos e classes</a:t>
            </a:r>
            <a:endParaRPr lang="pt-PT" sz="900" dirty="0"/>
          </a:p>
        </p:txBody>
      </p:sp>
    </p:spTree>
    <p:extLst>
      <p:ext uri="{BB962C8B-B14F-4D97-AF65-F5344CB8AC3E}">
        <p14:creationId xmlns:p14="http://schemas.microsoft.com/office/powerpoint/2010/main" val="2202753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365125"/>
            <a:ext cx="10367514" cy="557901"/>
          </a:xfrm>
        </p:spPr>
        <p:txBody>
          <a:bodyPr>
            <a:normAutofit fontScale="90000"/>
          </a:bodyPr>
          <a:lstStyle/>
          <a:p>
            <a:r>
              <a:rPr lang="pt-PT" dirty="0" smtClean="0">
                <a:solidFill>
                  <a:schemeClr val="accent5">
                    <a:lumMod val="75000"/>
                  </a:schemeClr>
                </a:solidFill>
              </a:rPr>
              <a:t>Notificações e Casos de RAM</a:t>
            </a:r>
            <a:endParaRPr lang="pt-PT" dirty="0">
              <a:solidFill>
                <a:schemeClr val="accent5">
                  <a:lumMod val="75000"/>
                </a:schemeClr>
              </a:solidFill>
            </a:endParaRPr>
          </a:p>
        </p:txBody>
      </p:sp>
      <p:sp>
        <p:nvSpPr>
          <p:cNvPr id="3" name="Título 1"/>
          <p:cNvSpPr txBox="1">
            <a:spLocks/>
          </p:cNvSpPr>
          <p:nvPr/>
        </p:nvSpPr>
        <p:spPr>
          <a:xfrm>
            <a:off x="838200" y="1319776"/>
            <a:ext cx="10515600" cy="1086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PT" sz="2000" dirty="0" smtClean="0"/>
              <a:t>A Direção de Gestão do Risco do Medicamento (DGRM) recebeu, no 4º trimestre de 2020 através do Sistema Nacional de Farmacovigilância (SNF) de medicamentos de uso humano, 2,545 notificações de reações adversas (RAM) provenientes de utentes (Ut), profissionais de saúde (PS) e indústria (I)</a:t>
            </a:r>
          </a:p>
        </p:txBody>
      </p:sp>
      <p:graphicFrame>
        <p:nvGraphicFramePr>
          <p:cNvPr id="4" name="Tabela 3"/>
          <p:cNvGraphicFramePr>
            <a:graphicFrameLocks noGrp="1"/>
          </p:cNvGraphicFramePr>
          <p:nvPr>
            <p:extLst/>
          </p:nvPr>
        </p:nvGraphicFramePr>
        <p:xfrm>
          <a:off x="1878000" y="2845728"/>
          <a:ext cx="8744000" cy="975360"/>
        </p:xfrm>
        <a:graphic>
          <a:graphicData uri="http://schemas.openxmlformats.org/drawingml/2006/table">
            <a:tbl>
              <a:tblPr firstRow="1" bandRow="1">
                <a:tableStyleId>{5C22544A-7EE6-4342-B048-85BDC9FD1C3A}</a:tableStyleId>
              </a:tblPr>
              <a:tblGrid>
                <a:gridCol w="2340000">
                  <a:extLst>
                    <a:ext uri="{9D8B030D-6E8A-4147-A177-3AD203B41FA5}">
                      <a16:colId xmlns:a16="http://schemas.microsoft.com/office/drawing/2014/main" val="2878789526"/>
                    </a:ext>
                  </a:extLst>
                </a:gridCol>
                <a:gridCol w="2032000">
                  <a:extLst>
                    <a:ext uri="{9D8B030D-6E8A-4147-A177-3AD203B41FA5}">
                      <a16:colId xmlns:a16="http://schemas.microsoft.com/office/drawing/2014/main" val="2814292962"/>
                    </a:ext>
                  </a:extLst>
                </a:gridCol>
                <a:gridCol w="2340000">
                  <a:extLst>
                    <a:ext uri="{9D8B030D-6E8A-4147-A177-3AD203B41FA5}">
                      <a16:colId xmlns:a16="http://schemas.microsoft.com/office/drawing/2014/main" val="2940821562"/>
                    </a:ext>
                  </a:extLst>
                </a:gridCol>
                <a:gridCol w="2032000">
                  <a:extLst>
                    <a:ext uri="{9D8B030D-6E8A-4147-A177-3AD203B41FA5}">
                      <a16:colId xmlns:a16="http://schemas.microsoft.com/office/drawing/2014/main" val="2688916551"/>
                    </a:ext>
                  </a:extLst>
                </a:gridCol>
              </a:tblGrid>
              <a:tr h="370840">
                <a:tc>
                  <a:txBody>
                    <a:bodyPr/>
                    <a:lstStyle/>
                    <a:p>
                      <a:r>
                        <a:rPr lang="pt-PT" sz="1200" dirty="0" smtClean="0">
                          <a:solidFill>
                            <a:schemeClr val="tx1"/>
                          </a:solidFill>
                        </a:rPr>
                        <a:t>Notificações de RAM de Profissionais</a:t>
                      </a:r>
                      <a:r>
                        <a:rPr lang="pt-PT" sz="1200" baseline="0" dirty="0" smtClean="0">
                          <a:solidFill>
                            <a:schemeClr val="tx1"/>
                          </a:solidFill>
                        </a:rPr>
                        <a:t> de </a:t>
                      </a:r>
                      <a:r>
                        <a:rPr lang="pt-PT" sz="1200" dirty="0" smtClean="0">
                          <a:solidFill>
                            <a:schemeClr val="tx1"/>
                          </a:solidFill>
                        </a:rPr>
                        <a:t>Saúde e Utentes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pt-PT" sz="1400" dirty="0">
                        <a:solidFill>
                          <a:srgbClr val="957C9C"/>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dirty="0" smtClean="0">
                          <a:solidFill>
                            <a:schemeClr val="tx1"/>
                          </a:solidFill>
                        </a:rPr>
                        <a:t>Notificações RAM da</a:t>
                      </a:r>
                      <a:r>
                        <a:rPr lang="pt-PT" sz="1200" baseline="0" dirty="0" smtClean="0">
                          <a:solidFill>
                            <a:schemeClr val="tx1"/>
                          </a:solidFill>
                        </a:rPr>
                        <a:t> Indústria</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pt-PT" sz="1400" dirty="0"/>
                    </a:p>
                  </a:txBody>
                  <a:tcPr anchor="ctr">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7281427"/>
                  </a:ext>
                </a:extLst>
              </a:tr>
              <a:tr h="370840">
                <a:tc>
                  <a:txBody>
                    <a:bodyPr/>
                    <a:lstStyle/>
                    <a:p>
                      <a:pPr algn="ctr"/>
                      <a:r>
                        <a:rPr lang="pt-PT" sz="2800" dirty="0" smtClean="0">
                          <a:solidFill>
                            <a:schemeClr val="accent5"/>
                          </a:solidFill>
                        </a:rPr>
                        <a:t>847</a:t>
                      </a:r>
                      <a:endParaRPr lang="pt-PT" sz="2800"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pt-PT" dirty="0"/>
                    </a:p>
                  </a:txBody>
                  <a:tcPr>
                    <a:lnB w="12700" cap="flat" cmpd="sng" algn="ctr">
                      <a:solidFill>
                        <a:schemeClr val="tx1"/>
                      </a:solidFill>
                      <a:prstDash val="solid"/>
                      <a:round/>
                      <a:headEnd type="none" w="med" len="med"/>
                      <a:tailEnd type="none" w="med" len="med"/>
                    </a:lnB>
                    <a:noFill/>
                  </a:tcPr>
                </a:tc>
                <a:tc>
                  <a:txBody>
                    <a:bodyPr/>
                    <a:lstStyle/>
                    <a:p>
                      <a:pPr algn="ctr"/>
                      <a:r>
                        <a:rPr lang="pt-PT" sz="2800" dirty="0" smtClean="0">
                          <a:solidFill>
                            <a:schemeClr val="accent5"/>
                          </a:solidFill>
                        </a:rPr>
                        <a:t>1.698</a:t>
                      </a:r>
                      <a:endParaRPr lang="pt-PT" sz="2800"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pt-PT"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1842537"/>
                  </a:ext>
                </a:extLst>
              </a:tr>
            </a:tbl>
          </a:graphicData>
        </a:graphic>
      </p:graphicFrame>
      <p:pic>
        <p:nvPicPr>
          <p:cNvPr id="6" name="Picture 9">
            <a:extLst>
              <a:ext uri="{FF2B5EF4-FFF2-40B4-BE49-F238E27FC236}">
                <a16:creationId xmlns:a16="http://schemas.microsoft.com/office/drawing/2014/main" id="{32703F94-AA41-4856-AB92-1490CF2AE5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617" t="54524" r="43845" b="11393"/>
          <a:stretch/>
        </p:blipFill>
        <p:spPr>
          <a:xfrm>
            <a:off x="4497977" y="3033619"/>
            <a:ext cx="1159792" cy="608701"/>
          </a:xfrm>
          <a:prstGeom prst="rect">
            <a:avLst/>
          </a:prstGeom>
        </p:spPr>
      </p:pic>
      <p:pic>
        <p:nvPicPr>
          <p:cNvPr id="7" name="Imagem 6"/>
          <p:cNvPicPr>
            <a:picLocks noChangeAspect="1"/>
          </p:cNvPicPr>
          <p:nvPr/>
        </p:nvPicPr>
        <p:blipFill>
          <a:blip r:embed="rId3"/>
          <a:stretch>
            <a:fillRect/>
          </a:stretch>
        </p:blipFill>
        <p:spPr>
          <a:xfrm>
            <a:off x="8990720" y="2883349"/>
            <a:ext cx="900113" cy="900113"/>
          </a:xfrm>
          <a:prstGeom prst="rect">
            <a:avLst/>
          </a:prstGeom>
          <a:noFill/>
        </p:spPr>
      </p:pic>
      <p:graphicFrame>
        <p:nvGraphicFramePr>
          <p:cNvPr id="10" name="Tabela 9"/>
          <p:cNvGraphicFramePr>
            <a:graphicFrameLocks noGrp="1"/>
          </p:cNvGraphicFramePr>
          <p:nvPr>
            <p:extLst/>
          </p:nvPr>
        </p:nvGraphicFramePr>
        <p:xfrm>
          <a:off x="1878000" y="4243620"/>
          <a:ext cx="8744000" cy="975360"/>
        </p:xfrm>
        <a:graphic>
          <a:graphicData uri="http://schemas.openxmlformats.org/drawingml/2006/table">
            <a:tbl>
              <a:tblPr firstRow="1" bandRow="1">
                <a:tableStyleId>{5C22544A-7EE6-4342-B048-85BDC9FD1C3A}</a:tableStyleId>
              </a:tblPr>
              <a:tblGrid>
                <a:gridCol w="2340000">
                  <a:extLst>
                    <a:ext uri="{9D8B030D-6E8A-4147-A177-3AD203B41FA5}">
                      <a16:colId xmlns:a16="http://schemas.microsoft.com/office/drawing/2014/main" val="2878789526"/>
                    </a:ext>
                  </a:extLst>
                </a:gridCol>
                <a:gridCol w="2032000">
                  <a:extLst>
                    <a:ext uri="{9D8B030D-6E8A-4147-A177-3AD203B41FA5}">
                      <a16:colId xmlns:a16="http://schemas.microsoft.com/office/drawing/2014/main" val="2814292962"/>
                    </a:ext>
                  </a:extLst>
                </a:gridCol>
                <a:gridCol w="2340000">
                  <a:extLst>
                    <a:ext uri="{9D8B030D-6E8A-4147-A177-3AD203B41FA5}">
                      <a16:colId xmlns:a16="http://schemas.microsoft.com/office/drawing/2014/main" val="2940821562"/>
                    </a:ext>
                  </a:extLst>
                </a:gridCol>
                <a:gridCol w="2032000">
                  <a:extLst>
                    <a:ext uri="{9D8B030D-6E8A-4147-A177-3AD203B41FA5}">
                      <a16:colId xmlns:a16="http://schemas.microsoft.com/office/drawing/2014/main" val="2688916551"/>
                    </a:ext>
                  </a:extLst>
                </a:gridCol>
              </a:tblGrid>
              <a:tr h="370840">
                <a:tc>
                  <a:txBody>
                    <a:bodyPr/>
                    <a:lstStyle/>
                    <a:p>
                      <a:r>
                        <a:rPr lang="pt-PT" sz="1200" dirty="0" smtClean="0">
                          <a:solidFill>
                            <a:schemeClr val="tx1"/>
                          </a:solidFill>
                        </a:rPr>
                        <a:t>Casos de Profissionais</a:t>
                      </a:r>
                      <a:r>
                        <a:rPr lang="pt-PT" sz="1200" baseline="0" dirty="0" smtClean="0">
                          <a:solidFill>
                            <a:schemeClr val="tx1"/>
                          </a:solidFill>
                        </a:rPr>
                        <a:t> de </a:t>
                      </a:r>
                      <a:r>
                        <a:rPr lang="pt-PT" sz="1200" dirty="0" smtClean="0">
                          <a:solidFill>
                            <a:schemeClr val="tx1"/>
                          </a:solidFill>
                        </a:rPr>
                        <a:t>Saúde e Utentes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pt-PT" sz="1400" dirty="0">
                        <a:solidFill>
                          <a:srgbClr val="957C9C"/>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dirty="0" smtClean="0">
                          <a:solidFill>
                            <a:schemeClr val="tx1"/>
                          </a:solidFill>
                        </a:rPr>
                        <a:t>Casos de</a:t>
                      </a:r>
                      <a:r>
                        <a:rPr lang="pt-PT" sz="1200" baseline="0" dirty="0" smtClean="0">
                          <a:solidFill>
                            <a:schemeClr val="tx1"/>
                          </a:solidFill>
                        </a:rPr>
                        <a:t> Indústria</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pt-PT" sz="1400" dirty="0"/>
                    </a:p>
                  </a:txBody>
                  <a:tcPr anchor="ctr">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7281427"/>
                  </a:ext>
                </a:extLst>
              </a:tr>
              <a:tr h="469697">
                <a:tc>
                  <a:txBody>
                    <a:bodyPr/>
                    <a:lstStyle/>
                    <a:p>
                      <a:pPr algn="ctr"/>
                      <a:r>
                        <a:rPr lang="pt-PT" sz="2800" dirty="0" smtClean="0">
                          <a:solidFill>
                            <a:schemeClr val="accent5"/>
                          </a:solidFill>
                        </a:rPr>
                        <a:t>837</a:t>
                      </a:r>
                      <a:endParaRPr lang="pt-PT" sz="2800"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pt-PT" dirty="0"/>
                    </a:p>
                  </a:txBody>
                  <a:tcPr>
                    <a:lnB w="12700" cap="flat" cmpd="sng" algn="ctr">
                      <a:solidFill>
                        <a:schemeClr val="tx1"/>
                      </a:solidFill>
                      <a:prstDash val="solid"/>
                      <a:round/>
                      <a:headEnd type="none" w="med" len="med"/>
                      <a:tailEnd type="none" w="med" len="med"/>
                    </a:lnB>
                    <a:noFill/>
                  </a:tcPr>
                </a:tc>
                <a:tc>
                  <a:txBody>
                    <a:bodyPr/>
                    <a:lstStyle/>
                    <a:p>
                      <a:pPr algn="ctr"/>
                      <a:r>
                        <a:rPr lang="pt-PT" sz="2800" dirty="0" smtClean="0">
                          <a:solidFill>
                            <a:schemeClr val="accent5"/>
                          </a:solidFill>
                        </a:rPr>
                        <a:t>1.347</a:t>
                      </a:r>
                      <a:endParaRPr lang="pt-PT" sz="2800"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pt-PT"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1842537"/>
                  </a:ext>
                </a:extLst>
              </a:tr>
            </a:tbl>
          </a:graphicData>
        </a:graphic>
      </p:graphicFrame>
      <p:pic>
        <p:nvPicPr>
          <p:cNvPr id="1028" name="Picture 4" descr="Silver Iphone 6 Near Blue and Silver Stethosco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7977" y="4304620"/>
            <a:ext cx="1285875" cy="8572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Syringe and Glass Bottle Beside Pill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1344" y="4304002"/>
            <a:ext cx="1428750"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35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198" y="365126"/>
            <a:ext cx="10341636" cy="575154"/>
          </a:xfrm>
        </p:spPr>
        <p:txBody>
          <a:bodyPr>
            <a:noAutofit/>
          </a:bodyPr>
          <a:lstStyle/>
          <a:p>
            <a:r>
              <a:rPr lang="pt-PT" sz="4000" dirty="0" smtClean="0">
                <a:solidFill>
                  <a:schemeClr val="accent5">
                    <a:lumMod val="75000"/>
                  </a:schemeClr>
                </a:solidFill>
              </a:rPr>
              <a:t>Total </a:t>
            </a:r>
            <a:r>
              <a:rPr lang="pt-PT" sz="4000" dirty="0">
                <a:solidFill>
                  <a:schemeClr val="accent5">
                    <a:lumMod val="75000"/>
                  </a:schemeClr>
                </a:solidFill>
              </a:rPr>
              <a:t>de </a:t>
            </a:r>
            <a:r>
              <a:rPr lang="pt-PT" sz="4000" dirty="0" smtClean="0">
                <a:solidFill>
                  <a:schemeClr val="accent5">
                    <a:lumMod val="75000"/>
                  </a:schemeClr>
                </a:solidFill>
              </a:rPr>
              <a:t>Notificações de RAM</a:t>
            </a:r>
            <a:endParaRPr lang="pt-PT" sz="4000" dirty="0">
              <a:solidFill>
                <a:schemeClr val="accent5">
                  <a:lumMod val="75000"/>
                </a:schemeClr>
              </a:solidFill>
            </a:endParaRPr>
          </a:p>
        </p:txBody>
      </p:sp>
      <p:graphicFrame>
        <p:nvGraphicFramePr>
          <p:cNvPr id="12" name="Marcador de Posição de Conteúdo 11"/>
          <p:cNvGraphicFramePr>
            <a:graphicFrameLocks noGrp="1"/>
          </p:cNvGraphicFramePr>
          <p:nvPr>
            <p:ph sz="half" idx="2"/>
            <p:extLst>
              <p:ext uri="{D42A27DB-BD31-4B8C-83A1-F6EECF244321}">
                <p14:modId xmlns:p14="http://schemas.microsoft.com/office/powerpoint/2010/main" val="1017121274"/>
              </p:ext>
            </p:extLst>
          </p:nvPr>
        </p:nvGraphicFramePr>
        <p:xfrm>
          <a:off x="7027516" y="1318409"/>
          <a:ext cx="4692770" cy="2683021"/>
        </p:xfrm>
        <a:graphic>
          <a:graphicData uri="http://schemas.openxmlformats.org/drawingml/2006/chart">
            <c:chart xmlns:c="http://schemas.openxmlformats.org/drawingml/2006/chart" xmlns:r="http://schemas.openxmlformats.org/officeDocument/2006/relationships" r:id="rId2"/>
          </a:graphicData>
        </a:graphic>
      </p:graphicFrame>
      <p:sp>
        <p:nvSpPr>
          <p:cNvPr id="13" name="Título 1"/>
          <p:cNvSpPr txBox="1">
            <a:spLocks/>
          </p:cNvSpPr>
          <p:nvPr/>
        </p:nvSpPr>
        <p:spPr>
          <a:xfrm>
            <a:off x="1105616" y="879833"/>
            <a:ext cx="7555303" cy="370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PT" sz="2000" dirty="0" smtClean="0"/>
              <a:t>Via Direta </a:t>
            </a:r>
            <a:r>
              <a:rPr lang="pt-PT" sz="2000" dirty="0" err="1" smtClean="0"/>
              <a:t>vs</a:t>
            </a:r>
            <a:r>
              <a:rPr lang="pt-PT" sz="2000" dirty="0" smtClean="0"/>
              <a:t> Via Indireta</a:t>
            </a:r>
          </a:p>
        </p:txBody>
      </p:sp>
      <p:graphicFrame>
        <p:nvGraphicFramePr>
          <p:cNvPr id="14" name="Tabela 13"/>
          <p:cNvGraphicFramePr>
            <a:graphicFrameLocks noGrp="1"/>
          </p:cNvGraphicFramePr>
          <p:nvPr>
            <p:extLst>
              <p:ext uri="{D42A27DB-BD31-4B8C-83A1-F6EECF244321}">
                <p14:modId xmlns:p14="http://schemas.microsoft.com/office/powerpoint/2010/main" val="2318820152"/>
              </p:ext>
            </p:extLst>
          </p:nvPr>
        </p:nvGraphicFramePr>
        <p:xfrm>
          <a:off x="1211021" y="1385987"/>
          <a:ext cx="5434108" cy="886525"/>
        </p:xfrm>
        <a:graphic>
          <a:graphicData uri="http://schemas.openxmlformats.org/drawingml/2006/table">
            <a:tbl>
              <a:tblPr firstRow="1" bandRow="1">
                <a:tableStyleId>{5C22544A-7EE6-4342-B048-85BDC9FD1C3A}</a:tableStyleId>
              </a:tblPr>
              <a:tblGrid>
                <a:gridCol w="1294830">
                  <a:extLst>
                    <a:ext uri="{9D8B030D-6E8A-4147-A177-3AD203B41FA5}">
                      <a16:colId xmlns:a16="http://schemas.microsoft.com/office/drawing/2014/main" val="3715609987"/>
                    </a:ext>
                  </a:extLst>
                </a:gridCol>
                <a:gridCol w="1108735">
                  <a:extLst>
                    <a:ext uri="{9D8B030D-6E8A-4147-A177-3AD203B41FA5}">
                      <a16:colId xmlns:a16="http://schemas.microsoft.com/office/drawing/2014/main" val="4090672703"/>
                    </a:ext>
                  </a:extLst>
                </a:gridCol>
                <a:gridCol w="960904">
                  <a:extLst>
                    <a:ext uri="{9D8B030D-6E8A-4147-A177-3AD203B41FA5}">
                      <a16:colId xmlns:a16="http://schemas.microsoft.com/office/drawing/2014/main" val="2544432867"/>
                    </a:ext>
                  </a:extLst>
                </a:gridCol>
                <a:gridCol w="1108735">
                  <a:extLst>
                    <a:ext uri="{9D8B030D-6E8A-4147-A177-3AD203B41FA5}">
                      <a16:colId xmlns:a16="http://schemas.microsoft.com/office/drawing/2014/main" val="546671012"/>
                    </a:ext>
                  </a:extLst>
                </a:gridCol>
                <a:gridCol w="960904">
                  <a:extLst>
                    <a:ext uri="{9D8B030D-6E8A-4147-A177-3AD203B41FA5}">
                      <a16:colId xmlns:a16="http://schemas.microsoft.com/office/drawing/2014/main" val="3125150764"/>
                    </a:ext>
                  </a:extLst>
                </a:gridCol>
              </a:tblGrid>
              <a:tr h="368365">
                <a:tc>
                  <a:txBody>
                    <a:bodyPr/>
                    <a:lstStyle/>
                    <a:p>
                      <a:r>
                        <a:rPr lang="pt-PT" sz="1200" dirty="0" smtClean="0">
                          <a:solidFill>
                            <a:schemeClr val="tx1"/>
                          </a:solidFill>
                        </a:rPr>
                        <a:t>Notificações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Via direta</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Via Indireta</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0036"/>
                  </a:ext>
                </a:extLst>
              </a:tr>
              <a:tr h="514702">
                <a:tc>
                  <a:txBody>
                    <a:bodyPr/>
                    <a:lstStyle/>
                    <a:p>
                      <a:pPr algn="ctr"/>
                      <a:r>
                        <a:rPr lang="pt-PT" sz="2800" dirty="0" smtClean="0">
                          <a:solidFill>
                            <a:schemeClr val="accent5">
                              <a:lumMod val="50000"/>
                            </a:schemeClr>
                          </a:solidFill>
                        </a:rPr>
                        <a:t>2.545</a:t>
                      </a:r>
                      <a:endParaRPr lang="pt-PT" sz="2800"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847</a:t>
                      </a:r>
                      <a:endParaRPr lang="pt-PT" sz="2800" dirty="0">
                        <a:solidFill>
                          <a:schemeClr val="accent5"/>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1">
                              <a:lumMod val="50000"/>
                            </a:schemeClr>
                          </a:solidFill>
                        </a:rPr>
                        <a:t>33%</a:t>
                      </a:r>
                      <a:endParaRPr lang="pt-PT" sz="2800" dirty="0">
                        <a:solidFill>
                          <a:schemeClr val="accent1">
                            <a:lumMod val="50000"/>
                          </a:schemeClr>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1.698</a:t>
                      </a:r>
                      <a:endParaRPr lang="pt-PT" sz="2800"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1">
                              <a:lumMod val="50000"/>
                            </a:schemeClr>
                          </a:solidFill>
                        </a:rPr>
                        <a:t>67%</a:t>
                      </a:r>
                      <a:endParaRPr lang="pt-PT" sz="2800"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03876"/>
                  </a:ext>
                </a:extLst>
              </a:tr>
            </a:tbl>
          </a:graphicData>
        </a:graphic>
      </p:graphicFrame>
      <p:graphicFrame>
        <p:nvGraphicFramePr>
          <p:cNvPr id="10" name="Tabela 9"/>
          <p:cNvGraphicFramePr>
            <a:graphicFrameLocks noGrp="1"/>
          </p:cNvGraphicFramePr>
          <p:nvPr>
            <p:extLst>
              <p:ext uri="{D42A27DB-BD31-4B8C-83A1-F6EECF244321}">
                <p14:modId xmlns:p14="http://schemas.microsoft.com/office/powerpoint/2010/main" val="3420732118"/>
              </p:ext>
            </p:extLst>
          </p:nvPr>
        </p:nvGraphicFramePr>
        <p:xfrm>
          <a:off x="1216772" y="2539048"/>
          <a:ext cx="5434108" cy="1404685"/>
        </p:xfrm>
        <a:graphic>
          <a:graphicData uri="http://schemas.openxmlformats.org/drawingml/2006/table">
            <a:tbl>
              <a:tblPr firstRow="1" bandRow="1">
                <a:tableStyleId>{5C22544A-7EE6-4342-B048-85BDC9FD1C3A}</a:tableStyleId>
              </a:tblPr>
              <a:tblGrid>
                <a:gridCol w="1294830">
                  <a:extLst>
                    <a:ext uri="{9D8B030D-6E8A-4147-A177-3AD203B41FA5}">
                      <a16:colId xmlns:a16="http://schemas.microsoft.com/office/drawing/2014/main" val="3715609987"/>
                    </a:ext>
                  </a:extLst>
                </a:gridCol>
                <a:gridCol w="1108735">
                  <a:extLst>
                    <a:ext uri="{9D8B030D-6E8A-4147-A177-3AD203B41FA5}">
                      <a16:colId xmlns:a16="http://schemas.microsoft.com/office/drawing/2014/main" val="4090672703"/>
                    </a:ext>
                  </a:extLst>
                </a:gridCol>
                <a:gridCol w="960904">
                  <a:extLst>
                    <a:ext uri="{9D8B030D-6E8A-4147-A177-3AD203B41FA5}">
                      <a16:colId xmlns:a16="http://schemas.microsoft.com/office/drawing/2014/main" val="2544432867"/>
                    </a:ext>
                  </a:extLst>
                </a:gridCol>
                <a:gridCol w="1108735">
                  <a:extLst>
                    <a:ext uri="{9D8B030D-6E8A-4147-A177-3AD203B41FA5}">
                      <a16:colId xmlns:a16="http://schemas.microsoft.com/office/drawing/2014/main" val="546671012"/>
                    </a:ext>
                  </a:extLst>
                </a:gridCol>
                <a:gridCol w="960904">
                  <a:extLst>
                    <a:ext uri="{9D8B030D-6E8A-4147-A177-3AD203B41FA5}">
                      <a16:colId xmlns:a16="http://schemas.microsoft.com/office/drawing/2014/main" val="3125150764"/>
                    </a:ext>
                  </a:extLst>
                </a:gridCol>
              </a:tblGrid>
              <a:tr h="368365">
                <a:tc>
                  <a:txBody>
                    <a:bodyPr/>
                    <a:lstStyle/>
                    <a:p>
                      <a:pPr algn="ctr"/>
                      <a:r>
                        <a:rPr lang="pt-PT" sz="1200" dirty="0" smtClean="0">
                          <a:solidFill>
                            <a:schemeClr val="tx1"/>
                          </a:solidFill>
                        </a:rPr>
                        <a:t>Notificações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Via direta</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Via Indireta</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0036"/>
                  </a:ext>
                </a:extLst>
              </a:tr>
              <a:tr h="514702">
                <a:tc>
                  <a:txBody>
                    <a:bodyPr/>
                    <a:lstStyle/>
                    <a:p>
                      <a:pPr algn="ctr"/>
                      <a:r>
                        <a:rPr lang="pt-PT" sz="1800" b="1" dirty="0" smtClean="0">
                          <a:solidFill>
                            <a:schemeClr val="accent5">
                              <a:lumMod val="50000"/>
                            </a:schemeClr>
                          </a:solidFill>
                        </a:rPr>
                        <a:t>Graves</a:t>
                      </a:r>
                      <a:endParaRPr lang="pt-PT" sz="1800" b="1" dirty="0">
                        <a:solidFill>
                          <a:schemeClr val="accent5">
                            <a:lumMod val="50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578</a:t>
                      </a:r>
                      <a:endParaRPr lang="pt-PT" sz="2800" dirty="0">
                        <a:solidFill>
                          <a:schemeClr val="accent5"/>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1">
                              <a:lumMod val="50000"/>
                            </a:schemeClr>
                          </a:solidFill>
                        </a:rPr>
                        <a:t>37%</a:t>
                      </a:r>
                      <a:endParaRPr lang="pt-PT" sz="2800" dirty="0">
                        <a:solidFill>
                          <a:schemeClr val="accent1">
                            <a:lumMod val="50000"/>
                          </a:schemeClr>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989</a:t>
                      </a:r>
                      <a:endParaRPr lang="pt-PT" sz="2800" dirty="0">
                        <a:solidFill>
                          <a:schemeClr val="accent5"/>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1">
                              <a:lumMod val="50000"/>
                            </a:schemeClr>
                          </a:solidFill>
                        </a:rPr>
                        <a:t>63%</a:t>
                      </a:r>
                      <a:endParaRPr lang="pt-PT" sz="2800" dirty="0">
                        <a:solidFill>
                          <a:schemeClr val="accent1">
                            <a:lumMod val="50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03876"/>
                  </a:ext>
                </a:extLst>
              </a:tr>
              <a:tr h="514702">
                <a:tc>
                  <a:txBody>
                    <a:bodyPr/>
                    <a:lstStyle/>
                    <a:p>
                      <a:pPr algn="ctr"/>
                      <a:r>
                        <a:rPr lang="pt-PT" sz="1800" b="1" dirty="0" smtClean="0">
                          <a:solidFill>
                            <a:schemeClr val="accent5">
                              <a:lumMod val="50000"/>
                            </a:schemeClr>
                          </a:solidFill>
                        </a:rPr>
                        <a:t>Não Graves</a:t>
                      </a:r>
                      <a:endParaRPr lang="pt-PT" sz="1800" b="1" dirty="0">
                        <a:solidFill>
                          <a:schemeClr val="accent5">
                            <a:lumMod val="50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269</a:t>
                      </a:r>
                      <a:endParaRPr lang="pt-PT" sz="2800" dirty="0">
                        <a:solidFill>
                          <a:schemeClr val="accent5"/>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1">
                              <a:lumMod val="50000"/>
                            </a:schemeClr>
                          </a:solidFill>
                        </a:rPr>
                        <a:t>28%</a:t>
                      </a:r>
                      <a:endParaRPr lang="pt-PT" sz="2800" dirty="0">
                        <a:solidFill>
                          <a:schemeClr val="accent1">
                            <a:lumMod val="50000"/>
                          </a:schemeClr>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709</a:t>
                      </a:r>
                      <a:endParaRPr lang="pt-PT" sz="2800" dirty="0">
                        <a:solidFill>
                          <a:schemeClr val="accent5"/>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1">
                              <a:lumMod val="50000"/>
                            </a:schemeClr>
                          </a:solidFill>
                        </a:rPr>
                        <a:t>72%</a:t>
                      </a:r>
                      <a:endParaRPr lang="pt-PT" sz="2800" dirty="0">
                        <a:solidFill>
                          <a:schemeClr val="accent1">
                            <a:lumMod val="50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3499082"/>
                  </a:ext>
                </a:extLst>
              </a:tr>
            </a:tbl>
          </a:graphicData>
        </a:graphic>
      </p:graphicFrame>
      <p:graphicFrame>
        <p:nvGraphicFramePr>
          <p:cNvPr id="5" name="Gráfico 4"/>
          <p:cNvGraphicFramePr/>
          <p:nvPr>
            <p:extLst>
              <p:ext uri="{D42A27DB-BD31-4B8C-83A1-F6EECF244321}">
                <p14:modId xmlns:p14="http://schemas.microsoft.com/office/powerpoint/2010/main" val="1821124386"/>
              </p:ext>
            </p:extLst>
          </p:nvPr>
        </p:nvGraphicFramePr>
        <p:xfrm>
          <a:off x="7027516" y="4069008"/>
          <a:ext cx="4629510" cy="25577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p:cNvGraphicFramePr/>
          <p:nvPr>
            <p:extLst>
              <p:ext uri="{D42A27DB-BD31-4B8C-83A1-F6EECF244321}">
                <p14:modId xmlns:p14="http://schemas.microsoft.com/office/powerpoint/2010/main" val="1299384451"/>
              </p:ext>
            </p:extLst>
          </p:nvPr>
        </p:nvGraphicFramePr>
        <p:xfrm>
          <a:off x="1211021" y="4123426"/>
          <a:ext cx="5434108" cy="2503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36602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198" y="365126"/>
            <a:ext cx="9185699" cy="575154"/>
          </a:xfrm>
        </p:spPr>
        <p:txBody>
          <a:bodyPr>
            <a:noAutofit/>
          </a:bodyPr>
          <a:lstStyle/>
          <a:p>
            <a:r>
              <a:rPr lang="pt-PT" sz="4000" dirty="0" smtClean="0">
                <a:solidFill>
                  <a:schemeClr val="accent5">
                    <a:lumMod val="75000"/>
                  </a:schemeClr>
                </a:solidFill>
              </a:rPr>
              <a:t>Total </a:t>
            </a:r>
            <a:r>
              <a:rPr lang="pt-PT" sz="4000" dirty="0">
                <a:solidFill>
                  <a:schemeClr val="accent5">
                    <a:lumMod val="75000"/>
                  </a:schemeClr>
                </a:solidFill>
              </a:rPr>
              <a:t>de </a:t>
            </a:r>
            <a:r>
              <a:rPr lang="pt-PT" sz="4000" dirty="0" smtClean="0">
                <a:solidFill>
                  <a:schemeClr val="accent5">
                    <a:lumMod val="75000"/>
                  </a:schemeClr>
                </a:solidFill>
              </a:rPr>
              <a:t>Notificações de Via Direta</a:t>
            </a:r>
            <a:endParaRPr lang="pt-PT" sz="4000" dirty="0">
              <a:solidFill>
                <a:schemeClr val="accent5">
                  <a:lumMod val="75000"/>
                </a:schemeClr>
              </a:solidFill>
            </a:endParaRPr>
          </a:p>
        </p:txBody>
      </p:sp>
      <p:sp>
        <p:nvSpPr>
          <p:cNvPr id="13" name="Título 1"/>
          <p:cNvSpPr txBox="1">
            <a:spLocks/>
          </p:cNvSpPr>
          <p:nvPr/>
        </p:nvSpPr>
        <p:spPr>
          <a:xfrm>
            <a:off x="1105616" y="879833"/>
            <a:ext cx="8081514" cy="3709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PT" sz="1700" dirty="0" smtClean="0"/>
              <a:t>Frequência absoluta e relativa das notificações de RAM recebidas por via direta</a:t>
            </a:r>
          </a:p>
        </p:txBody>
      </p:sp>
      <p:graphicFrame>
        <p:nvGraphicFramePr>
          <p:cNvPr id="14" name="Tabela 13"/>
          <p:cNvGraphicFramePr>
            <a:graphicFrameLocks noGrp="1"/>
          </p:cNvGraphicFramePr>
          <p:nvPr>
            <p:extLst>
              <p:ext uri="{D42A27DB-BD31-4B8C-83A1-F6EECF244321}">
                <p14:modId xmlns:p14="http://schemas.microsoft.com/office/powerpoint/2010/main" val="1617147325"/>
              </p:ext>
            </p:extLst>
          </p:nvPr>
        </p:nvGraphicFramePr>
        <p:xfrm>
          <a:off x="1211021" y="1385987"/>
          <a:ext cx="5284597" cy="886525"/>
        </p:xfrm>
        <a:graphic>
          <a:graphicData uri="http://schemas.openxmlformats.org/drawingml/2006/table">
            <a:tbl>
              <a:tblPr firstRow="1" bandRow="1">
                <a:tableStyleId>{5C22544A-7EE6-4342-B048-85BDC9FD1C3A}</a:tableStyleId>
              </a:tblPr>
              <a:tblGrid>
                <a:gridCol w="1259205">
                  <a:extLst>
                    <a:ext uri="{9D8B030D-6E8A-4147-A177-3AD203B41FA5}">
                      <a16:colId xmlns:a16="http://schemas.microsoft.com/office/drawing/2014/main" val="3715609987"/>
                    </a:ext>
                  </a:extLst>
                </a:gridCol>
                <a:gridCol w="1078230">
                  <a:extLst>
                    <a:ext uri="{9D8B030D-6E8A-4147-A177-3AD203B41FA5}">
                      <a16:colId xmlns:a16="http://schemas.microsoft.com/office/drawing/2014/main" val="4090672703"/>
                    </a:ext>
                  </a:extLst>
                </a:gridCol>
                <a:gridCol w="934466">
                  <a:extLst>
                    <a:ext uri="{9D8B030D-6E8A-4147-A177-3AD203B41FA5}">
                      <a16:colId xmlns:a16="http://schemas.microsoft.com/office/drawing/2014/main" val="2544432867"/>
                    </a:ext>
                  </a:extLst>
                </a:gridCol>
                <a:gridCol w="1078230">
                  <a:extLst>
                    <a:ext uri="{9D8B030D-6E8A-4147-A177-3AD203B41FA5}">
                      <a16:colId xmlns:a16="http://schemas.microsoft.com/office/drawing/2014/main" val="546671012"/>
                    </a:ext>
                  </a:extLst>
                </a:gridCol>
                <a:gridCol w="934466">
                  <a:extLst>
                    <a:ext uri="{9D8B030D-6E8A-4147-A177-3AD203B41FA5}">
                      <a16:colId xmlns:a16="http://schemas.microsoft.com/office/drawing/2014/main" val="3125150764"/>
                    </a:ext>
                  </a:extLst>
                </a:gridCol>
              </a:tblGrid>
              <a:tr h="368365">
                <a:tc>
                  <a:txBody>
                    <a:bodyPr/>
                    <a:lstStyle/>
                    <a:p>
                      <a:r>
                        <a:rPr lang="pt-PT" sz="1200" dirty="0" smtClean="0">
                          <a:solidFill>
                            <a:schemeClr val="tx1"/>
                          </a:solidFill>
                        </a:rPr>
                        <a:t>Notificações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Portal RAM</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Outras Vias</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0036"/>
                  </a:ext>
                </a:extLst>
              </a:tr>
              <a:tr h="514702">
                <a:tc>
                  <a:txBody>
                    <a:bodyPr/>
                    <a:lstStyle/>
                    <a:p>
                      <a:pPr algn="ctr"/>
                      <a:r>
                        <a:rPr lang="pt-PT" sz="2800" dirty="0" smtClean="0">
                          <a:solidFill>
                            <a:schemeClr val="accent5">
                              <a:lumMod val="50000"/>
                            </a:schemeClr>
                          </a:solidFill>
                        </a:rPr>
                        <a:t>847</a:t>
                      </a:r>
                      <a:endParaRPr lang="pt-PT" sz="2800"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586</a:t>
                      </a:r>
                      <a:endParaRPr lang="pt-PT" sz="2800" dirty="0">
                        <a:solidFill>
                          <a:schemeClr val="accent5"/>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1">
                              <a:lumMod val="50000"/>
                            </a:schemeClr>
                          </a:solidFill>
                        </a:rPr>
                        <a:t>69%</a:t>
                      </a:r>
                      <a:endParaRPr lang="pt-PT" sz="2800" dirty="0">
                        <a:solidFill>
                          <a:schemeClr val="accent1">
                            <a:lumMod val="50000"/>
                          </a:schemeClr>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261</a:t>
                      </a:r>
                      <a:endParaRPr lang="pt-PT" sz="2800"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1">
                              <a:lumMod val="50000"/>
                            </a:schemeClr>
                          </a:solidFill>
                        </a:rPr>
                        <a:t>31%</a:t>
                      </a:r>
                      <a:endParaRPr lang="pt-PT" sz="2800"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03876"/>
                  </a:ext>
                </a:extLst>
              </a:tr>
            </a:tbl>
          </a:graphicData>
        </a:graphic>
      </p:graphicFrame>
      <p:graphicFrame>
        <p:nvGraphicFramePr>
          <p:cNvPr id="6" name="Marcador de Posição de Conteúdo 5"/>
          <p:cNvGraphicFramePr>
            <a:graphicFrameLocks noGrp="1"/>
          </p:cNvGraphicFramePr>
          <p:nvPr>
            <p:ph sz="half" idx="2"/>
            <p:extLst>
              <p:ext uri="{D42A27DB-BD31-4B8C-83A1-F6EECF244321}">
                <p14:modId xmlns:p14="http://schemas.microsoft.com/office/powerpoint/2010/main" val="2492990568"/>
              </p:ext>
            </p:extLst>
          </p:nvPr>
        </p:nvGraphicFramePr>
        <p:xfrm>
          <a:off x="7312865" y="3969611"/>
          <a:ext cx="2563974" cy="1997563"/>
        </p:xfrm>
        <a:graphic>
          <a:graphicData uri="http://schemas.openxmlformats.org/drawingml/2006/chart">
            <c:chart xmlns:c="http://schemas.openxmlformats.org/drawingml/2006/chart" xmlns:r="http://schemas.openxmlformats.org/officeDocument/2006/relationships" r:id="rId2"/>
          </a:graphicData>
        </a:graphic>
      </p:graphicFrame>
      <p:sp>
        <p:nvSpPr>
          <p:cNvPr id="3" name="CaixaDeTexto 2"/>
          <p:cNvSpPr txBox="1"/>
          <p:nvPr/>
        </p:nvSpPr>
        <p:spPr>
          <a:xfrm>
            <a:off x="8214523" y="4688111"/>
            <a:ext cx="778017" cy="261610"/>
          </a:xfrm>
          <a:prstGeom prst="rect">
            <a:avLst/>
          </a:prstGeom>
          <a:noFill/>
        </p:spPr>
        <p:txBody>
          <a:bodyPr wrap="square" rtlCol="0">
            <a:spAutoFit/>
          </a:bodyPr>
          <a:lstStyle/>
          <a:p>
            <a:pPr algn="ctr"/>
            <a:r>
              <a:rPr lang="pt-PT" sz="1100" b="1" dirty="0">
                <a:solidFill>
                  <a:schemeClr val="accent5">
                    <a:lumMod val="50000"/>
                  </a:schemeClr>
                </a:solidFill>
              </a:rPr>
              <a:t>4</a:t>
            </a:r>
            <a:r>
              <a:rPr lang="pt-PT" sz="1100" b="1" dirty="0" smtClean="0">
                <a:solidFill>
                  <a:schemeClr val="accent5">
                    <a:lumMod val="50000"/>
                  </a:schemeClr>
                </a:solidFill>
              </a:rPr>
              <a:t>ºT.2020</a:t>
            </a:r>
          </a:p>
        </p:txBody>
      </p:sp>
      <p:graphicFrame>
        <p:nvGraphicFramePr>
          <p:cNvPr id="7" name="Gráfico 6"/>
          <p:cNvGraphicFramePr/>
          <p:nvPr>
            <p:extLst>
              <p:ext uri="{D42A27DB-BD31-4B8C-83A1-F6EECF244321}">
                <p14:modId xmlns:p14="http://schemas.microsoft.com/office/powerpoint/2010/main" val="3049962852"/>
              </p:ext>
            </p:extLst>
          </p:nvPr>
        </p:nvGraphicFramePr>
        <p:xfrm>
          <a:off x="9564054" y="3214692"/>
          <a:ext cx="2167157" cy="19267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Tabela 18"/>
          <p:cNvGraphicFramePr>
            <a:graphicFrameLocks noGrp="1"/>
          </p:cNvGraphicFramePr>
          <p:nvPr>
            <p:extLst>
              <p:ext uri="{D42A27DB-BD31-4B8C-83A1-F6EECF244321}">
                <p14:modId xmlns:p14="http://schemas.microsoft.com/office/powerpoint/2010/main" val="1287255812"/>
              </p:ext>
            </p:extLst>
          </p:nvPr>
        </p:nvGraphicFramePr>
        <p:xfrm>
          <a:off x="7648596" y="1389445"/>
          <a:ext cx="3859042" cy="883067"/>
        </p:xfrm>
        <a:graphic>
          <a:graphicData uri="http://schemas.openxmlformats.org/drawingml/2006/table">
            <a:tbl>
              <a:tblPr firstRow="1" bandRow="1">
                <a:tableStyleId>{5C22544A-7EE6-4342-B048-85BDC9FD1C3A}</a:tableStyleId>
              </a:tblPr>
              <a:tblGrid>
                <a:gridCol w="942531">
                  <a:extLst>
                    <a:ext uri="{9D8B030D-6E8A-4147-A177-3AD203B41FA5}">
                      <a16:colId xmlns:a16="http://schemas.microsoft.com/office/drawing/2014/main" val="3715609987"/>
                    </a:ext>
                  </a:extLst>
                </a:gridCol>
                <a:gridCol w="817880">
                  <a:extLst>
                    <a:ext uri="{9D8B030D-6E8A-4147-A177-3AD203B41FA5}">
                      <a16:colId xmlns:a16="http://schemas.microsoft.com/office/drawing/2014/main" val="4090672703"/>
                    </a:ext>
                  </a:extLst>
                </a:gridCol>
                <a:gridCol w="814134">
                  <a:extLst>
                    <a:ext uri="{9D8B030D-6E8A-4147-A177-3AD203B41FA5}">
                      <a16:colId xmlns:a16="http://schemas.microsoft.com/office/drawing/2014/main" val="2544432867"/>
                    </a:ext>
                  </a:extLst>
                </a:gridCol>
                <a:gridCol w="625793">
                  <a:extLst>
                    <a:ext uri="{9D8B030D-6E8A-4147-A177-3AD203B41FA5}">
                      <a16:colId xmlns:a16="http://schemas.microsoft.com/office/drawing/2014/main" val="546671012"/>
                    </a:ext>
                  </a:extLst>
                </a:gridCol>
                <a:gridCol w="658704">
                  <a:extLst>
                    <a:ext uri="{9D8B030D-6E8A-4147-A177-3AD203B41FA5}">
                      <a16:colId xmlns:a16="http://schemas.microsoft.com/office/drawing/2014/main" val="3125150764"/>
                    </a:ext>
                  </a:extLst>
                </a:gridCol>
              </a:tblGrid>
              <a:tr h="368365">
                <a:tc>
                  <a:txBody>
                    <a:bodyPr/>
                    <a:lstStyle/>
                    <a:p>
                      <a:r>
                        <a:rPr lang="pt-PT" sz="1200" dirty="0" smtClean="0">
                          <a:solidFill>
                            <a:schemeClr val="tx1"/>
                          </a:solidFill>
                        </a:rPr>
                        <a:t>Portal RAM</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Profissionais</a:t>
                      </a:r>
                      <a:r>
                        <a:rPr lang="pt-PT" sz="1200" baseline="0" dirty="0" smtClean="0">
                          <a:solidFill>
                            <a:schemeClr val="tx1"/>
                          </a:solidFill>
                        </a:rPr>
                        <a:t> de Saúde</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Utentes</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0036"/>
                  </a:ext>
                </a:extLst>
              </a:tr>
              <a:tr h="514702">
                <a:tc>
                  <a:txBody>
                    <a:bodyPr/>
                    <a:lstStyle/>
                    <a:p>
                      <a:pPr algn="ctr"/>
                      <a:r>
                        <a:rPr lang="pt-PT" sz="2000" dirty="0" smtClean="0">
                          <a:solidFill>
                            <a:schemeClr val="accent5">
                              <a:lumMod val="50000"/>
                            </a:schemeClr>
                          </a:solidFill>
                        </a:rPr>
                        <a:t>586</a:t>
                      </a:r>
                      <a:endParaRPr lang="pt-PT" sz="2000"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000" dirty="0" smtClean="0">
                          <a:solidFill>
                            <a:schemeClr val="accent5"/>
                          </a:solidFill>
                        </a:rPr>
                        <a:t>535</a:t>
                      </a:r>
                      <a:endParaRPr lang="pt-PT" sz="2000" dirty="0">
                        <a:solidFill>
                          <a:schemeClr val="accent5"/>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000" dirty="0" smtClean="0">
                          <a:solidFill>
                            <a:schemeClr val="accent1">
                              <a:lumMod val="50000"/>
                            </a:schemeClr>
                          </a:solidFill>
                        </a:rPr>
                        <a:t>91%</a:t>
                      </a:r>
                      <a:endParaRPr lang="pt-PT" sz="2000" dirty="0">
                        <a:solidFill>
                          <a:schemeClr val="accent1">
                            <a:lumMod val="50000"/>
                          </a:schemeClr>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000" dirty="0" smtClean="0">
                          <a:solidFill>
                            <a:schemeClr val="accent5"/>
                          </a:solidFill>
                        </a:rPr>
                        <a:t>51</a:t>
                      </a:r>
                      <a:endParaRPr lang="pt-PT" sz="2000"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000" dirty="0" smtClean="0">
                          <a:solidFill>
                            <a:schemeClr val="accent1">
                              <a:lumMod val="50000"/>
                            </a:schemeClr>
                          </a:solidFill>
                        </a:rPr>
                        <a:t>9%</a:t>
                      </a:r>
                      <a:endParaRPr lang="pt-PT" sz="2000"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03876"/>
                  </a:ext>
                </a:extLst>
              </a:tr>
            </a:tbl>
          </a:graphicData>
        </a:graphic>
      </p:graphicFrame>
      <p:graphicFrame>
        <p:nvGraphicFramePr>
          <p:cNvPr id="15" name="Tabela 14"/>
          <p:cNvGraphicFramePr>
            <a:graphicFrameLocks noGrp="1"/>
          </p:cNvGraphicFramePr>
          <p:nvPr>
            <p:extLst>
              <p:ext uri="{D42A27DB-BD31-4B8C-83A1-F6EECF244321}">
                <p14:modId xmlns:p14="http://schemas.microsoft.com/office/powerpoint/2010/main" val="1860966296"/>
              </p:ext>
            </p:extLst>
          </p:nvPr>
        </p:nvGraphicFramePr>
        <p:xfrm>
          <a:off x="7645718" y="2464863"/>
          <a:ext cx="3878518" cy="883067"/>
        </p:xfrm>
        <a:graphic>
          <a:graphicData uri="http://schemas.openxmlformats.org/drawingml/2006/table">
            <a:tbl>
              <a:tblPr firstRow="1" bandRow="1">
                <a:tableStyleId>{5C22544A-7EE6-4342-B048-85BDC9FD1C3A}</a:tableStyleId>
              </a:tblPr>
              <a:tblGrid>
                <a:gridCol w="942531">
                  <a:extLst>
                    <a:ext uri="{9D8B030D-6E8A-4147-A177-3AD203B41FA5}">
                      <a16:colId xmlns:a16="http://schemas.microsoft.com/office/drawing/2014/main" val="3715609987"/>
                    </a:ext>
                  </a:extLst>
                </a:gridCol>
                <a:gridCol w="817880">
                  <a:extLst>
                    <a:ext uri="{9D8B030D-6E8A-4147-A177-3AD203B41FA5}">
                      <a16:colId xmlns:a16="http://schemas.microsoft.com/office/drawing/2014/main" val="4090672703"/>
                    </a:ext>
                  </a:extLst>
                </a:gridCol>
                <a:gridCol w="814134">
                  <a:extLst>
                    <a:ext uri="{9D8B030D-6E8A-4147-A177-3AD203B41FA5}">
                      <a16:colId xmlns:a16="http://schemas.microsoft.com/office/drawing/2014/main" val="2544432867"/>
                    </a:ext>
                  </a:extLst>
                </a:gridCol>
                <a:gridCol w="625793">
                  <a:extLst>
                    <a:ext uri="{9D8B030D-6E8A-4147-A177-3AD203B41FA5}">
                      <a16:colId xmlns:a16="http://schemas.microsoft.com/office/drawing/2014/main" val="546671012"/>
                    </a:ext>
                  </a:extLst>
                </a:gridCol>
                <a:gridCol w="678180">
                  <a:extLst>
                    <a:ext uri="{9D8B030D-6E8A-4147-A177-3AD203B41FA5}">
                      <a16:colId xmlns:a16="http://schemas.microsoft.com/office/drawing/2014/main" val="3125150764"/>
                    </a:ext>
                  </a:extLst>
                </a:gridCol>
              </a:tblGrid>
              <a:tr h="368365">
                <a:tc>
                  <a:txBody>
                    <a:bodyPr/>
                    <a:lstStyle/>
                    <a:p>
                      <a:r>
                        <a:rPr lang="pt-PT" sz="1200" dirty="0" smtClean="0">
                          <a:solidFill>
                            <a:schemeClr val="tx1"/>
                          </a:solidFill>
                        </a:rPr>
                        <a:t>Outras Vias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Profissionais</a:t>
                      </a:r>
                      <a:r>
                        <a:rPr lang="pt-PT" sz="1200" baseline="0" dirty="0" smtClean="0">
                          <a:solidFill>
                            <a:schemeClr val="tx1"/>
                          </a:solidFill>
                        </a:rPr>
                        <a:t> de Saúde</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Utentes</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0036"/>
                  </a:ext>
                </a:extLst>
              </a:tr>
              <a:tr h="514702">
                <a:tc>
                  <a:txBody>
                    <a:bodyPr/>
                    <a:lstStyle/>
                    <a:p>
                      <a:pPr algn="ctr"/>
                      <a:r>
                        <a:rPr lang="pt-PT" sz="2000" dirty="0" smtClean="0">
                          <a:solidFill>
                            <a:schemeClr val="accent5"/>
                          </a:solidFill>
                        </a:rPr>
                        <a:t>261</a:t>
                      </a:r>
                      <a:endParaRPr lang="pt-PT" sz="2000"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000" dirty="0" smtClean="0">
                          <a:solidFill>
                            <a:schemeClr val="accent1">
                              <a:lumMod val="50000"/>
                            </a:schemeClr>
                          </a:solidFill>
                        </a:rPr>
                        <a:t>225</a:t>
                      </a:r>
                      <a:endParaRPr lang="pt-PT" sz="2000" dirty="0">
                        <a:solidFill>
                          <a:schemeClr val="accent1">
                            <a:lumMod val="50000"/>
                          </a:schemeClr>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000" dirty="0" smtClean="0">
                          <a:solidFill>
                            <a:schemeClr val="accent5"/>
                          </a:solidFill>
                        </a:rPr>
                        <a:t>86%</a:t>
                      </a:r>
                      <a:endParaRPr lang="pt-PT" sz="2000" dirty="0">
                        <a:solidFill>
                          <a:schemeClr val="accent5"/>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000" dirty="0" smtClean="0">
                          <a:solidFill>
                            <a:schemeClr val="accent1">
                              <a:lumMod val="50000"/>
                            </a:schemeClr>
                          </a:solidFill>
                        </a:rPr>
                        <a:t>36</a:t>
                      </a:r>
                      <a:endParaRPr lang="pt-PT" sz="2000"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000" dirty="0" smtClean="0">
                          <a:solidFill>
                            <a:schemeClr val="accent5"/>
                          </a:solidFill>
                        </a:rPr>
                        <a:t>14%</a:t>
                      </a:r>
                      <a:endParaRPr lang="pt-PT" sz="2000"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03876"/>
                  </a:ext>
                </a:extLst>
              </a:tr>
            </a:tbl>
          </a:graphicData>
        </a:graphic>
      </p:graphicFrame>
      <p:graphicFrame>
        <p:nvGraphicFramePr>
          <p:cNvPr id="16" name="Gráfico 15"/>
          <p:cNvGraphicFramePr/>
          <p:nvPr>
            <p:extLst>
              <p:ext uri="{D42A27DB-BD31-4B8C-83A1-F6EECF244321}">
                <p14:modId xmlns:p14="http://schemas.microsoft.com/office/powerpoint/2010/main" val="200626124"/>
              </p:ext>
            </p:extLst>
          </p:nvPr>
        </p:nvGraphicFramePr>
        <p:xfrm>
          <a:off x="9628755" y="4949721"/>
          <a:ext cx="2167157" cy="1923345"/>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Conexão reta unidirecional 4"/>
          <p:cNvCxnSpPr/>
          <p:nvPr/>
        </p:nvCxnSpPr>
        <p:spPr>
          <a:xfrm flipV="1">
            <a:off x="9342408" y="4226944"/>
            <a:ext cx="603849" cy="425794"/>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xão reta unidirecional 16"/>
          <p:cNvCxnSpPr/>
          <p:nvPr/>
        </p:nvCxnSpPr>
        <p:spPr>
          <a:xfrm>
            <a:off x="9342408" y="5141439"/>
            <a:ext cx="681489" cy="364348"/>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Gráfico 8"/>
          <p:cNvGraphicFramePr/>
          <p:nvPr>
            <p:extLst>
              <p:ext uri="{D42A27DB-BD31-4B8C-83A1-F6EECF244321}">
                <p14:modId xmlns:p14="http://schemas.microsoft.com/office/powerpoint/2010/main" val="2563790544"/>
              </p:ext>
            </p:extLst>
          </p:nvPr>
        </p:nvGraphicFramePr>
        <p:xfrm>
          <a:off x="1124556" y="2635811"/>
          <a:ext cx="2978289" cy="318226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Gráfico 17"/>
          <p:cNvGraphicFramePr/>
          <p:nvPr>
            <p:extLst>
              <p:ext uri="{D42A27DB-BD31-4B8C-83A1-F6EECF244321}">
                <p14:modId xmlns:p14="http://schemas.microsoft.com/office/powerpoint/2010/main" val="2443925146"/>
              </p:ext>
            </p:extLst>
          </p:nvPr>
        </p:nvGraphicFramePr>
        <p:xfrm>
          <a:off x="4295391" y="2635811"/>
          <a:ext cx="2978289" cy="318226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5927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198" y="365126"/>
            <a:ext cx="8642232" cy="575154"/>
          </a:xfrm>
        </p:spPr>
        <p:txBody>
          <a:bodyPr>
            <a:noAutofit/>
          </a:bodyPr>
          <a:lstStyle/>
          <a:p>
            <a:r>
              <a:rPr lang="pt-PT" sz="4000" dirty="0" smtClean="0">
                <a:solidFill>
                  <a:schemeClr val="accent5">
                    <a:lumMod val="75000"/>
                  </a:schemeClr>
                </a:solidFill>
              </a:rPr>
              <a:t>Total </a:t>
            </a:r>
            <a:r>
              <a:rPr lang="pt-PT" sz="4000" dirty="0">
                <a:solidFill>
                  <a:schemeClr val="accent5">
                    <a:lumMod val="75000"/>
                  </a:schemeClr>
                </a:solidFill>
              </a:rPr>
              <a:t>de </a:t>
            </a:r>
            <a:r>
              <a:rPr lang="pt-PT" sz="4000" dirty="0" smtClean="0">
                <a:solidFill>
                  <a:schemeClr val="accent5">
                    <a:lumMod val="75000"/>
                  </a:schemeClr>
                </a:solidFill>
              </a:rPr>
              <a:t>Notificações de Via Direta</a:t>
            </a:r>
            <a:endParaRPr lang="pt-PT" sz="4000" dirty="0">
              <a:solidFill>
                <a:schemeClr val="accent5">
                  <a:lumMod val="75000"/>
                </a:schemeClr>
              </a:solidFill>
            </a:endParaRPr>
          </a:p>
        </p:txBody>
      </p:sp>
      <p:sp>
        <p:nvSpPr>
          <p:cNvPr id="13" name="Título 1"/>
          <p:cNvSpPr txBox="1">
            <a:spLocks/>
          </p:cNvSpPr>
          <p:nvPr/>
        </p:nvSpPr>
        <p:spPr>
          <a:xfrm>
            <a:off x="1114242" y="879833"/>
            <a:ext cx="7555303" cy="370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fontAlgn="base">
              <a:lnSpc>
                <a:spcPct val="100000"/>
              </a:lnSpc>
              <a:spcAft>
                <a:spcPct val="0"/>
              </a:spcAft>
            </a:pPr>
            <a:r>
              <a:rPr lang="pt-PT" altLang="pt-PT" sz="1700" dirty="0"/>
              <a:t>Notificações </a:t>
            </a:r>
            <a:r>
              <a:rPr lang="pt-PT" altLang="pt-PT" sz="1700" dirty="0" smtClean="0"/>
              <a:t>por Unidades de Farmacovigilância, graves e não graves</a:t>
            </a:r>
            <a:endParaRPr lang="pt-PT" altLang="pt-PT" sz="1700" dirty="0"/>
          </a:p>
        </p:txBody>
      </p:sp>
      <p:graphicFrame>
        <p:nvGraphicFramePr>
          <p:cNvPr id="14" name="Tabela 13"/>
          <p:cNvGraphicFramePr>
            <a:graphicFrameLocks noGrp="1"/>
          </p:cNvGraphicFramePr>
          <p:nvPr>
            <p:extLst>
              <p:ext uri="{D42A27DB-BD31-4B8C-83A1-F6EECF244321}">
                <p14:modId xmlns:p14="http://schemas.microsoft.com/office/powerpoint/2010/main" val="1375627486"/>
              </p:ext>
            </p:extLst>
          </p:nvPr>
        </p:nvGraphicFramePr>
        <p:xfrm>
          <a:off x="1211021" y="1322487"/>
          <a:ext cx="5444871" cy="886525"/>
        </p:xfrm>
        <a:graphic>
          <a:graphicData uri="http://schemas.openxmlformats.org/drawingml/2006/table">
            <a:tbl>
              <a:tblPr firstRow="1" bandRow="1">
                <a:tableStyleId>{5C22544A-7EE6-4342-B048-85BDC9FD1C3A}</a:tableStyleId>
              </a:tblPr>
              <a:tblGrid>
                <a:gridCol w="1259205">
                  <a:extLst>
                    <a:ext uri="{9D8B030D-6E8A-4147-A177-3AD203B41FA5}">
                      <a16:colId xmlns:a16="http://schemas.microsoft.com/office/drawing/2014/main" val="3715609987"/>
                    </a:ext>
                  </a:extLst>
                </a:gridCol>
                <a:gridCol w="1078230">
                  <a:extLst>
                    <a:ext uri="{9D8B030D-6E8A-4147-A177-3AD203B41FA5}">
                      <a16:colId xmlns:a16="http://schemas.microsoft.com/office/drawing/2014/main" val="4090672703"/>
                    </a:ext>
                  </a:extLst>
                </a:gridCol>
                <a:gridCol w="1094740">
                  <a:extLst>
                    <a:ext uri="{9D8B030D-6E8A-4147-A177-3AD203B41FA5}">
                      <a16:colId xmlns:a16="http://schemas.microsoft.com/office/drawing/2014/main" val="2544432867"/>
                    </a:ext>
                  </a:extLst>
                </a:gridCol>
                <a:gridCol w="1078230">
                  <a:extLst>
                    <a:ext uri="{9D8B030D-6E8A-4147-A177-3AD203B41FA5}">
                      <a16:colId xmlns:a16="http://schemas.microsoft.com/office/drawing/2014/main" val="546671012"/>
                    </a:ext>
                  </a:extLst>
                </a:gridCol>
                <a:gridCol w="934466">
                  <a:extLst>
                    <a:ext uri="{9D8B030D-6E8A-4147-A177-3AD203B41FA5}">
                      <a16:colId xmlns:a16="http://schemas.microsoft.com/office/drawing/2014/main" val="3125150764"/>
                    </a:ext>
                  </a:extLst>
                </a:gridCol>
              </a:tblGrid>
              <a:tr h="368365">
                <a:tc>
                  <a:txBody>
                    <a:bodyPr/>
                    <a:lstStyle/>
                    <a:p>
                      <a:pPr algn="l"/>
                      <a:r>
                        <a:rPr lang="pt-PT" sz="1200" dirty="0" smtClean="0">
                          <a:solidFill>
                            <a:schemeClr val="tx1"/>
                          </a:solidFill>
                        </a:rPr>
                        <a:t>Notificações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Graves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Não Graves</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0036"/>
                  </a:ext>
                </a:extLst>
              </a:tr>
              <a:tr h="514702">
                <a:tc>
                  <a:txBody>
                    <a:bodyPr/>
                    <a:lstStyle/>
                    <a:p>
                      <a:pPr algn="l"/>
                      <a:r>
                        <a:rPr lang="pt-PT" sz="2800" dirty="0" smtClean="0">
                          <a:solidFill>
                            <a:schemeClr val="accent5">
                              <a:lumMod val="50000"/>
                            </a:schemeClr>
                          </a:solidFill>
                        </a:rPr>
                        <a:t>847</a:t>
                      </a:r>
                      <a:endParaRPr lang="pt-PT" sz="2800"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4546A"/>
                      </a:solidFill>
                      <a:prstDash val="solid"/>
                      <a:round/>
                      <a:headEnd type="none" w="med" len="med"/>
                      <a:tailEnd type="none" w="med" len="med"/>
                    </a:lnB>
                    <a:noFill/>
                  </a:tcPr>
                </a:tc>
                <a:tc>
                  <a:txBody>
                    <a:bodyPr/>
                    <a:lstStyle/>
                    <a:p>
                      <a:pPr algn="ctr"/>
                      <a:r>
                        <a:rPr lang="pt-PT" sz="2800" dirty="0" smtClean="0">
                          <a:solidFill>
                            <a:srgbClr val="FF0000"/>
                          </a:solidFill>
                        </a:rPr>
                        <a:t>578</a:t>
                      </a:r>
                      <a:endParaRPr lang="pt-PT" sz="2800" dirty="0">
                        <a:solidFill>
                          <a:srgbClr val="FF0000"/>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4546A"/>
                      </a:solidFill>
                      <a:prstDash val="solid"/>
                      <a:round/>
                      <a:headEnd type="none" w="med" len="med"/>
                      <a:tailEnd type="none" w="med" len="med"/>
                    </a:lnB>
                    <a:noFill/>
                  </a:tcPr>
                </a:tc>
                <a:tc>
                  <a:txBody>
                    <a:bodyPr/>
                    <a:lstStyle/>
                    <a:p>
                      <a:pPr algn="r"/>
                      <a:r>
                        <a:rPr lang="pt-PT" sz="2800" dirty="0" smtClean="0">
                          <a:solidFill>
                            <a:schemeClr val="accent1">
                              <a:lumMod val="50000"/>
                            </a:schemeClr>
                          </a:solidFill>
                        </a:rPr>
                        <a:t>68%</a:t>
                      </a:r>
                      <a:endParaRPr lang="pt-PT" sz="2800" dirty="0">
                        <a:solidFill>
                          <a:schemeClr val="accent1">
                            <a:lumMod val="50000"/>
                          </a:schemeClr>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4546A"/>
                      </a:solidFill>
                      <a:prstDash val="solid"/>
                      <a:round/>
                      <a:headEnd type="none" w="med" len="med"/>
                      <a:tailEnd type="none" w="med" len="med"/>
                    </a:lnB>
                    <a:noFill/>
                  </a:tcPr>
                </a:tc>
                <a:tc>
                  <a:txBody>
                    <a:bodyPr/>
                    <a:lstStyle/>
                    <a:p>
                      <a:pPr algn="ctr"/>
                      <a:r>
                        <a:rPr lang="pt-PT" sz="2800" dirty="0" smtClean="0">
                          <a:solidFill>
                            <a:schemeClr val="accent6">
                              <a:lumMod val="75000"/>
                            </a:schemeClr>
                          </a:solidFill>
                        </a:rPr>
                        <a:t>269</a:t>
                      </a:r>
                      <a:endParaRPr lang="pt-PT" sz="2800" dirty="0">
                        <a:solidFill>
                          <a:schemeClr val="accent6">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4546A"/>
                      </a:solidFill>
                      <a:prstDash val="solid"/>
                      <a:round/>
                      <a:headEnd type="none" w="med" len="med"/>
                      <a:tailEnd type="none" w="med" len="med"/>
                    </a:lnB>
                    <a:noFill/>
                  </a:tcPr>
                </a:tc>
                <a:tc>
                  <a:txBody>
                    <a:bodyPr/>
                    <a:lstStyle/>
                    <a:p>
                      <a:pPr algn="ctr"/>
                      <a:r>
                        <a:rPr lang="pt-PT" sz="2800" dirty="0" smtClean="0">
                          <a:solidFill>
                            <a:schemeClr val="accent1">
                              <a:lumMod val="50000"/>
                            </a:schemeClr>
                          </a:solidFill>
                        </a:rPr>
                        <a:t>32%</a:t>
                      </a:r>
                      <a:endParaRPr lang="pt-PT" sz="2800"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4546A"/>
                      </a:solidFill>
                      <a:prstDash val="solid"/>
                      <a:round/>
                      <a:headEnd type="none" w="med" len="med"/>
                      <a:tailEnd type="none" w="med" len="med"/>
                    </a:lnB>
                    <a:noFill/>
                  </a:tcPr>
                </a:tc>
                <a:extLst>
                  <a:ext uri="{0D108BD9-81ED-4DB2-BD59-A6C34878D82A}">
                    <a16:rowId xmlns:a16="http://schemas.microsoft.com/office/drawing/2014/main" val="446303876"/>
                  </a:ext>
                </a:extLst>
              </a:tr>
            </a:tbl>
          </a:graphicData>
        </a:graphic>
      </p:graphicFrame>
      <p:graphicFrame>
        <p:nvGraphicFramePr>
          <p:cNvPr id="21" name="Tabela 20"/>
          <p:cNvGraphicFramePr>
            <a:graphicFrameLocks noGrp="1"/>
          </p:cNvGraphicFramePr>
          <p:nvPr>
            <p:extLst>
              <p:ext uri="{D42A27DB-BD31-4B8C-83A1-F6EECF244321}">
                <p14:modId xmlns:p14="http://schemas.microsoft.com/office/powerpoint/2010/main" val="3950171815"/>
              </p:ext>
            </p:extLst>
          </p:nvPr>
        </p:nvGraphicFramePr>
        <p:xfrm>
          <a:off x="1276525" y="2285212"/>
          <a:ext cx="5277339" cy="4450080"/>
        </p:xfrm>
        <a:graphic>
          <a:graphicData uri="http://schemas.openxmlformats.org/drawingml/2006/table">
            <a:tbl>
              <a:tblPr firstRow="1" bandRow="1">
                <a:tableStyleId>{5C22544A-7EE6-4342-B048-85BDC9FD1C3A}</a:tableStyleId>
              </a:tblPr>
              <a:tblGrid>
                <a:gridCol w="346872">
                  <a:extLst>
                    <a:ext uri="{9D8B030D-6E8A-4147-A177-3AD203B41FA5}">
                      <a16:colId xmlns:a16="http://schemas.microsoft.com/office/drawing/2014/main" val="618873085"/>
                    </a:ext>
                  </a:extLst>
                </a:gridCol>
                <a:gridCol w="1845945">
                  <a:extLst>
                    <a:ext uri="{9D8B030D-6E8A-4147-A177-3AD203B41FA5}">
                      <a16:colId xmlns:a16="http://schemas.microsoft.com/office/drawing/2014/main" val="810747285"/>
                    </a:ext>
                  </a:extLst>
                </a:gridCol>
                <a:gridCol w="451167">
                  <a:extLst>
                    <a:ext uri="{9D8B030D-6E8A-4147-A177-3AD203B41FA5}">
                      <a16:colId xmlns:a16="http://schemas.microsoft.com/office/drawing/2014/main" val="31644748"/>
                    </a:ext>
                  </a:extLst>
                </a:gridCol>
                <a:gridCol w="530542">
                  <a:extLst>
                    <a:ext uri="{9D8B030D-6E8A-4147-A177-3AD203B41FA5}">
                      <a16:colId xmlns:a16="http://schemas.microsoft.com/office/drawing/2014/main" val="2624863942"/>
                    </a:ext>
                  </a:extLst>
                </a:gridCol>
                <a:gridCol w="451167">
                  <a:extLst>
                    <a:ext uri="{9D8B030D-6E8A-4147-A177-3AD203B41FA5}">
                      <a16:colId xmlns:a16="http://schemas.microsoft.com/office/drawing/2014/main" val="425681427"/>
                    </a:ext>
                  </a:extLst>
                </a:gridCol>
                <a:gridCol w="549287">
                  <a:extLst>
                    <a:ext uri="{9D8B030D-6E8A-4147-A177-3AD203B41FA5}">
                      <a16:colId xmlns:a16="http://schemas.microsoft.com/office/drawing/2014/main" val="2668156013"/>
                    </a:ext>
                  </a:extLst>
                </a:gridCol>
                <a:gridCol w="451167">
                  <a:extLst>
                    <a:ext uri="{9D8B030D-6E8A-4147-A177-3AD203B41FA5}">
                      <a16:colId xmlns:a16="http://schemas.microsoft.com/office/drawing/2014/main" val="3260512687"/>
                    </a:ext>
                  </a:extLst>
                </a:gridCol>
                <a:gridCol w="651192">
                  <a:extLst>
                    <a:ext uri="{9D8B030D-6E8A-4147-A177-3AD203B41FA5}">
                      <a16:colId xmlns:a16="http://schemas.microsoft.com/office/drawing/2014/main" val="125677253"/>
                    </a:ext>
                  </a:extLst>
                </a:gridCol>
              </a:tblGrid>
              <a:tr h="370840">
                <a:tc>
                  <a:txBody>
                    <a:bodyPr/>
                    <a:lstStyle/>
                    <a:p>
                      <a:pPr algn="ctr"/>
                      <a:endParaRPr lang="pt-PT" sz="1400" b="1" baseline="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1" dirty="0" smtClean="0">
                          <a:solidFill>
                            <a:schemeClr val="tx1"/>
                          </a:solidFill>
                          <a:latin typeface="+mn-lt"/>
                        </a:rPr>
                        <a:t>Unidades</a:t>
                      </a:r>
                      <a:endParaRPr lang="pt-PT" sz="1200" b="1" dirty="0">
                        <a:solidFill>
                          <a:schemeClr val="tx1"/>
                        </a:solidFill>
                        <a:latin typeface="+mn-lt"/>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1200" b="1" dirty="0" smtClean="0">
                          <a:solidFill>
                            <a:schemeClr val="tx1"/>
                          </a:solidFill>
                          <a:latin typeface="+mn-lt"/>
                        </a:rPr>
                        <a:t>T</a:t>
                      </a:r>
                      <a:endParaRPr lang="pt-PT" sz="1200" b="1" dirty="0">
                        <a:solidFill>
                          <a:schemeClr val="tx1"/>
                        </a:solidFill>
                        <a:latin typeface="+mn-lt"/>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1200" b="1" dirty="0" smtClean="0">
                          <a:solidFill>
                            <a:schemeClr val="tx1"/>
                          </a:solidFill>
                          <a:latin typeface="+mn-lt"/>
                        </a:rPr>
                        <a:t>T</a:t>
                      </a:r>
                      <a:r>
                        <a:rPr lang="pt-PT" sz="1200" b="0" dirty="0" smtClean="0">
                          <a:solidFill>
                            <a:schemeClr val="tx1"/>
                          </a:solidFill>
                          <a:latin typeface="+mn-lt"/>
                        </a:rPr>
                        <a:t> (%)</a:t>
                      </a:r>
                      <a:endParaRPr lang="pt-PT" sz="1200" b="0" dirty="0">
                        <a:solidFill>
                          <a:schemeClr val="tx1"/>
                        </a:solidFill>
                        <a:latin typeface="+mn-lt"/>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1200" b="1" dirty="0" smtClean="0">
                          <a:solidFill>
                            <a:srgbClr val="FF0000"/>
                          </a:solidFill>
                          <a:latin typeface="+mn-lt"/>
                        </a:rPr>
                        <a:t>G</a:t>
                      </a:r>
                      <a:endParaRPr lang="pt-PT" sz="1200" b="1" dirty="0">
                        <a:solidFill>
                          <a:srgbClr val="FF0000"/>
                        </a:solidFill>
                        <a:latin typeface="+mn-lt"/>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1200" b="1" dirty="0" smtClean="0">
                          <a:solidFill>
                            <a:schemeClr val="tx1"/>
                          </a:solidFill>
                          <a:latin typeface="+mn-lt"/>
                        </a:rPr>
                        <a:t>G</a:t>
                      </a:r>
                      <a:r>
                        <a:rPr lang="pt-PT" sz="1200" b="0" dirty="0" smtClean="0">
                          <a:solidFill>
                            <a:schemeClr val="tx1"/>
                          </a:solidFill>
                          <a:latin typeface="+mn-lt"/>
                        </a:rPr>
                        <a:t> (%)</a:t>
                      </a:r>
                      <a:endParaRPr lang="pt-PT" sz="1200" b="0" dirty="0">
                        <a:solidFill>
                          <a:schemeClr val="tx1"/>
                        </a:solidFill>
                        <a:latin typeface="+mn-lt"/>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pt-PT" sz="1200" b="1" kern="1200" dirty="0" smtClean="0">
                          <a:solidFill>
                            <a:schemeClr val="accent6">
                              <a:lumMod val="50000"/>
                            </a:schemeClr>
                          </a:solidFill>
                          <a:latin typeface="+mn-lt"/>
                          <a:ea typeface="+mn-ea"/>
                          <a:cs typeface="+mn-cs"/>
                        </a:rPr>
                        <a:t>NG</a:t>
                      </a:r>
                      <a:endParaRPr lang="pt-PT" sz="1200" b="1" kern="1200" dirty="0">
                        <a:solidFill>
                          <a:schemeClr val="accent6">
                            <a:lumMod val="50000"/>
                          </a:schemeClr>
                        </a:solidFill>
                        <a:latin typeface="+mn-lt"/>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200" b="1" dirty="0" smtClean="0">
                          <a:solidFill>
                            <a:schemeClr val="tx1"/>
                          </a:solidFill>
                          <a:latin typeface="+mn-lt"/>
                        </a:rPr>
                        <a:t>NG</a:t>
                      </a:r>
                      <a:r>
                        <a:rPr lang="pt-PT" sz="1200" b="0" dirty="0" smtClean="0">
                          <a:solidFill>
                            <a:schemeClr val="tx1"/>
                          </a:solidFill>
                          <a:latin typeface="+mn-lt"/>
                        </a:rPr>
                        <a:t> (%)</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7796985"/>
                  </a:ext>
                </a:extLst>
              </a:tr>
              <a:tr h="370840">
                <a:tc>
                  <a:txBody>
                    <a:bodyPr/>
                    <a:lstStyle/>
                    <a:p>
                      <a:pPr algn="ctr"/>
                      <a:r>
                        <a:rPr lang="pt-PT" sz="1400" b="1" baseline="0" dirty="0" smtClean="0">
                          <a:solidFill>
                            <a:schemeClr val="tx1"/>
                          </a:solidFill>
                        </a:rPr>
                        <a:t>G</a:t>
                      </a:r>
                      <a:endParaRPr lang="pt-PT" sz="1400" b="1" baseline="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smtClean="0">
                          <a:solidFill>
                            <a:schemeClr val="tx1"/>
                          </a:solidFill>
                          <a:latin typeface="+mn-lt"/>
                        </a:rPr>
                        <a:t>Guimarães</a:t>
                      </a:r>
                      <a:endParaRPr lang="pt-PT" sz="1200" b="0"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1" dirty="0" smtClean="0">
                          <a:solidFill>
                            <a:schemeClr val="tx1"/>
                          </a:solidFill>
                          <a:latin typeface="+mn-lt"/>
                        </a:rPr>
                        <a:t>81</a:t>
                      </a:r>
                      <a:endParaRPr lang="pt-PT" sz="1200" b="1"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pt-PT" sz="1100" b="0" i="0" u="none" strike="noStrike">
                          <a:solidFill>
                            <a:srgbClr val="000000"/>
                          </a:solidFill>
                          <a:effectLst/>
                          <a:latin typeface="Calibri" panose="020F0502020204030204" pitchFamily="34" charset="0"/>
                        </a:rPr>
                        <a:t>10%</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1" dirty="0" smtClean="0">
                          <a:solidFill>
                            <a:srgbClr val="FF0000"/>
                          </a:solidFill>
                          <a:latin typeface="+mn-lt"/>
                        </a:rPr>
                        <a:t>57</a:t>
                      </a:r>
                      <a:endParaRPr lang="pt-PT" sz="1200" b="1" dirty="0">
                        <a:solidFill>
                          <a:srgbClr val="FF0000"/>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pt-PT" sz="1100" b="0" i="0" u="none" strike="noStrike">
                          <a:solidFill>
                            <a:srgbClr val="000000"/>
                          </a:solidFill>
                          <a:effectLst/>
                          <a:latin typeface="Calibri" panose="020F0502020204030204" pitchFamily="34" charset="0"/>
                        </a:rPr>
                        <a:t>10%</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1" dirty="0" smtClean="0">
                          <a:solidFill>
                            <a:schemeClr val="accent6">
                              <a:lumMod val="75000"/>
                            </a:schemeClr>
                          </a:solidFill>
                          <a:latin typeface="+mn-lt"/>
                        </a:rPr>
                        <a:t>24</a:t>
                      </a:r>
                      <a:endParaRPr lang="pt-PT" sz="1200" b="1" dirty="0">
                        <a:solidFill>
                          <a:schemeClr val="accent6">
                            <a:lumMod val="75000"/>
                          </a:schemeClr>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pt-PT" sz="1100" b="0" i="0" u="none" strike="noStrike">
                          <a:solidFill>
                            <a:srgbClr val="000000"/>
                          </a:solidFill>
                          <a:effectLst/>
                          <a:latin typeface="Calibri" panose="020F0502020204030204" pitchFamily="34" charset="0"/>
                        </a:rPr>
                        <a:t>9%</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740129"/>
                  </a:ext>
                </a:extLst>
              </a:tr>
              <a:tr h="370840">
                <a:tc>
                  <a:txBody>
                    <a:bodyPr/>
                    <a:lstStyle/>
                    <a:p>
                      <a:pPr algn="ctr"/>
                      <a:r>
                        <a:rPr lang="pt-PT" sz="1400" b="1" dirty="0" smtClean="0">
                          <a:solidFill>
                            <a:schemeClr val="tx1"/>
                          </a:solidFill>
                        </a:rPr>
                        <a:t>R</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smtClean="0">
                          <a:solidFill>
                            <a:schemeClr val="tx1"/>
                          </a:solidFill>
                          <a:latin typeface="+mn-lt"/>
                        </a:rPr>
                        <a:t>Vila Real e Bragança</a:t>
                      </a:r>
                      <a:endParaRPr lang="pt-PT" sz="1200" b="0"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1" dirty="0" smtClean="0">
                          <a:solidFill>
                            <a:schemeClr val="tx1"/>
                          </a:solidFill>
                          <a:latin typeface="+mn-lt"/>
                        </a:rPr>
                        <a:t>15</a:t>
                      </a:r>
                      <a:endParaRPr lang="pt-PT" sz="1200" b="1"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pt-PT" sz="1100" b="0" i="0" u="none" strike="noStrike">
                          <a:solidFill>
                            <a:srgbClr val="000000"/>
                          </a:solidFill>
                          <a:effectLst/>
                          <a:latin typeface="Calibri" panose="020F0502020204030204" pitchFamily="34" charset="0"/>
                        </a:rPr>
                        <a:t>2%</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1" dirty="0" smtClean="0">
                          <a:solidFill>
                            <a:srgbClr val="FF0000"/>
                          </a:solidFill>
                          <a:latin typeface="+mn-lt"/>
                        </a:rPr>
                        <a:t>5</a:t>
                      </a:r>
                      <a:endParaRPr lang="pt-PT" sz="1200" b="1" dirty="0">
                        <a:solidFill>
                          <a:srgbClr val="FF0000"/>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pt-PT" sz="1100" b="0" i="0" u="none" strike="noStrike">
                          <a:solidFill>
                            <a:srgbClr val="000000"/>
                          </a:solidFill>
                          <a:effectLst/>
                          <a:latin typeface="Calibri" panose="020F0502020204030204" pitchFamily="34" charset="0"/>
                        </a:rPr>
                        <a:t>1%</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1" dirty="0" smtClean="0">
                          <a:solidFill>
                            <a:schemeClr val="accent6">
                              <a:lumMod val="75000"/>
                            </a:schemeClr>
                          </a:solidFill>
                          <a:latin typeface="+mn-lt"/>
                        </a:rPr>
                        <a:t>10</a:t>
                      </a:r>
                      <a:endParaRPr lang="pt-PT" sz="1200" b="1" dirty="0">
                        <a:solidFill>
                          <a:schemeClr val="accent6">
                            <a:lumMod val="75000"/>
                          </a:schemeClr>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pt-PT" sz="1100" b="0" i="0" u="none" strike="noStrike">
                          <a:solidFill>
                            <a:srgbClr val="000000"/>
                          </a:solidFill>
                          <a:effectLst/>
                          <a:latin typeface="Calibri" panose="020F0502020204030204" pitchFamily="34" charset="0"/>
                        </a:rPr>
                        <a:t>9%</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9655392"/>
                  </a:ext>
                </a:extLst>
              </a:tr>
              <a:tr h="370840">
                <a:tc>
                  <a:txBody>
                    <a:bodyPr/>
                    <a:lstStyle/>
                    <a:p>
                      <a:pPr algn="ctr"/>
                      <a:r>
                        <a:rPr lang="pt-PT" sz="1400" b="1" dirty="0" smtClean="0">
                          <a:solidFill>
                            <a:schemeClr val="tx1"/>
                          </a:solidFill>
                        </a:rPr>
                        <a:t>J</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smtClean="0">
                          <a:solidFill>
                            <a:schemeClr val="tx1"/>
                          </a:solidFill>
                          <a:latin typeface="+mn-lt"/>
                        </a:rPr>
                        <a:t>Porto</a:t>
                      </a:r>
                      <a:endParaRPr lang="pt-PT" sz="1200" b="0"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1" dirty="0" smtClean="0">
                          <a:solidFill>
                            <a:schemeClr val="tx1"/>
                          </a:solidFill>
                          <a:latin typeface="+mn-lt"/>
                        </a:rPr>
                        <a:t>160</a:t>
                      </a:r>
                      <a:endParaRPr lang="pt-PT" sz="1200" b="1"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pt-PT" sz="1100" b="0" i="0" u="none" strike="noStrike">
                          <a:solidFill>
                            <a:srgbClr val="000000"/>
                          </a:solidFill>
                          <a:effectLst/>
                          <a:latin typeface="Calibri" panose="020F0502020204030204" pitchFamily="34" charset="0"/>
                        </a:rPr>
                        <a:t>19%</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1" dirty="0" smtClean="0">
                          <a:solidFill>
                            <a:srgbClr val="FF0000"/>
                          </a:solidFill>
                          <a:latin typeface="+mn-lt"/>
                        </a:rPr>
                        <a:t>116</a:t>
                      </a:r>
                      <a:endParaRPr lang="pt-PT" sz="1200" b="1" dirty="0">
                        <a:solidFill>
                          <a:srgbClr val="FF0000"/>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pt-PT" sz="1100" b="0" i="0" u="none" strike="noStrike">
                          <a:solidFill>
                            <a:srgbClr val="000000"/>
                          </a:solidFill>
                          <a:effectLst/>
                          <a:latin typeface="Calibri" panose="020F0502020204030204" pitchFamily="34" charset="0"/>
                        </a:rPr>
                        <a:t>20%</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1" dirty="0" smtClean="0">
                          <a:solidFill>
                            <a:schemeClr val="accent6">
                              <a:lumMod val="75000"/>
                            </a:schemeClr>
                          </a:solidFill>
                          <a:latin typeface="+mn-lt"/>
                        </a:rPr>
                        <a:t>44</a:t>
                      </a:r>
                      <a:endParaRPr lang="pt-PT" sz="1200" b="1" dirty="0">
                        <a:solidFill>
                          <a:schemeClr val="accent6">
                            <a:lumMod val="75000"/>
                          </a:schemeClr>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pt-PT" sz="1100" b="0" i="0" u="none" strike="noStrike">
                          <a:solidFill>
                            <a:srgbClr val="000000"/>
                          </a:solidFill>
                          <a:effectLst/>
                          <a:latin typeface="Calibri" panose="020F0502020204030204" pitchFamily="34" charset="0"/>
                        </a:rPr>
                        <a:t>9%</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8369836"/>
                  </a:ext>
                </a:extLst>
              </a:tr>
              <a:tr h="370840">
                <a:tc>
                  <a:txBody>
                    <a:bodyPr/>
                    <a:lstStyle/>
                    <a:p>
                      <a:pPr algn="ctr"/>
                      <a:r>
                        <a:rPr lang="pt-PT" sz="1400" b="1" dirty="0" smtClean="0">
                          <a:solidFill>
                            <a:schemeClr val="tx1"/>
                          </a:solidFill>
                        </a:rPr>
                        <a:t>B</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smtClean="0">
                          <a:solidFill>
                            <a:schemeClr val="tx1"/>
                          </a:solidFill>
                          <a:latin typeface="+mn-lt"/>
                        </a:rPr>
                        <a:t>Coimbra</a:t>
                      </a:r>
                      <a:endParaRPr lang="pt-PT" sz="1200" b="0"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1" dirty="0" smtClean="0">
                          <a:solidFill>
                            <a:schemeClr val="tx1"/>
                          </a:solidFill>
                          <a:latin typeface="+mn-lt"/>
                        </a:rPr>
                        <a:t>83</a:t>
                      </a:r>
                      <a:endParaRPr lang="pt-PT" sz="1200" b="1"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pt-PT" sz="1100" b="0" i="0" u="none" strike="noStrike">
                          <a:solidFill>
                            <a:srgbClr val="000000"/>
                          </a:solidFill>
                          <a:effectLst/>
                          <a:latin typeface="Calibri" panose="020F0502020204030204" pitchFamily="34" charset="0"/>
                        </a:rPr>
                        <a:t>10%</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1" dirty="0" smtClean="0">
                          <a:solidFill>
                            <a:srgbClr val="FF0000"/>
                          </a:solidFill>
                          <a:latin typeface="+mn-lt"/>
                        </a:rPr>
                        <a:t>60</a:t>
                      </a:r>
                      <a:endParaRPr lang="pt-PT" sz="1200" b="1" dirty="0">
                        <a:solidFill>
                          <a:srgbClr val="FF0000"/>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pt-PT" sz="1100" b="0" i="0" u="none" strike="noStrike">
                          <a:solidFill>
                            <a:srgbClr val="000000"/>
                          </a:solidFill>
                          <a:effectLst/>
                          <a:latin typeface="Calibri" panose="020F0502020204030204" pitchFamily="34" charset="0"/>
                        </a:rPr>
                        <a:t>10%</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1" dirty="0" smtClean="0">
                          <a:solidFill>
                            <a:schemeClr val="accent6">
                              <a:lumMod val="75000"/>
                            </a:schemeClr>
                          </a:solidFill>
                          <a:latin typeface="+mn-lt"/>
                        </a:rPr>
                        <a:t>23</a:t>
                      </a:r>
                      <a:endParaRPr lang="pt-PT" sz="1200" b="1" dirty="0">
                        <a:solidFill>
                          <a:schemeClr val="accent6">
                            <a:lumMod val="75000"/>
                          </a:schemeClr>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pt-PT" sz="1100" b="0" i="0" u="none" strike="noStrike">
                          <a:solidFill>
                            <a:srgbClr val="000000"/>
                          </a:solidFill>
                          <a:effectLst/>
                          <a:latin typeface="Calibri" panose="020F0502020204030204" pitchFamily="34" charset="0"/>
                        </a:rPr>
                        <a:t>9%</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4587764"/>
                  </a:ext>
                </a:extLst>
              </a:tr>
              <a:tr h="370840">
                <a:tc>
                  <a:txBody>
                    <a:bodyPr/>
                    <a:lstStyle/>
                    <a:p>
                      <a:pPr algn="ctr"/>
                      <a:r>
                        <a:rPr lang="pt-PT" sz="1400" b="1" dirty="0" smtClean="0">
                          <a:solidFill>
                            <a:schemeClr val="tx1"/>
                          </a:solidFill>
                        </a:rPr>
                        <a:t>V</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smtClean="0">
                          <a:solidFill>
                            <a:schemeClr val="tx1"/>
                          </a:solidFill>
                          <a:latin typeface="+mn-lt"/>
                        </a:rPr>
                        <a:t>Beira Interior</a:t>
                      </a:r>
                      <a:endParaRPr lang="pt-PT" sz="1200" b="0"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1" dirty="0" smtClean="0">
                          <a:solidFill>
                            <a:schemeClr val="tx1"/>
                          </a:solidFill>
                          <a:latin typeface="+mn-lt"/>
                        </a:rPr>
                        <a:t>62</a:t>
                      </a:r>
                      <a:endParaRPr lang="pt-PT" sz="1200" b="1"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pt-PT" sz="1100" b="0" i="0" u="none" strike="noStrike">
                          <a:solidFill>
                            <a:srgbClr val="000000"/>
                          </a:solidFill>
                          <a:effectLst/>
                          <a:latin typeface="Calibri" panose="020F0502020204030204" pitchFamily="34" charset="0"/>
                        </a:rPr>
                        <a:t>7%</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1" dirty="0" smtClean="0">
                          <a:solidFill>
                            <a:srgbClr val="FF0000"/>
                          </a:solidFill>
                          <a:latin typeface="+mn-lt"/>
                        </a:rPr>
                        <a:t>45</a:t>
                      </a:r>
                      <a:endParaRPr lang="pt-PT" sz="1200" b="1" dirty="0">
                        <a:solidFill>
                          <a:srgbClr val="FF0000"/>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pt-PT" sz="1100" b="0" i="0" u="none" strike="noStrike">
                          <a:solidFill>
                            <a:srgbClr val="000000"/>
                          </a:solidFill>
                          <a:effectLst/>
                          <a:latin typeface="Calibri" panose="020F0502020204030204" pitchFamily="34" charset="0"/>
                        </a:rPr>
                        <a:t>8%</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1" dirty="0" smtClean="0">
                          <a:solidFill>
                            <a:schemeClr val="accent6">
                              <a:lumMod val="75000"/>
                            </a:schemeClr>
                          </a:solidFill>
                          <a:latin typeface="+mn-lt"/>
                        </a:rPr>
                        <a:t>17</a:t>
                      </a:r>
                      <a:endParaRPr lang="pt-PT" sz="1200" b="1" dirty="0">
                        <a:solidFill>
                          <a:schemeClr val="accent6">
                            <a:lumMod val="75000"/>
                          </a:schemeClr>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pt-PT" sz="1100" b="0" i="0" u="none" strike="noStrike">
                          <a:solidFill>
                            <a:srgbClr val="000000"/>
                          </a:solidFill>
                          <a:effectLst/>
                          <a:latin typeface="Calibri" panose="020F0502020204030204" pitchFamily="34" charset="0"/>
                        </a:rPr>
                        <a:t>9%</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8527966"/>
                  </a:ext>
                </a:extLst>
              </a:tr>
              <a:tr h="370840">
                <a:tc>
                  <a:txBody>
                    <a:bodyPr/>
                    <a:lstStyle/>
                    <a:p>
                      <a:pPr algn="ctr"/>
                      <a:r>
                        <a:rPr lang="pt-PT" sz="1400" b="1" dirty="0" smtClean="0">
                          <a:solidFill>
                            <a:schemeClr val="tx1"/>
                          </a:solidFill>
                        </a:rPr>
                        <a:t>H</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smtClean="0">
                          <a:solidFill>
                            <a:schemeClr val="tx1"/>
                          </a:solidFill>
                          <a:latin typeface="+mn-lt"/>
                        </a:rPr>
                        <a:t>Lisboa</a:t>
                      </a:r>
                      <a:endParaRPr lang="pt-PT" sz="1200" b="0"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1" dirty="0" smtClean="0">
                          <a:solidFill>
                            <a:schemeClr val="tx1"/>
                          </a:solidFill>
                          <a:latin typeface="+mn-lt"/>
                        </a:rPr>
                        <a:t>227</a:t>
                      </a:r>
                      <a:endParaRPr lang="pt-PT" sz="1200" b="1"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pt-PT" sz="1100" b="0" i="0" u="none" strike="noStrike">
                          <a:solidFill>
                            <a:srgbClr val="000000"/>
                          </a:solidFill>
                          <a:effectLst/>
                          <a:latin typeface="Calibri" panose="020F0502020204030204" pitchFamily="34" charset="0"/>
                        </a:rPr>
                        <a:t>27%</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1" dirty="0" smtClean="0">
                          <a:solidFill>
                            <a:srgbClr val="FF0000"/>
                          </a:solidFill>
                          <a:latin typeface="+mn-lt"/>
                        </a:rPr>
                        <a:t>145</a:t>
                      </a:r>
                      <a:endParaRPr lang="pt-PT" sz="1200" b="1" dirty="0">
                        <a:solidFill>
                          <a:srgbClr val="FF0000"/>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pt-PT" sz="1100" b="0" i="0" u="none" strike="noStrike">
                          <a:solidFill>
                            <a:srgbClr val="000000"/>
                          </a:solidFill>
                          <a:effectLst/>
                          <a:latin typeface="Calibri" panose="020F0502020204030204" pitchFamily="34" charset="0"/>
                        </a:rPr>
                        <a:t>25%</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1" dirty="0" smtClean="0">
                          <a:solidFill>
                            <a:schemeClr val="accent6">
                              <a:lumMod val="75000"/>
                            </a:schemeClr>
                          </a:solidFill>
                          <a:latin typeface="+mn-lt"/>
                        </a:rPr>
                        <a:t>82</a:t>
                      </a:r>
                      <a:endParaRPr lang="pt-PT" sz="1200" b="1" dirty="0">
                        <a:solidFill>
                          <a:schemeClr val="accent6">
                            <a:lumMod val="75000"/>
                          </a:schemeClr>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pt-PT" sz="1100" b="0" i="0" u="none" strike="noStrike">
                          <a:solidFill>
                            <a:srgbClr val="000000"/>
                          </a:solidFill>
                          <a:effectLst/>
                          <a:latin typeface="Calibri" panose="020F0502020204030204" pitchFamily="34" charset="0"/>
                        </a:rPr>
                        <a:t>9%</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5713619"/>
                  </a:ext>
                </a:extLst>
              </a:tr>
              <a:tr h="370840">
                <a:tc>
                  <a:txBody>
                    <a:bodyPr/>
                    <a:lstStyle/>
                    <a:p>
                      <a:pPr algn="ctr"/>
                      <a:r>
                        <a:rPr lang="pt-PT" sz="1400" b="1" dirty="0" smtClean="0">
                          <a:solidFill>
                            <a:schemeClr val="tx1"/>
                          </a:solidFill>
                        </a:rPr>
                        <a:t>T</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smtClean="0">
                          <a:solidFill>
                            <a:schemeClr val="tx1"/>
                          </a:solidFill>
                          <a:latin typeface="+mn-lt"/>
                        </a:rPr>
                        <a:t>Setúbal e Santarém</a:t>
                      </a:r>
                      <a:endParaRPr lang="pt-PT" sz="1200" b="0"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1" dirty="0" smtClean="0">
                          <a:solidFill>
                            <a:schemeClr val="tx1"/>
                          </a:solidFill>
                          <a:latin typeface="+mn-lt"/>
                        </a:rPr>
                        <a:t>104</a:t>
                      </a:r>
                      <a:endParaRPr lang="pt-PT" sz="1200" b="1"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pt-PT" sz="1100" b="0" i="0" u="none" strike="noStrike">
                          <a:solidFill>
                            <a:srgbClr val="000000"/>
                          </a:solidFill>
                          <a:effectLst/>
                          <a:latin typeface="Calibri" panose="020F0502020204030204" pitchFamily="34" charset="0"/>
                        </a:rPr>
                        <a:t>12%</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1" dirty="0" smtClean="0">
                          <a:solidFill>
                            <a:srgbClr val="FF0000"/>
                          </a:solidFill>
                          <a:latin typeface="+mn-lt"/>
                        </a:rPr>
                        <a:t>66</a:t>
                      </a:r>
                      <a:endParaRPr lang="pt-PT" sz="1200" b="1" dirty="0">
                        <a:solidFill>
                          <a:srgbClr val="FF0000"/>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pt-PT" sz="1100" b="0" i="0" u="none" strike="noStrike">
                          <a:solidFill>
                            <a:srgbClr val="000000"/>
                          </a:solidFill>
                          <a:effectLst/>
                          <a:latin typeface="Calibri" panose="020F0502020204030204" pitchFamily="34" charset="0"/>
                        </a:rPr>
                        <a:t>11%</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1" dirty="0" smtClean="0">
                          <a:solidFill>
                            <a:schemeClr val="accent6">
                              <a:lumMod val="75000"/>
                            </a:schemeClr>
                          </a:solidFill>
                          <a:latin typeface="+mn-lt"/>
                        </a:rPr>
                        <a:t>38</a:t>
                      </a:r>
                      <a:endParaRPr lang="pt-PT" sz="1200" b="1" dirty="0">
                        <a:solidFill>
                          <a:schemeClr val="accent6">
                            <a:lumMod val="75000"/>
                          </a:schemeClr>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pt-PT" sz="1100" b="0" i="0" u="none" strike="noStrike">
                          <a:solidFill>
                            <a:srgbClr val="000000"/>
                          </a:solidFill>
                          <a:effectLst/>
                          <a:latin typeface="Calibri" panose="020F0502020204030204" pitchFamily="34" charset="0"/>
                        </a:rPr>
                        <a:t>9%</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7069658"/>
                  </a:ext>
                </a:extLst>
              </a:tr>
              <a:tr h="370840">
                <a:tc>
                  <a:txBody>
                    <a:bodyPr/>
                    <a:lstStyle/>
                    <a:p>
                      <a:pPr algn="ctr"/>
                      <a:r>
                        <a:rPr lang="pt-PT" sz="1400" b="1" dirty="0" smtClean="0">
                          <a:solidFill>
                            <a:schemeClr val="tx1"/>
                          </a:solidFill>
                        </a:rPr>
                        <a:t>E</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smtClean="0">
                          <a:solidFill>
                            <a:schemeClr val="tx1"/>
                          </a:solidFill>
                          <a:latin typeface="+mn-lt"/>
                        </a:rPr>
                        <a:t>Centro e Norte Alentejano</a:t>
                      </a:r>
                      <a:endParaRPr lang="pt-PT" sz="1200" b="0"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1" dirty="0" smtClean="0">
                          <a:solidFill>
                            <a:schemeClr val="tx1"/>
                          </a:solidFill>
                          <a:latin typeface="+mn-lt"/>
                        </a:rPr>
                        <a:t>25</a:t>
                      </a:r>
                      <a:endParaRPr lang="pt-PT" sz="1200" b="1"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pt-PT" sz="1100" b="0" i="0" u="none" strike="noStrike">
                          <a:solidFill>
                            <a:srgbClr val="000000"/>
                          </a:solidFill>
                          <a:effectLst/>
                          <a:latin typeface="Calibri" panose="020F0502020204030204" pitchFamily="34" charset="0"/>
                        </a:rPr>
                        <a:t>3%</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1" dirty="0" smtClean="0">
                          <a:solidFill>
                            <a:srgbClr val="FF0000"/>
                          </a:solidFill>
                          <a:latin typeface="+mn-lt"/>
                        </a:rPr>
                        <a:t>21</a:t>
                      </a:r>
                      <a:endParaRPr lang="pt-PT" sz="1200" b="1" dirty="0">
                        <a:solidFill>
                          <a:srgbClr val="FF0000"/>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pt-PT" sz="1100" b="0" i="0" u="none" strike="noStrike">
                          <a:solidFill>
                            <a:srgbClr val="000000"/>
                          </a:solidFill>
                          <a:effectLst/>
                          <a:latin typeface="Calibri" panose="020F0502020204030204" pitchFamily="34" charset="0"/>
                        </a:rPr>
                        <a:t>4%</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1" dirty="0" smtClean="0">
                          <a:solidFill>
                            <a:schemeClr val="accent6">
                              <a:lumMod val="75000"/>
                            </a:schemeClr>
                          </a:solidFill>
                          <a:latin typeface="+mn-lt"/>
                        </a:rPr>
                        <a:t>4</a:t>
                      </a:r>
                      <a:endParaRPr lang="pt-PT" sz="1200" b="1" dirty="0">
                        <a:solidFill>
                          <a:schemeClr val="accent6">
                            <a:lumMod val="75000"/>
                          </a:schemeClr>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pt-PT" sz="1100" b="0" i="0" u="none" strike="noStrike">
                          <a:solidFill>
                            <a:srgbClr val="000000"/>
                          </a:solidFill>
                          <a:effectLst/>
                          <a:latin typeface="Calibri" panose="020F0502020204030204" pitchFamily="34" charset="0"/>
                        </a:rPr>
                        <a:t>9%</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768990"/>
                  </a:ext>
                </a:extLst>
              </a:tr>
              <a:tr h="370840">
                <a:tc>
                  <a:txBody>
                    <a:bodyPr/>
                    <a:lstStyle/>
                    <a:p>
                      <a:pPr algn="ctr"/>
                      <a:r>
                        <a:rPr lang="pt-PT" sz="1400" b="1" dirty="0" smtClean="0">
                          <a:solidFill>
                            <a:schemeClr val="tx1"/>
                          </a:solidFill>
                        </a:rPr>
                        <a:t>F</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smtClean="0">
                          <a:solidFill>
                            <a:schemeClr val="tx1"/>
                          </a:solidFill>
                          <a:latin typeface="+mn-lt"/>
                        </a:rPr>
                        <a:t>Algarve e Alentejo</a:t>
                      </a:r>
                      <a:endParaRPr lang="pt-PT" sz="1200" b="0"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1" dirty="0" smtClean="0">
                          <a:solidFill>
                            <a:schemeClr val="tx1"/>
                          </a:solidFill>
                          <a:latin typeface="+mn-lt"/>
                        </a:rPr>
                        <a:t>71</a:t>
                      </a:r>
                      <a:endParaRPr lang="pt-PT" sz="1200" b="1"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pt-PT" sz="1100" b="0" i="0" u="none" strike="noStrike">
                          <a:solidFill>
                            <a:srgbClr val="000000"/>
                          </a:solidFill>
                          <a:effectLst/>
                          <a:latin typeface="Calibri" panose="020F0502020204030204" pitchFamily="34" charset="0"/>
                        </a:rPr>
                        <a:t>8%</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1" dirty="0" smtClean="0">
                          <a:solidFill>
                            <a:srgbClr val="FF0000"/>
                          </a:solidFill>
                          <a:latin typeface="+mn-lt"/>
                        </a:rPr>
                        <a:t>50</a:t>
                      </a:r>
                      <a:endParaRPr lang="pt-PT" sz="1200" b="1" dirty="0">
                        <a:solidFill>
                          <a:srgbClr val="FF0000"/>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pt-PT" sz="1100" b="0" i="0" u="none" strike="noStrike">
                          <a:solidFill>
                            <a:srgbClr val="000000"/>
                          </a:solidFill>
                          <a:effectLst/>
                          <a:latin typeface="Calibri" panose="020F0502020204030204" pitchFamily="34" charset="0"/>
                        </a:rPr>
                        <a:t>9%</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1" dirty="0" smtClean="0">
                          <a:solidFill>
                            <a:schemeClr val="accent6">
                              <a:lumMod val="75000"/>
                            </a:schemeClr>
                          </a:solidFill>
                          <a:latin typeface="+mn-lt"/>
                        </a:rPr>
                        <a:t>21</a:t>
                      </a:r>
                      <a:endParaRPr lang="pt-PT" sz="1200" b="1" dirty="0">
                        <a:solidFill>
                          <a:schemeClr val="accent6">
                            <a:lumMod val="75000"/>
                          </a:schemeClr>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pt-PT" sz="1100" b="0" i="0" u="none" strike="noStrike">
                          <a:solidFill>
                            <a:srgbClr val="000000"/>
                          </a:solidFill>
                          <a:effectLst/>
                          <a:latin typeface="Calibri" panose="020F0502020204030204" pitchFamily="34" charset="0"/>
                        </a:rPr>
                        <a:t>9%</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730651"/>
                  </a:ext>
                </a:extLst>
              </a:tr>
              <a:tr h="370840">
                <a:tc>
                  <a:txBody>
                    <a:bodyPr/>
                    <a:lstStyle/>
                    <a:p>
                      <a:pPr algn="ctr"/>
                      <a:r>
                        <a:rPr lang="pt-PT" sz="1400" b="1" dirty="0" smtClean="0">
                          <a:solidFill>
                            <a:schemeClr val="tx1"/>
                          </a:solidFill>
                        </a:rPr>
                        <a:t>A</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smtClean="0">
                          <a:solidFill>
                            <a:schemeClr val="tx1"/>
                          </a:solidFill>
                          <a:latin typeface="+mn-lt"/>
                        </a:rPr>
                        <a:t>Açores</a:t>
                      </a:r>
                      <a:endParaRPr lang="pt-PT" sz="1200" b="0"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1" dirty="0" smtClean="0">
                          <a:solidFill>
                            <a:schemeClr val="tx1"/>
                          </a:solidFill>
                          <a:latin typeface="+mn-lt"/>
                        </a:rPr>
                        <a:t>10</a:t>
                      </a:r>
                      <a:endParaRPr lang="pt-PT" sz="1200" b="1"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pt-PT" sz="1100" b="0" i="0" u="none" strike="noStrike">
                          <a:solidFill>
                            <a:srgbClr val="000000"/>
                          </a:solidFill>
                          <a:effectLst/>
                          <a:latin typeface="Calibri" panose="020F0502020204030204" pitchFamily="34" charset="0"/>
                        </a:rPr>
                        <a:t>1%</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1" dirty="0" smtClean="0">
                          <a:solidFill>
                            <a:srgbClr val="FF0000"/>
                          </a:solidFill>
                          <a:latin typeface="+mn-lt"/>
                        </a:rPr>
                        <a:t>7</a:t>
                      </a:r>
                      <a:endParaRPr lang="pt-PT" sz="1200" b="1" dirty="0">
                        <a:solidFill>
                          <a:srgbClr val="FF0000"/>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pt-PT" sz="1100" b="0" i="0" u="none" strike="noStrike">
                          <a:solidFill>
                            <a:srgbClr val="000000"/>
                          </a:solidFill>
                          <a:effectLst/>
                          <a:latin typeface="Calibri" panose="020F0502020204030204" pitchFamily="34" charset="0"/>
                        </a:rPr>
                        <a:t>1%</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1" dirty="0" smtClean="0">
                          <a:solidFill>
                            <a:schemeClr val="accent6">
                              <a:lumMod val="75000"/>
                            </a:schemeClr>
                          </a:solidFill>
                          <a:latin typeface="+mn-lt"/>
                        </a:rPr>
                        <a:t>3</a:t>
                      </a:r>
                      <a:endParaRPr lang="pt-PT" sz="1200" b="1" dirty="0">
                        <a:solidFill>
                          <a:schemeClr val="accent6">
                            <a:lumMod val="75000"/>
                          </a:schemeClr>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pt-PT" sz="1100" b="0" i="0" u="none" strike="noStrike">
                          <a:solidFill>
                            <a:srgbClr val="000000"/>
                          </a:solidFill>
                          <a:effectLst/>
                          <a:latin typeface="Calibri" panose="020F0502020204030204" pitchFamily="34" charset="0"/>
                        </a:rPr>
                        <a:t>9%</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7693404"/>
                  </a:ext>
                </a:extLst>
              </a:tr>
              <a:tr h="370840">
                <a:tc>
                  <a:txBody>
                    <a:bodyPr/>
                    <a:lstStyle/>
                    <a:p>
                      <a:pPr algn="ctr"/>
                      <a:r>
                        <a:rPr lang="pt-PT" sz="1400" b="1" dirty="0" smtClean="0">
                          <a:solidFill>
                            <a:schemeClr val="tx1"/>
                          </a:solidFill>
                        </a:rPr>
                        <a:t>M</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smtClean="0">
                          <a:solidFill>
                            <a:schemeClr val="tx1"/>
                          </a:solidFill>
                          <a:latin typeface="+mn-lt"/>
                        </a:rPr>
                        <a:t>Madeira</a:t>
                      </a:r>
                      <a:endParaRPr lang="pt-PT" sz="1200" b="0"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1" dirty="0" smtClean="0">
                          <a:solidFill>
                            <a:schemeClr val="tx1"/>
                          </a:solidFill>
                          <a:latin typeface="+mn-lt"/>
                        </a:rPr>
                        <a:t>9</a:t>
                      </a:r>
                      <a:endParaRPr lang="pt-PT" sz="1200" b="1" dirty="0">
                        <a:solidFill>
                          <a:schemeClr val="tx1"/>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pt-PT" sz="1100" b="0" i="0" u="none" strike="noStrike" dirty="0">
                          <a:solidFill>
                            <a:srgbClr val="000000"/>
                          </a:solidFill>
                          <a:effectLst/>
                          <a:latin typeface="Calibri" panose="020F0502020204030204" pitchFamily="34" charset="0"/>
                        </a:rPr>
                        <a:t>1%</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1" dirty="0" smtClean="0">
                          <a:solidFill>
                            <a:srgbClr val="FF0000"/>
                          </a:solidFill>
                          <a:latin typeface="+mn-lt"/>
                        </a:rPr>
                        <a:t>6</a:t>
                      </a:r>
                      <a:endParaRPr lang="pt-PT" sz="1200" b="1" dirty="0">
                        <a:solidFill>
                          <a:srgbClr val="FF0000"/>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pt-PT" sz="1100" b="0" i="0" u="none" strike="noStrike" dirty="0">
                          <a:solidFill>
                            <a:srgbClr val="000000"/>
                          </a:solidFill>
                          <a:effectLst/>
                          <a:latin typeface="Calibri" panose="020F0502020204030204" pitchFamily="34" charset="0"/>
                        </a:rPr>
                        <a:t>1%</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1" dirty="0" smtClean="0">
                          <a:solidFill>
                            <a:schemeClr val="accent6">
                              <a:lumMod val="75000"/>
                            </a:schemeClr>
                          </a:solidFill>
                          <a:latin typeface="+mn-lt"/>
                        </a:rPr>
                        <a:t>2</a:t>
                      </a:r>
                      <a:endParaRPr lang="pt-PT" sz="1200" b="1" dirty="0">
                        <a:solidFill>
                          <a:schemeClr val="accent6">
                            <a:lumMod val="75000"/>
                          </a:schemeClr>
                        </a:solidFill>
                        <a:latin typeface="+mn-lt"/>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pt-PT" sz="1100" b="0" i="0" u="none" strike="noStrike" dirty="0">
                          <a:solidFill>
                            <a:srgbClr val="000000"/>
                          </a:solidFill>
                          <a:effectLst/>
                          <a:latin typeface="Calibri" panose="020F0502020204030204" pitchFamily="34" charset="0"/>
                        </a:rPr>
                        <a:t>9%</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8635894"/>
                  </a:ext>
                </a:extLst>
              </a:tr>
            </a:tbl>
          </a:graphicData>
        </a:graphic>
      </p:graphicFrame>
      <p:graphicFrame>
        <p:nvGraphicFramePr>
          <p:cNvPr id="23" name="Gráfico 22"/>
          <p:cNvGraphicFramePr>
            <a:graphicFrameLocks/>
          </p:cNvGraphicFramePr>
          <p:nvPr>
            <p:extLst>
              <p:ext uri="{D42A27DB-BD31-4B8C-83A1-F6EECF244321}">
                <p14:modId xmlns:p14="http://schemas.microsoft.com/office/powerpoint/2010/main" val="4013229254"/>
              </p:ext>
            </p:extLst>
          </p:nvPr>
        </p:nvGraphicFramePr>
        <p:xfrm>
          <a:off x="7025475" y="1454987"/>
          <a:ext cx="4909910" cy="51080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2557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198" y="365126"/>
            <a:ext cx="8661191" cy="575154"/>
          </a:xfrm>
        </p:spPr>
        <p:txBody>
          <a:bodyPr>
            <a:noAutofit/>
          </a:bodyPr>
          <a:lstStyle/>
          <a:p>
            <a:r>
              <a:rPr lang="pt-PT" sz="4000" dirty="0" smtClean="0">
                <a:solidFill>
                  <a:schemeClr val="accent5">
                    <a:lumMod val="75000"/>
                  </a:schemeClr>
                </a:solidFill>
              </a:rPr>
              <a:t>Total </a:t>
            </a:r>
            <a:r>
              <a:rPr lang="pt-PT" sz="4000" dirty="0">
                <a:solidFill>
                  <a:schemeClr val="accent5">
                    <a:lumMod val="75000"/>
                  </a:schemeClr>
                </a:solidFill>
              </a:rPr>
              <a:t>de </a:t>
            </a:r>
            <a:r>
              <a:rPr lang="pt-PT" sz="4000" dirty="0" smtClean="0">
                <a:solidFill>
                  <a:schemeClr val="accent5">
                    <a:lumMod val="75000"/>
                  </a:schemeClr>
                </a:solidFill>
              </a:rPr>
              <a:t>Notificações de Via Direta</a:t>
            </a:r>
            <a:endParaRPr lang="pt-PT" sz="4000" dirty="0">
              <a:solidFill>
                <a:schemeClr val="accent5">
                  <a:lumMod val="75000"/>
                </a:schemeClr>
              </a:solidFill>
            </a:endParaRPr>
          </a:p>
        </p:txBody>
      </p:sp>
      <p:sp>
        <p:nvSpPr>
          <p:cNvPr id="13" name="Título 1"/>
          <p:cNvSpPr txBox="1">
            <a:spLocks/>
          </p:cNvSpPr>
          <p:nvPr/>
        </p:nvSpPr>
        <p:spPr>
          <a:xfrm>
            <a:off x="1071112" y="879833"/>
            <a:ext cx="7555303" cy="370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PT" sz="1700" dirty="0" smtClean="0"/>
              <a:t>Distribuição por Tipo de Notificador</a:t>
            </a:r>
          </a:p>
        </p:txBody>
      </p:sp>
      <p:graphicFrame>
        <p:nvGraphicFramePr>
          <p:cNvPr id="4" name="Tabela 3"/>
          <p:cNvGraphicFramePr>
            <a:graphicFrameLocks noGrp="1"/>
          </p:cNvGraphicFramePr>
          <p:nvPr>
            <p:extLst>
              <p:ext uri="{D42A27DB-BD31-4B8C-83A1-F6EECF244321}">
                <p14:modId xmlns:p14="http://schemas.microsoft.com/office/powerpoint/2010/main" val="2651093761"/>
              </p:ext>
            </p:extLst>
          </p:nvPr>
        </p:nvGraphicFramePr>
        <p:xfrm>
          <a:off x="2574604" y="1569494"/>
          <a:ext cx="3302480" cy="1854200"/>
        </p:xfrm>
        <a:graphic>
          <a:graphicData uri="http://schemas.openxmlformats.org/drawingml/2006/table">
            <a:tbl>
              <a:tblPr firstRow="1" bandRow="1">
                <a:tableStyleId>{5C22544A-7EE6-4342-B048-85BDC9FD1C3A}</a:tableStyleId>
              </a:tblPr>
              <a:tblGrid>
                <a:gridCol w="1933702">
                  <a:extLst>
                    <a:ext uri="{9D8B030D-6E8A-4147-A177-3AD203B41FA5}">
                      <a16:colId xmlns:a16="http://schemas.microsoft.com/office/drawing/2014/main" val="810747285"/>
                    </a:ext>
                  </a:extLst>
                </a:gridCol>
                <a:gridCol w="684389">
                  <a:extLst>
                    <a:ext uri="{9D8B030D-6E8A-4147-A177-3AD203B41FA5}">
                      <a16:colId xmlns:a16="http://schemas.microsoft.com/office/drawing/2014/main" val="425681427"/>
                    </a:ext>
                  </a:extLst>
                </a:gridCol>
                <a:gridCol w="684389">
                  <a:extLst>
                    <a:ext uri="{9D8B030D-6E8A-4147-A177-3AD203B41FA5}">
                      <a16:colId xmlns:a16="http://schemas.microsoft.com/office/drawing/2014/main" val="2668156013"/>
                    </a:ext>
                  </a:extLst>
                </a:gridCol>
              </a:tblGrid>
              <a:tr h="370840">
                <a:tc>
                  <a:txBody>
                    <a:bodyPr/>
                    <a:lstStyle/>
                    <a:p>
                      <a:r>
                        <a:rPr lang="pt-PT" sz="1200" b="0" dirty="0" smtClean="0">
                          <a:solidFill>
                            <a:schemeClr val="tx1"/>
                          </a:solidFill>
                        </a:rPr>
                        <a:t>Médico</a:t>
                      </a:r>
                      <a:endParaRPr lang="pt-PT" sz="1200" b="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296</a:t>
                      </a:r>
                      <a:endParaRPr lang="pt-PT" sz="1200" b="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0" i="0" u="none" strike="noStrike">
                          <a:solidFill>
                            <a:srgbClr val="000000"/>
                          </a:solidFill>
                          <a:effectLst/>
                          <a:latin typeface="Calibri" panose="020F0502020204030204" pitchFamily="34" charset="0"/>
                        </a:rPr>
                        <a:t>35%</a:t>
                      </a: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740129"/>
                  </a:ext>
                </a:extLst>
              </a:tr>
              <a:tr h="370840">
                <a:tc>
                  <a:txBody>
                    <a:bodyPr/>
                    <a:lstStyle/>
                    <a:p>
                      <a:r>
                        <a:rPr lang="pt-PT" sz="1200" b="0" dirty="0" smtClean="0">
                          <a:solidFill>
                            <a:schemeClr val="tx1"/>
                          </a:solidFill>
                        </a:rPr>
                        <a:t>Farmacêutico</a:t>
                      </a:r>
                      <a:endParaRPr lang="pt-PT" sz="1200" b="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321</a:t>
                      </a:r>
                      <a:endParaRPr lang="pt-PT" sz="1200" b="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0" i="0" u="none" strike="noStrike">
                          <a:solidFill>
                            <a:srgbClr val="000000"/>
                          </a:solidFill>
                          <a:effectLst/>
                          <a:latin typeface="Calibri" panose="020F0502020204030204" pitchFamily="34" charset="0"/>
                        </a:rPr>
                        <a:t>38%</a:t>
                      </a: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8369836"/>
                  </a:ext>
                </a:extLst>
              </a:tr>
              <a:tr h="370840">
                <a:tc>
                  <a:txBody>
                    <a:bodyPr/>
                    <a:lstStyle/>
                    <a:p>
                      <a:r>
                        <a:rPr lang="pt-PT" sz="1200" b="0" dirty="0" smtClean="0">
                          <a:solidFill>
                            <a:schemeClr val="tx1"/>
                          </a:solidFill>
                        </a:rPr>
                        <a:t>Enfermeiro</a:t>
                      </a:r>
                      <a:endParaRPr lang="pt-PT" sz="1200" b="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125</a:t>
                      </a:r>
                      <a:endParaRPr lang="pt-PT" sz="1200" b="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0" i="0" u="none" strike="noStrike">
                          <a:solidFill>
                            <a:srgbClr val="000000"/>
                          </a:solidFill>
                          <a:effectLst/>
                          <a:latin typeface="Calibri" panose="020F0502020204030204" pitchFamily="34" charset="0"/>
                        </a:rPr>
                        <a:t>15%</a:t>
                      </a: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4587764"/>
                  </a:ext>
                </a:extLst>
              </a:tr>
              <a:tr h="370840">
                <a:tc>
                  <a:txBody>
                    <a:bodyPr/>
                    <a:lstStyle/>
                    <a:p>
                      <a:r>
                        <a:rPr lang="pt-PT" sz="1200" b="0" dirty="0" smtClean="0">
                          <a:solidFill>
                            <a:schemeClr val="tx1"/>
                          </a:solidFill>
                        </a:rPr>
                        <a:t>Outro Profissional</a:t>
                      </a:r>
                      <a:r>
                        <a:rPr lang="pt-PT" sz="1200" b="0" baseline="0" dirty="0" smtClean="0">
                          <a:solidFill>
                            <a:schemeClr val="tx1"/>
                          </a:solidFill>
                        </a:rPr>
                        <a:t> de </a:t>
                      </a:r>
                      <a:r>
                        <a:rPr lang="pt-PT" sz="1200" b="0" dirty="0" smtClean="0">
                          <a:solidFill>
                            <a:schemeClr val="tx1"/>
                          </a:solidFill>
                        </a:rPr>
                        <a:t>Saúde</a:t>
                      </a:r>
                      <a:endParaRPr lang="pt-PT" sz="1200" b="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18</a:t>
                      </a:r>
                      <a:endParaRPr lang="pt-PT" sz="1200" b="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0" i="0" u="none" strike="noStrike">
                          <a:solidFill>
                            <a:srgbClr val="000000"/>
                          </a:solidFill>
                          <a:effectLst/>
                          <a:latin typeface="Calibri" panose="020F0502020204030204" pitchFamily="34" charset="0"/>
                        </a:rPr>
                        <a:t>2%</a:t>
                      </a: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8527966"/>
                  </a:ext>
                </a:extLst>
              </a:tr>
              <a:tr h="370840">
                <a:tc>
                  <a:txBody>
                    <a:bodyPr/>
                    <a:lstStyle/>
                    <a:p>
                      <a:r>
                        <a:rPr lang="pt-PT" sz="1200" b="0" dirty="0" smtClean="0">
                          <a:solidFill>
                            <a:schemeClr val="tx1"/>
                          </a:solidFill>
                        </a:rPr>
                        <a:t>Utente</a:t>
                      </a:r>
                      <a:endParaRPr lang="pt-PT" sz="1200" b="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87</a:t>
                      </a:r>
                      <a:endParaRPr lang="pt-PT" sz="1200" b="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PT" sz="1100" b="0" i="0" u="none" strike="noStrike" dirty="0">
                          <a:solidFill>
                            <a:srgbClr val="000000"/>
                          </a:solidFill>
                          <a:effectLst/>
                          <a:latin typeface="Calibri" panose="020F0502020204030204" pitchFamily="34" charset="0"/>
                        </a:rPr>
                        <a:t>10%</a:t>
                      </a: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911920"/>
                  </a:ext>
                </a:extLst>
              </a:tr>
            </a:tbl>
          </a:graphicData>
        </a:graphic>
      </p:graphicFrame>
      <p:graphicFrame>
        <p:nvGraphicFramePr>
          <p:cNvPr id="8" name="Gráfico 7"/>
          <p:cNvGraphicFramePr/>
          <p:nvPr>
            <p:extLst>
              <p:ext uri="{D42A27DB-BD31-4B8C-83A1-F6EECF244321}">
                <p14:modId xmlns:p14="http://schemas.microsoft.com/office/powerpoint/2010/main" val="524916445"/>
              </p:ext>
            </p:extLst>
          </p:nvPr>
        </p:nvGraphicFramePr>
        <p:xfrm>
          <a:off x="7017003" y="1232636"/>
          <a:ext cx="4792559" cy="24289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áfico 9"/>
          <p:cNvGraphicFramePr/>
          <p:nvPr>
            <p:extLst>
              <p:ext uri="{D42A27DB-BD31-4B8C-83A1-F6EECF244321}">
                <p14:modId xmlns:p14="http://schemas.microsoft.com/office/powerpoint/2010/main" val="209728357"/>
              </p:ext>
            </p:extLst>
          </p:nvPr>
        </p:nvGraphicFramePr>
        <p:xfrm>
          <a:off x="838198" y="3661611"/>
          <a:ext cx="10515601" cy="2989692"/>
        </p:xfrm>
        <a:graphic>
          <a:graphicData uri="http://schemas.openxmlformats.org/drawingml/2006/chart">
            <c:chart xmlns:c="http://schemas.openxmlformats.org/drawingml/2006/chart" xmlns:r="http://schemas.openxmlformats.org/officeDocument/2006/relationships" r:id="rId3"/>
          </a:graphicData>
        </a:graphic>
      </p:graphicFrame>
      <p:sp>
        <p:nvSpPr>
          <p:cNvPr id="12" name="CaixaDeTexto 11"/>
          <p:cNvSpPr txBox="1"/>
          <p:nvPr/>
        </p:nvSpPr>
        <p:spPr>
          <a:xfrm>
            <a:off x="8486182" y="4161766"/>
            <a:ext cx="927100" cy="307777"/>
          </a:xfrm>
          <a:prstGeom prst="rect">
            <a:avLst/>
          </a:prstGeom>
          <a:noFill/>
        </p:spPr>
        <p:txBody>
          <a:bodyPr wrap="square" rtlCol="0">
            <a:spAutoFit/>
          </a:bodyPr>
          <a:lstStyle/>
          <a:p>
            <a:pPr algn="ctr"/>
            <a:r>
              <a:rPr lang="pt-PT" sz="1400" b="1" dirty="0" smtClean="0">
                <a:solidFill>
                  <a:schemeClr val="accent5"/>
                </a:solidFill>
              </a:rPr>
              <a:t>3.063</a:t>
            </a:r>
            <a:endParaRPr lang="pt-PT" sz="1400" b="1" dirty="0">
              <a:solidFill>
                <a:schemeClr val="accent5"/>
              </a:solidFill>
            </a:endParaRPr>
          </a:p>
        </p:txBody>
      </p:sp>
      <p:sp>
        <p:nvSpPr>
          <p:cNvPr id="19" name="CaixaDeTexto 18"/>
          <p:cNvSpPr txBox="1"/>
          <p:nvPr/>
        </p:nvSpPr>
        <p:spPr>
          <a:xfrm>
            <a:off x="9652000" y="4474865"/>
            <a:ext cx="927100" cy="307777"/>
          </a:xfrm>
          <a:prstGeom prst="rect">
            <a:avLst/>
          </a:prstGeom>
          <a:noFill/>
        </p:spPr>
        <p:txBody>
          <a:bodyPr wrap="square" rtlCol="0">
            <a:spAutoFit/>
          </a:bodyPr>
          <a:lstStyle/>
          <a:p>
            <a:pPr algn="ctr"/>
            <a:r>
              <a:rPr lang="pt-PT" sz="1400" b="1" dirty="0" smtClean="0">
                <a:solidFill>
                  <a:schemeClr val="accent5"/>
                </a:solidFill>
              </a:rPr>
              <a:t>3.577</a:t>
            </a:r>
            <a:endParaRPr lang="pt-PT" sz="1400" b="1" dirty="0">
              <a:solidFill>
                <a:schemeClr val="accent5"/>
              </a:solidFill>
            </a:endParaRPr>
          </a:p>
        </p:txBody>
      </p:sp>
      <p:sp>
        <p:nvSpPr>
          <p:cNvPr id="20" name="CaixaDeTexto 19"/>
          <p:cNvSpPr txBox="1"/>
          <p:nvPr/>
        </p:nvSpPr>
        <p:spPr>
          <a:xfrm>
            <a:off x="9436100" y="4775200"/>
            <a:ext cx="927100" cy="307777"/>
          </a:xfrm>
          <a:prstGeom prst="rect">
            <a:avLst/>
          </a:prstGeom>
          <a:noFill/>
        </p:spPr>
        <p:txBody>
          <a:bodyPr wrap="square" rtlCol="0">
            <a:spAutoFit/>
          </a:bodyPr>
          <a:lstStyle/>
          <a:p>
            <a:pPr algn="ctr"/>
            <a:r>
              <a:rPr lang="pt-PT" sz="1400" b="1" dirty="0" smtClean="0">
                <a:solidFill>
                  <a:schemeClr val="accent5"/>
                </a:solidFill>
              </a:rPr>
              <a:t>3.489</a:t>
            </a:r>
            <a:endParaRPr lang="pt-PT" sz="1400" b="1" dirty="0">
              <a:solidFill>
                <a:schemeClr val="accent5"/>
              </a:solidFill>
            </a:endParaRPr>
          </a:p>
        </p:txBody>
      </p:sp>
      <p:sp>
        <p:nvSpPr>
          <p:cNvPr id="21" name="CaixaDeTexto 20"/>
          <p:cNvSpPr txBox="1"/>
          <p:nvPr/>
        </p:nvSpPr>
        <p:spPr>
          <a:xfrm>
            <a:off x="7454900" y="5082977"/>
            <a:ext cx="927100" cy="307777"/>
          </a:xfrm>
          <a:prstGeom prst="rect">
            <a:avLst/>
          </a:prstGeom>
          <a:noFill/>
        </p:spPr>
        <p:txBody>
          <a:bodyPr wrap="square" rtlCol="0">
            <a:spAutoFit/>
          </a:bodyPr>
          <a:lstStyle/>
          <a:p>
            <a:pPr algn="ctr"/>
            <a:r>
              <a:rPr lang="pt-PT" sz="1400" b="1" dirty="0" smtClean="0">
                <a:solidFill>
                  <a:schemeClr val="accent5"/>
                </a:solidFill>
              </a:rPr>
              <a:t>2.630</a:t>
            </a:r>
            <a:endParaRPr lang="pt-PT" sz="1400" b="1" dirty="0">
              <a:solidFill>
                <a:schemeClr val="accent5"/>
              </a:solidFill>
            </a:endParaRPr>
          </a:p>
        </p:txBody>
      </p:sp>
      <p:sp>
        <p:nvSpPr>
          <p:cNvPr id="22" name="CaixaDeTexto 21"/>
          <p:cNvSpPr txBox="1"/>
          <p:nvPr/>
        </p:nvSpPr>
        <p:spPr>
          <a:xfrm>
            <a:off x="7105903" y="5390754"/>
            <a:ext cx="927100" cy="307777"/>
          </a:xfrm>
          <a:prstGeom prst="rect">
            <a:avLst/>
          </a:prstGeom>
          <a:noFill/>
        </p:spPr>
        <p:txBody>
          <a:bodyPr wrap="square" rtlCol="0">
            <a:spAutoFit/>
          </a:bodyPr>
          <a:lstStyle/>
          <a:p>
            <a:pPr algn="ctr"/>
            <a:r>
              <a:rPr lang="pt-PT" sz="1400" b="1" dirty="0" smtClean="0">
                <a:solidFill>
                  <a:schemeClr val="accent5"/>
                </a:solidFill>
              </a:rPr>
              <a:t>2.482</a:t>
            </a:r>
            <a:endParaRPr lang="pt-PT" sz="1400" b="1" dirty="0">
              <a:solidFill>
                <a:schemeClr val="accent5"/>
              </a:solidFill>
            </a:endParaRPr>
          </a:p>
        </p:txBody>
      </p:sp>
      <p:sp>
        <p:nvSpPr>
          <p:cNvPr id="25" name="CaixaDeTexto 24"/>
          <p:cNvSpPr txBox="1"/>
          <p:nvPr/>
        </p:nvSpPr>
        <p:spPr>
          <a:xfrm>
            <a:off x="7607553" y="5698531"/>
            <a:ext cx="927100" cy="307777"/>
          </a:xfrm>
          <a:prstGeom prst="rect">
            <a:avLst/>
          </a:prstGeom>
          <a:noFill/>
        </p:spPr>
        <p:txBody>
          <a:bodyPr wrap="square" rtlCol="0">
            <a:spAutoFit/>
          </a:bodyPr>
          <a:lstStyle/>
          <a:p>
            <a:pPr algn="ctr"/>
            <a:r>
              <a:rPr lang="pt-PT" sz="1400" b="1" dirty="0" smtClean="0">
                <a:solidFill>
                  <a:schemeClr val="accent5"/>
                </a:solidFill>
              </a:rPr>
              <a:t>2.704</a:t>
            </a:r>
            <a:endParaRPr lang="pt-PT" sz="1400" b="1" dirty="0">
              <a:solidFill>
                <a:schemeClr val="accent5"/>
              </a:solidFill>
            </a:endParaRPr>
          </a:p>
        </p:txBody>
      </p:sp>
      <p:sp>
        <p:nvSpPr>
          <p:cNvPr id="26" name="CaixaDeTexto 25"/>
          <p:cNvSpPr txBox="1"/>
          <p:nvPr/>
        </p:nvSpPr>
        <p:spPr>
          <a:xfrm>
            <a:off x="6918578" y="6024961"/>
            <a:ext cx="927100" cy="307777"/>
          </a:xfrm>
          <a:prstGeom prst="rect">
            <a:avLst/>
          </a:prstGeom>
          <a:noFill/>
        </p:spPr>
        <p:txBody>
          <a:bodyPr wrap="square" rtlCol="0">
            <a:spAutoFit/>
          </a:bodyPr>
          <a:lstStyle/>
          <a:p>
            <a:pPr algn="ctr"/>
            <a:r>
              <a:rPr lang="pt-PT" sz="1400" b="1" dirty="0" smtClean="0">
                <a:solidFill>
                  <a:schemeClr val="accent5"/>
                </a:solidFill>
              </a:rPr>
              <a:t>2.398</a:t>
            </a:r>
            <a:endParaRPr lang="pt-PT" sz="1400" b="1" dirty="0">
              <a:solidFill>
                <a:schemeClr val="accent5"/>
              </a:solidFill>
            </a:endParaRPr>
          </a:p>
        </p:txBody>
      </p:sp>
    </p:spTree>
    <p:extLst>
      <p:ext uri="{BB962C8B-B14F-4D97-AF65-F5344CB8AC3E}">
        <p14:creationId xmlns:p14="http://schemas.microsoft.com/office/powerpoint/2010/main" val="3391029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198" y="365126"/>
            <a:ext cx="8763002" cy="575154"/>
          </a:xfrm>
        </p:spPr>
        <p:txBody>
          <a:bodyPr>
            <a:noAutofit/>
          </a:bodyPr>
          <a:lstStyle/>
          <a:p>
            <a:r>
              <a:rPr lang="pt-PT" sz="4000" dirty="0" smtClean="0">
                <a:solidFill>
                  <a:schemeClr val="accent5">
                    <a:lumMod val="75000"/>
                  </a:schemeClr>
                </a:solidFill>
              </a:rPr>
              <a:t>Total </a:t>
            </a:r>
            <a:r>
              <a:rPr lang="pt-PT" sz="4000" dirty="0">
                <a:solidFill>
                  <a:schemeClr val="accent5">
                    <a:lumMod val="75000"/>
                  </a:schemeClr>
                </a:solidFill>
              </a:rPr>
              <a:t>de </a:t>
            </a:r>
            <a:r>
              <a:rPr lang="pt-PT" sz="4000" dirty="0" smtClean="0">
                <a:solidFill>
                  <a:schemeClr val="accent5">
                    <a:lumMod val="75000"/>
                  </a:schemeClr>
                </a:solidFill>
              </a:rPr>
              <a:t>Notificações de Via Direta</a:t>
            </a:r>
            <a:endParaRPr lang="pt-PT" sz="4000" dirty="0">
              <a:solidFill>
                <a:schemeClr val="accent5">
                  <a:lumMod val="75000"/>
                </a:schemeClr>
              </a:solidFill>
            </a:endParaRPr>
          </a:p>
        </p:txBody>
      </p:sp>
      <p:sp>
        <p:nvSpPr>
          <p:cNvPr id="13" name="Título 1"/>
          <p:cNvSpPr txBox="1">
            <a:spLocks/>
          </p:cNvSpPr>
          <p:nvPr/>
        </p:nvSpPr>
        <p:spPr>
          <a:xfrm>
            <a:off x="1071112" y="879833"/>
            <a:ext cx="7555303" cy="370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PT" sz="1700" dirty="0" smtClean="0"/>
              <a:t>Distribuição por Tipo de Notificador - Farmacêutico</a:t>
            </a:r>
          </a:p>
        </p:txBody>
      </p:sp>
      <p:graphicFrame>
        <p:nvGraphicFramePr>
          <p:cNvPr id="4" name="Tabela 3"/>
          <p:cNvGraphicFramePr>
            <a:graphicFrameLocks noGrp="1"/>
          </p:cNvGraphicFramePr>
          <p:nvPr>
            <p:extLst>
              <p:ext uri="{D42A27DB-BD31-4B8C-83A1-F6EECF244321}">
                <p14:modId xmlns:p14="http://schemas.microsoft.com/office/powerpoint/2010/main" val="754454245"/>
              </p:ext>
            </p:extLst>
          </p:nvPr>
        </p:nvGraphicFramePr>
        <p:xfrm>
          <a:off x="2755759" y="1528176"/>
          <a:ext cx="3302480" cy="1433388"/>
        </p:xfrm>
        <a:graphic>
          <a:graphicData uri="http://schemas.openxmlformats.org/drawingml/2006/table">
            <a:tbl>
              <a:tblPr firstRow="1" bandRow="1">
                <a:tableStyleId>{5C22544A-7EE6-4342-B048-85BDC9FD1C3A}</a:tableStyleId>
              </a:tblPr>
              <a:tblGrid>
                <a:gridCol w="1933702">
                  <a:extLst>
                    <a:ext uri="{9D8B030D-6E8A-4147-A177-3AD203B41FA5}">
                      <a16:colId xmlns:a16="http://schemas.microsoft.com/office/drawing/2014/main" val="810747285"/>
                    </a:ext>
                  </a:extLst>
                </a:gridCol>
                <a:gridCol w="684389">
                  <a:extLst>
                    <a:ext uri="{9D8B030D-6E8A-4147-A177-3AD203B41FA5}">
                      <a16:colId xmlns:a16="http://schemas.microsoft.com/office/drawing/2014/main" val="425681427"/>
                    </a:ext>
                  </a:extLst>
                </a:gridCol>
                <a:gridCol w="684389">
                  <a:extLst>
                    <a:ext uri="{9D8B030D-6E8A-4147-A177-3AD203B41FA5}">
                      <a16:colId xmlns:a16="http://schemas.microsoft.com/office/drawing/2014/main" val="2668156013"/>
                    </a:ext>
                  </a:extLst>
                </a:gridCol>
              </a:tblGrid>
              <a:tr h="370840">
                <a:tc>
                  <a:txBody>
                    <a:bodyPr/>
                    <a:lstStyle/>
                    <a:p>
                      <a:r>
                        <a:rPr lang="pt-PT" sz="1200" b="0" dirty="0" smtClean="0">
                          <a:solidFill>
                            <a:schemeClr val="tx1"/>
                          </a:solidFill>
                        </a:rPr>
                        <a:t>Comunitário</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68</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21%</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740129"/>
                  </a:ext>
                </a:extLst>
              </a:tr>
              <a:tr h="370840">
                <a:tc>
                  <a:txBody>
                    <a:bodyPr/>
                    <a:lstStyle/>
                    <a:p>
                      <a:r>
                        <a:rPr lang="pt-PT" sz="1200" b="0" dirty="0" smtClean="0">
                          <a:solidFill>
                            <a:schemeClr val="tx1"/>
                          </a:solidFill>
                        </a:rPr>
                        <a:t>Hospitalar</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206</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64%</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8369836"/>
                  </a:ext>
                </a:extLst>
              </a:tr>
              <a:tr h="370840">
                <a:tc>
                  <a:txBody>
                    <a:bodyPr/>
                    <a:lstStyle/>
                    <a:p>
                      <a:r>
                        <a:rPr lang="pt-PT" sz="1200" b="0" dirty="0" smtClean="0">
                          <a:solidFill>
                            <a:schemeClr val="tx1"/>
                          </a:solidFill>
                        </a:rPr>
                        <a:t>Outro</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14</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4%</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4587764"/>
                  </a:ext>
                </a:extLst>
              </a:tr>
              <a:tr h="320868">
                <a:tc>
                  <a:txBody>
                    <a:bodyPr/>
                    <a:lstStyle/>
                    <a:p>
                      <a:r>
                        <a:rPr lang="pt-PT" sz="1200" b="0" dirty="0" smtClean="0">
                          <a:solidFill>
                            <a:schemeClr val="tx1"/>
                          </a:solidFill>
                        </a:rPr>
                        <a:t>Não identificado</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33</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15%</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8527966"/>
                  </a:ext>
                </a:extLst>
              </a:tr>
            </a:tbl>
          </a:graphicData>
        </a:graphic>
      </p:graphicFrame>
      <p:graphicFrame>
        <p:nvGraphicFramePr>
          <p:cNvPr id="8" name="Gráfico 7"/>
          <p:cNvGraphicFramePr/>
          <p:nvPr>
            <p:extLst>
              <p:ext uri="{D42A27DB-BD31-4B8C-83A1-F6EECF244321}">
                <p14:modId xmlns:p14="http://schemas.microsoft.com/office/powerpoint/2010/main" val="2311906438"/>
              </p:ext>
            </p:extLst>
          </p:nvPr>
        </p:nvGraphicFramePr>
        <p:xfrm>
          <a:off x="7594461" y="1245105"/>
          <a:ext cx="4188601" cy="2136406"/>
        </p:xfrm>
        <a:graphic>
          <a:graphicData uri="http://schemas.openxmlformats.org/drawingml/2006/chart">
            <c:chart xmlns:c="http://schemas.openxmlformats.org/drawingml/2006/chart" xmlns:r="http://schemas.openxmlformats.org/officeDocument/2006/relationships" r:id="rId2"/>
          </a:graphicData>
        </a:graphic>
      </p:graphicFrame>
      <p:sp>
        <p:nvSpPr>
          <p:cNvPr id="3" name="CaixaDeTexto 2"/>
          <p:cNvSpPr txBox="1"/>
          <p:nvPr/>
        </p:nvSpPr>
        <p:spPr>
          <a:xfrm>
            <a:off x="8593825" y="2148612"/>
            <a:ext cx="815781" cy="338554"/>
          </a:xfrm>
          <a:prstGeom prst="rect">
            <a:avLst/>
          </a:prstGeom>
          <a:noFill/>
        </p:spPr>
        <p:txBody>
          <a:bodyPr wrap="square" rtlCol="0">
            <a:spAutoFit/>
          </a:bodyPr>
          <a:lstStyle/>
          <a:p>
            <a:pPr algn="ctr"/>
            <a:r>
              <a:rPr lang="pt-PT" sz="1600" b="1" dirty="0" smtClean="0">
                <a:solidFill>
                  <a:srgbClr val="532D6D"/>
                </a:solidFill>
              </a:rPr>
              <a:t>321</a:t>
            </a:r>
            <a:endParaRPr lang="pt-PT" sz="1600" b="1" dirty="0">
              <a:solidFill>
                <a:srgbClr val="532D6D"/>
              </a:solidFill>
            </a:endParaRPr>
          </a:p>
        </p:txBody>
      </p:sp>
      <p:sp>
        <p:nvSpPr>
          <p:cNvPr id="14" name="Título 1"/>
          <p:cNvSpPr txBox="1">
            <a:spLocks/>
          </p:cNvSpPr>
          <p:nvPr/>
        </p:nvSpPr>
        <p:spPr>
          <a:xfrm>
            <a:off x="1227825" y="2097695"/>
            <a:ext cx="1388811" cy="370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1700" dirty="0" smtClean="0"/>
              <a:t>Farmacêutico</a:t>
            </a:r>
            <a:endParaRPr lang="pt-PT" sz="1400" dirty="0" smtClean="0"/>
          </a:p>
        </p:txBody>
      </p:sp>
      <p:graphicFrame>
        <p:nvGraphicFramePr>
          <p:cNvPr id="12" name="Gráfico 11"/>
          <p:cNvGraphicFramePr>
            <a:graphicFrameLocks/>
          </p:cNvGraphicFramePr>
          <p:nvPr>
            <p:extLst>
              <p:ext uri="{D42A27DB-BD31-4B8C-83A1-F6EECF244321}">
                <p14:modId xmlns:p14="http://schemas.microsoft.com/office/powerpoint/2010/main" val="615513142"/>
              </p:ext>
            </p:extLst>
          </p:nvPr>
        </p:nvGraphicFramePr>
        <p:xfrm>
          <a:off x="4286250" y="3686336"/>
          <a:ext cx="3533918" cy="28395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áfico 14"/>
          <p:cNvGraphicFramePr>
            <a:graphicFrameLocks/>
          </p:cNvGraphicFramePr>
          <p:nvPr>
            <p:extLst>
              <p:ext uri="{D42A27DB-BD31-4B8C-83A1-F6EECF244321}">
                <p14:modId xmlns:p14="http://schemas.microsoft.com/office/powerpoint/2010/main" val="577623342"/>
              </p:ext>
            </p:extLst>
          </p:nvPr>
        </p:nvGraphicFramePr>
        <p:xfrm>
          <a:off x="8064643" y="3606858"/>
          <a:ext cx="3718419" cy="29190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Gráfico 15"/>
          <p:cNvGraphicFramePr>
            <a:graphicFrameLocks/>
          </p:cNvGraphicFramePr>
          <p:nvPr>
            <p:extLst>
              <p:ext uri="{D42A27DB-BD31-4B8C-83A1-F6EECF244321}">
                <p14:modId xmlns:p14="http://schemas.microsoft.com/office/powerpoint/2010/main" val="4192856492"/>
              </p:ext>
            </p:extLst>
          </p:nvPr>
        </p:nvGraphicFramePr>
        <p:xfrm>
          <a:off x="292098" y="3606858"/>
          <a:ext cx="3749677" cy="29190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65979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6140</TotalTime>
  <Words>2615</Words>
  <Application>Microsoft Office PowerPoint</Application>
  <PresentationFormat>Ecrã Panorâmico</PresentationFormat>
  <Paragraphs>923</Paragraphs>
  <Slides>22</Slides>
  <Notes>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22</vt:i4>
      </vt:variant>
    </vt:vector>
  </HeadingPairs>
  <TitlesOfParts>
    <vt:vector size="29" baseType="lpstr">
      <vt:lpstr>Arial</vt:lpstr>
      <vt:lpstr>Calibri</vt:lpstr>
      <vt:lpstr>Calibri Light</vt:lpstr>
      <vt:lpstr>Segoe UI</vt:lpstr>
      <vt:lpstr>Segoe UI Black</vt:lpstr>
      <vt:lpstr>Wingdings</vt:lpstr>
      <vt:lpstr>Tema do Office</vt:lpstr>
      <vt:lpstr>Relatório de Casuística 4º Trimestre.2020 -  01.out.2020 a 31.dez.2020</vt:lpstr>
      <vt:lpstr>Índice</vt:lpstr>
      <vt:lpstr>Apresentação do PowerPoint</vt:lpstr>
      <vt:lpstr>Notificações e Casos de RAM</vt:lpstr>
      <vt:lpstr>Total de Notificações de RAM</vt:lpstr>
      <vt:lpstr>Total de Notificações de Via Direta</vt:lpstr>
      <vt:lpstr>Total de Notificações de Via Direta</vt:lpstr>
      <vt:lpstr>Total de Notificações de Via Direta</vt:lpstr>
      <vt:lpstr>Total de Notificações de Via Direta</vt:lpstr>
      <vt:lpstr>Total de Notificações de Via Direta</vt:lpstr>
      <vt:lpstr>Total de Casos de RAM</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Highlights 2018</dc:title>
  <dc:creator>Revisor</dc:creator>
  <cp:lastModifiedBy>Revisor</cp:lastModifiedBy>
  <cp:revision>527</cp:revision>
  <cp:lastPrinted>2021-01-22T19:14:50Z</cp:lastPrinted>
  <dcterms:created xsi:type="dcterms:W3CDTF">2019-01-30T15:41:02Z</dcterms:created>
  <dcterms:modified xsi:type="dcterms:W3CDTF">2021-01-22T19:15:00Z</dcterms:modified>
</cp:coreProperties>
</file>