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90" r:id="rId3"/>
    <p:sldId id="259" r:id="rId4"/>
    <p:sldId id="285" r:id="rId5"/>
    <p:sldId id="257" r:id="rId6"/>
    <p:sldId id="287" r:id="rId7"/>
    <p:sldId id="288" r:id="rId8"/>
    <p:sldId id="286" r:id="rId9"/>
    <p:sldId id="261" r:id="rId10"/>
    <p:sldId id="269" r:id="rId11"/>
    <p:sldId id="262" r:id="rId12"/>
    <p:sldId id="265" r:id="rId13"/>
    <p:sldId id="267" r:id="rId14"/>
    <p:sldId id="268" r:id="rId15"/>
    <p:sldId id="270" r:id="rId16"/>
    <p:sldId id="271" r:id="rId17"/>
    <p:sldId id="277" r:id="rId18"/>
    <p:sldId id="278" r:id="rId19"/>
    <p:sldId id="279" r:id="rId20"/>
    <p:sldId id="282" r:id="rId21"/>
    <p:sldId id="283" r:id="rId22"/>
    <p:sldId id="284" r:id="rId23"/>
    <p:sldId id="272" r:id="rId24"/>
    <p:sldId id="273" r:id="rId25"/>
    <p:sldId id="274" r:id="rId26"/>
    <p:sldId id="275" r:id="rId27"/>
    <p:sldId id="276" r:id="rId28"/>
  </p:sldIdLst>
  <p:sldSz cx="12192000" cy="6858000"/>
  <p:notesSz cx="7104063"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0E6"/>
    <a:srgbClr val="A2B0F0"/>
    <a:srgbClr val="67D5C1"/>
    <a:srgbClr val="92DCFD"/>
    <a:srgbClr val="6CCAF7"/>
    <a:srgbClr val="0A54B7"/>
    <a:srgbClr val="20ACEE"/>
    <a:srgbClr val="E46172"/>
    <a:srgbClr val="EB85D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lha_de_C_lculo_do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Folha_de_C_lculo_do_Microsoft_Excel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lha_de_C_lculo_do_Microsoft_Excel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lha_de_C_lculo_do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lha_de_C_lculo_do_Microsoft_Excel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lha_de_C_lculo_do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lha_de_C_lculo_do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lha_de_C_lculo_do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olha_de_C_lculo_do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olha_de_C_lculo_do_Microsoft_Excel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olha_de_C_lculo_do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Folha_de_C_lculo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lha_de_C_lculo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olha_de_C_lculo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olha_de_C_lculo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olha_de_C_lculo_do_Microsoft_Excel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Folha_de_C_lculo_do_Microsoft_Excel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olha_de_C_lculo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rPr>
              <a:t>Evolução</a:t>
            </a:r>
            <a:r>
              <a:rPr lang="pt-PT" sz="1200" baseline="0" dirty="0" smtClean="0">
                <a:solidFill>
                  <a:schemeClr val="tx1"/>
                </a:solidFill>
              </a:rPr>
              <a:t> do Número de </a:t>
            </a:r>
            <a:r>
              <a:rPr lang="pt-PT" sz="1200" dirty="0" smtClean="0">
                <a:solidFill>
                  <a:schemeClr val="tx1"/>
                </a:solidFill>
              </a:rPr>
              <a:t>Notificações de RAM recebidas por via direta </a:t>
            </a:r>
            <a:r>
              <a:rPr lang="pt-PT" sz="1200" dirty="0" err="1" smtClean="0">
                <a:solidFill>
                  <a:schemeClr val="tx1"/>
                </a:solidFill>
              </a:rPr>
              <a:t>vs</a:t>
            </a:r>
            <a:r>
              <a:rPr lang="pt-PT" sz="1200" dirty="0" smtClean="0">
                <a:solidFill>
                  <a:schemeClr val="tx1"/>
                </a:solidFill>
              </a:rPr>
              <a:t> notificações recebidas por via indireta</a:t>
            </a:r>
            <a:endParaRPr lang="pt-PT" sz="1200" dirty="0">
              <a:solidFill>
                <a:schemeClr val="tx1"/>
              </a:solidFill>
            </a:endParaRPr>
          </a:p>
        </c:rich>
      </c:tx>
      <c:layout>
        <c:manualLayout>
          <c:xMode val="edge"/>
          <c:yMode val="edge"/>
          <c:x val="5.1478084975832041E-2"/>
          <c:y val="4.369187389630713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302865612799779E-2"/>
          <c:y val="0.17817802800993959"/>
          <c:w val="0.92998371744678032"/>
          <c:h val="0.66543848842398445"/>
        </c:manualLayout>
      </c:layout>
      <c:bar3DChart>
        <c:barDir val="col"/>
        <c:grouping val="clustered"/>
        <c:varyColors val="0"/>
        <c:ser>
          <c:idx val="0"/>
          <c:order val="0"/>
          <c:tx>
            <c:strRef>
              <c:f>Not_T_via_Dir_vs_via_Ind_2018!$B$18</c:f>
              <c:strCache>
                <c:ptCount val="1"/>
                <c:pt idx="0">
                  <c:v>Via Direta</c:v>
                </c:pt>
              </c:strCache>
            </c:strRef>
          </c:tx>
          <c:spPr>
            <a:gradFill flip="none" rotWithShape="1">
              <a:gsLst>
                <a:gs pos="0">
                  <a:srgbClr val="957C9C">
                    <a:shade val="30000"/>
                    <a:satMod val="115000"/>
                    <a:lumMod val="50000"/>
                    <a:lumOff val="50000"/>
                  </a:srgbClr>
                </a:gs>
                <a:gs pos="50000">
                  <a:srgbClr val="957C9C">
                    <a:shade val="67500"/>
                    <a:satMod val="115000"/>
                  </a:srgbClr>
                </a:gs>
                <a:gs pos="100000">
                  <a:srgbClr val="957C9C">
                    <a:shade val="100000"/>
                    <a:satMod val="115000"/>
                  </a:srgbClr>
                </a:gs>
              </a:gsLst>
              <a:lin ang="5400000" scaled="1"/>
              <a:tileRect/>
            </a:gradFill>
            <a:ln>
              <a:noFill/>
            </a:ln>
            <a:effectLst/>
            <a:sp3d/>
          </c:spPr>
          <c:invertIfNegative val="0"/>
          <c:cat>
            <c:numRef>
              <c:f>Not_T_via_Dir_vs_via_Ind_2018!$C$17:$AC$17</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Not_T_via_Dir_vs_via_Ind_2018!$C$18:$AC$18</c:f>
              <c:numCache>
                <c:formatCode>#,##0</c:formatCode>
                <c:ptCount val="27"/>
                <c:pt idx="0">
                  <c:v>9</c:v>
                </c:pt>
                <c:pt idx="1">
                  <c:v>62</c:v>
                </c:pt>
                <c:pt idx="2">
                  <c:v>67</c:v>
                </c:pt>
                <c:pt idx="3">
                  <c:v>31</c:v>
                </c:pt>
                <c:pt idx="4">
                  <c:v>50</c:v>
                </c:pt>
                <c:pt idx="5">
                  <c:v>204</c:v>
                </c:pt>
                <c:pt idx="6">
                  <c:v>146</c:v>
                </c:pt>
                <c:pt idx="7">
                  <c:v>212</c:v>
                </c:pt>
                <c:pt idx="8">
                  <c:v>291</c:v>
                </c:pt>
                <c:pt idx="9">
                  <c:v>829</c:v>
                </c:pt>
                <c:pt idx="10">
                  <c:v>735</c:v>
                </c:pt>
                <c:pt idx="11">
                  <c:v>597</c:v>
                </c:pt>
                <c:pt idx="12">
                  <c:v>1133</c:v>
                </c:pt>
                <c:pt idx="13">
                  <c:v>729</c:v>
                </c:pt>
                <c:pt idx="14">
                  <c:v>728</c:v>
                </c:pt>
                <c:pt idx="15">
                  <c:v>689</c:v>
                </c:pt>
                <c:pt idx="16">
                  <c:v>840</c:v>
                </c:pt>
                <c:pt idx="17">
                  <c:v>1123</c:v>
                </c:pt>
                <c:pt idx="18">
                  <c:v>1091</c:v>
                </c:pt>
                <c:pt idx="19">
                  <c:v>1305</c:v>
                </c:pt>
                <c:pt idx="20">
                  <c:v>1427</c:v>
                </c:pt>
                <c:pt idx="21">
                  <c:v>1526</c:v>
                </c:pt>
                <c:pt idx="22">
                  <c:v>2464</c:v>
                </c:pt>
                <c:pt idx="23">
                  <c:v>2864</c:v>
                </c:pt>
                <c:pt idx="24">
                  <c:v>2912</c:v>
                </c:pt>
                <c:pt idx="25">
                  <c:v>2650</c:v>
                </c:pt>
                <c:pt idx="26">
                  <c:v>3489</c:v>
                </c:pt>
              </c:numCache>
            </c:numRef>
          </c:val>
          <c:extLst>
            <c:ext xmlns:c16="http://schemas.microsoft.com/office/drawing/2014/chart" uri="{C3380CC4-5D6E-409C-BE32-E72D297353CC}">
              <c16:uniqueId val="{00000000-64F2-4130-A0AD-A733193C91B4}"/>
            </c:ext>
          </c:extLst>
        </c:ser>
        <c:ser>
          <c:idx val="1"/>
          <c:order val="1"/>
          <c:tx>
            <c:strRef>
              <c:f>Not_T_via_Dir_vs_via_Ind_2018!$B$19</c:f>
              <c:strCache>
                <c:ptCount val="1"/>
                <c:pt idx="0">
                  <c:v>Via Indireta</c:v>
                </c:pt>
              </c:strCache>
            </c:strRef>
          </c:tx>
          <c:spPr>
            <a:gradFill flip="none" rotWithShape="1">
              <a:gsLst>
                <a:gs pos="0">
                  <a:srgbClr val="532D6D">
                    <a:shade val="30000"/>
                    <a:satMod val="115000"/>
                    <a:lumMod val="50000"/>
                    <a:lumOff val="50000"/>
                  </a:srgbClr>
                </a:gs>
                <a:gs pos="50000">
                  <a:srgbClr val="532D6D">
                    <a:shade val="67500"/>
                    <a:satMod val="115000"/>
                  </a:srgbClr>
                </a:gs>
                <a:gs pos="100000">
                  <a:srgbClr val="532D6D">
                    <a:shade val="100000"/>
                    <a:satMod val="115000"/>
                  </a:srgbClr>
                </a:gs>
              </a:gsLst>
              <a:lin ang="16200000" scaled="1"/>
              <a:tileRect/>
            </a:gradFill>
            <a:ln>
              <a:noFill/>
            </a:ln>
            <a:effectLst/>
            <a:sp3d/>
          </c:spPr>
          <c:invertIfNegative val="0"/>
          <c:cat>
            <c:numRef>
              <c:f>Not_T_via_Dir_vs_via_Ind_2018!$C$17:$AC$17</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Not_T_via_Dir_vs_via_Ind_2018!$C$19:$AC$19</c:f>
              <c:numCache>
                <c:formatCode>#,##0</c:formatCode>
                <c:ptCount val="27"/>
                <c:pt idx="0">
                  <c:v>0</c:v>
                </c:pt>
                <c:pt idx="1">
                  <c:v>8</c:v>
                </c:pt>
                <c:pt idx="2">
                  <c:v>33</c:v>
                </c:pt>
                <c:pt idx="3">
                  <c:v>70</c:v>
                </c:pt>
                <c:pt idx="4">
                  <c:v>47</c:v>
                </c:pt>
                <c:pt idx="5">
                  <c:v>84</c:v>
                </c:pt>
                <c:pt idx="6">
                  <c:v>63</c:v>
                </c:pt>
                <c:pt idx="7">
                  <c:v>109</c:v>
                </c:pt>
                <c:pt idx="8">
                  <c:v>128</c:v>
                </c:pt>
                <c:pt idx="9">
                  <c:v>205</c:v>
                </c:pt>
                <c:pt idx="10">
                  <c:v>259</c:v>
                </c:pt>
                <c:pt idx="11">
                  <c:v>263</c:v>
                </c:pt>
                <c:pt idx="12">
                  <c:v>335</c:v>
                </c:pt>
                <c:pt idx="13">
                  <c:v>377</c:v>
                </c:pt>
                <c:pt idx="14">
                  <c:v>556</c:v>
                </c:pt>
                <c:pt idx="15">
                  <c:v>735</c:v>
                </c:pt>
                <c:pt idx="16">
                  <c:v>763</c:v>
                </c:pt>
                <c:pt idx="17">
                  <c:v>915</c:v>
                </c:pt>
                <c:pt idx="18">
                  <c:v>1052</c:v>
                </c:pt>
                <c:pt idx="19">
                  <c:v>1391</c:v>
                </c:pt>
                <c:pt idx="20">
                  <c:v>1677</c:v>
                </c:pt>
                <c:pt idx="21">
                  <c:v>1935</c:v>
                </c:pt>
                <c:pt idx="22">
                  <c:v>2154</c:v>
                </c:pt>
                <c:pt idx="23">
                  <c:v>2826</c:v>
                </c:pt>
                <c:pt idx="24">
                  <c:v>2786</c:v>
                </c:pt>
                <c:pt idx="25">
                  <c:v>3455</c:v>
                </c:pt>
                <c:pt idx="26">
                  <c:v>7330</c:v>
                </c:pt>
              </c:numCache>
            </c:numRef>
          </c:val>
          <c:extLst>
            <c:ext xmlns:c16="http://schemas.microsoft.com/office/drawing/2014/chart" uri="{C3380CC4-5D6E-409C-BE32-E72D297353CC}">
              <c16:uniqueId val="{00000001-64F2-4130-A0AD-A733193C91B4}"/>
            </c:ext>
          </c:extLst>
        </c:ser>
        <c:dLbls>
          <c:showLegendKey val="0"/>
          <c:showVal val="0"/>
          <c:showCatName val="0"/>
          <c:showSerName val="0"/>
          <c:showPercent val="0"/>
          <c:showBubbleSize val="0"/>
        </c:dLbls>
        <c:gapWidth val="150"/>
        <c:shape val="box"/>
        <c:axId val="649593872"/>
        <c:axId val="649593216"/>
        <c:axId val="0"/>
      </c:bar3DChart>
      <c:catAx>
        <c:axId val="649593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49593216"/>
        <c:crosses val="autoZero"/>
        <c:auto val="1"/>
        <c:lblAlgn val="ctr"/>
        <c:lblOffset val="100"/>
        <c:noMultiLvlLbl val="0"/>
      </c:catAx>
      <c:valAx>
        <c:axId val="64959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64959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2894257535484"/>
          <c:y val="0.12548502969359504"/>
          <c:w val="0.39287466257588066"/>
          <c:h val="0.77517265513230893"/>
        </c:manualLayout>
      </c:layout>
      <c:doughnutChart>
        <c:varyColors val="1"/>
        <c:ser>
          <c:idx val="0"/>
          <c:order val="0"/>
          <c:tx>
            <c:strRef>
              <c:f>Folha1!$B$1</c:f>
              <c:strCache>
                <c:ptCount val="1"/>
                <c:pt idx="0">
                  <c:v>Total</c:v>
                </c:pt>
              </c:strCache>
            </c:strRef>
          </c:tx>
          <c:dPt>
            <c:idx val="0"/>
            <c:bubble3D val="0"/>
            <c:spPr>
              <a:solidFill>
                <a:schemeClr val="accent5">
                  <a:lumMod val="50000"/>
                </a:schemeClr>
              </a:solidFill>
              <a:ln w="19050">
                <a:solidFill>
                  <a:schemeClr val="bg1">
                    <a:lumMod val="95000"/>
                  </a:schemeClr>
                </a:solidFill>
              </a:ln>
              <a:effectLst/>
            </c:spPr>
            <c:extLst>
              <c:ext xmlns:c16="http://schemas.microsoft.com/office/drawing/2014/chart" uri="{C3380CC4-5D6E-409C-BE32-E72D297353CC}">
                <c16:uniqueId val="{00000003-805A-43DF-83E7-13F9499E9ECD}"/>
              </c:ext>
            </c:extLst>
          </c:dPt>
          <c:dPt>
            <c:idx val="1"/>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4-805A-43DF-83E7-13F9499E9ECD}"/>
              </c:ext>
            </c:extLst>
          </c:dPt>
          <c:dPt>
            <c:idx val="2"/>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5-805A-43DF-83E7-13F9499E9ECD}"/>
              </c:ext>
            </c:extLst>
          </c:dPt>
          <c:dPt>
            <c:idx val="3"/>
            <c:bubble3D val="0"/>
            <c:spPr>
              <a:solidFill>
                <a:schemeClr val="accent5">
                  <a:lumMod val="40000"/>
                  <a:lumOff val="60000"/>
                </a:schemeClr>
              </a:solidFill>
              <a:ln w="19050">
                <a:solidFill>
                  <a:schemeClr val="bg1">
                    <a:lumMod val="95000"/>
                  </a:schemeClr>
                </a:solidFill>
              </a:ln>
              <a:effectLst/>
            </c:spPr>
            <c:extLst>
              <c:ext xmlns:c16="http://schemas.microsoft.com/office/drawing/2014/chart" uri="{C3380CC4-5D6E-409C-BE32-E72D297353CC}">
                <c16:uniqueId val="{00000006-805A-43DF-83E7-13F9499E9ECD}"/>
              </c:ext>
            </c:extLst>
          </c:dPt>
          <c:dPt>
            <c:idx val="4"/>
            <c:bubble3D val="0"/>
            <c:spPr>
              <a:solidFill>
                <a:schemeClr val="accent5">
                  <a:lumMod val="20000"/>
                  <a:lumOff val="80000"/>
                </a:schemeClr>
              </a:solidFill>
              <a:ln w="19050">
                <a:solidFill>
                  <a:schemeClr val="bg1">
                    <a:lumMod val="95000"/>
                  </a:schemeClr>
                </a:solidFill>
              </a:ln>
              <a:effectLst/>
            </c:spPr>
            <c:extLst>
              <c:ext xmlns:c16="http://schemas.microsoft.com/office/drawing/2014/chart" uri="{C3380CC4-5D6E-409C-BE32-E72D297353CC}">
                <c16:uniqueId val="{00000007-805A-43DF-83E7-13F9499E9ECD}"/>
              </c:ext>
            </c:extLst>
          </c:dPt>
          <c:cat>
            <c:strRef>
              <c:f>Folha1!$A$2:$A$6</c:f>
              <c:strCache>
                <c:ptCount val="5"/>
                <c:pt idx="0">
                  <c:v>Médico</c:v>
                </c:pt>
                <c:pt idx="1">
                  <c:v>Farmacêutico</c:v>
                </c:pt>
                <c:pt idx="2">
                  <c:v>Enfermeiro</c:v>
                </c:pt>
                <c:pt idx="3">
                  <c:v>Outro Profissional de Saúde</c:v>
                </c:pt>
                <c:pt idx="4">
                  <c:v>Utente</c:v>
                </c:pt>
              </c:strCache>
            </c:strRef>
          </c:cat>
          <c:val>
            <c:numRef>
              <c:f>Folha1!$B$2:$B$6</c:f>
              <c:numCache>
                <c:formatCode>#,##0</c:formatCode>
                <c:ptCount val="5"/>
                <c:pt idx="0">
                  <c:v>1598</c:v>
                </c:pt>
                <c:pt idx="1">
                  <c:v>1001</c:v>
                </c:pt>
                <c:pt idx="2">
                  <c:v>362</c:v>
                </c:pt>
                <c:pt idx="3">
                  <c:v>70</c:v>
                </c:pt>
                <c:pt idx="4">
                  <c:v>458</c:v>
                </c:pt>
              </c:numCache>
            </c:numRef>
          </c:val>
          <c:extLst>
            <c:ext xmlns:c16="http://schemas.microsoft.com/office/drawing/2014/chart" uri="{C3380CC4-5D6E-409C-BE32-E72D297353CC}">
              <c16:uniqueId val="{00000000-805A-43DF-83E7-13F9499E9EC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2702305803642688"/>
          <c:y val="0.13726654247161871"/>
          <c:w val="0.32659410356785279"/>
          <c:h val="0.7254665033604710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rPr>
              <a:t>Evolução da</a:t>
            </a:r>
            <a:r>
              <a:rPr lang="pt-PT" sz="1200" baseline="0" dirty="0" smtClean="0">
                <a:solidFill>
                  <a:schemeClr val="tx1"/>
                </a:solidFill>
              </a:rPr>
              <a:t> distribuição de notificações por tipo de notificador: Profissionais de Saúde e Utentes</a:t>
            </a:r>
            <a:endParaRPr lang="pt-PT" sz="1200" dirty="0">
              <a:solidFill>
                <a:schemeClr val="tx1"/>
              </a:solidFill>
            </a:endParaRPr>
          </a:p>
        </c:rich>
      </c:tx>
      <c:layout>
        <c:manualLayout>
          <c:xMode val="edge"/>
          <c:yMode val="edge"/>
          <c:x val="5.1524098521142106E-2"/>
          <c:y val="2.504576933569548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626821740219278E-2"/>
          <c:y val="0.10518434277863419"/>
          <c:w val="0.91040625498020922"/>
          <c:h val="0.70866051149903198"/>
        </c:manualLayout>
      </c:layout>
      <c:bar3DChart>
        <c:barDir val="bar"/>
        <c:grouping val="stacked"/>
        <c:varyColors val="0"/>
        <c:ser>
          <c:idx val="0"/>
          <c:order val="0"/>
          <c:tx>
            <c:strRef>
              <c:f>Not_T_por_Tipo_Notif_ate_2018!$A$45</c:f>
              <c:strCache>
                <c:ptCount val="1"/>
                <c:pt idx="0">
                  <c:v>Médicos </c:v>
                </c:pt>
              </c:strCache>
            </c:strRef>
          </c:tx>
          <c:spPr>
            <a:solidFill>
              <a:schemeClr val="accent5">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Not_T_por_Tipo_Notif_ate_2018!$C$44:$G$44</c:f>
              <c:numCache>
                <c:formatCode>General</c:formatCode>
                <c:ptCount val="5"/>
                <c:pt idx="0">
                  <c:v>2014</c:v>
                </c:pt>
                <c:pt idx="1">
                  <c:v>2015</c:v>
                </c:pt>
                <c:pt idx="2">
                  <c:v>2016</c:v>
                </c:pt>
                <c:pt idx="3">
                  <c:v>2017</c:v>
                </c:pt>
                <c:pt idx="4">
                  <c:v>2018</c:v>
                </c:pt>
              </c:numCache>
            </c:numRef>
          </c:cat>
          <c:val>
            <c:numRef>
              <c:f>Not_T_por_Tipo_Notif_ate_2018!$C$45:$G$45</c:f>
              <c:numCache>
                <c:formatCode>#,##0</c:formatCode>
                <c:ptCount val="5"/>
                <c:pt idx="0">
                  <c:v>1126</c:v>
                </c:pt>
                <c:pt idx="1">
                  <c:v>1162</c:v>
                </c:pt>
                <c:pt idx="2">
                  <c:v>1093</c:v>
                </c:pt>
                <c:pt idx="3">
                  <c:v>1201</c:v>
                </c:pt>
                <c:pt idx="4">
                  <c:v>1598</c:v>
                </c:pt>
              </c:numCache>
            </c:numRef>
          </c:val>
          <c:extLst>
            <c:ext xmlns:c16="http://schemas.microsoft.com/office/drawing/2014/chart" uri="{C3380CC4-5D6E-409C-BE32-E72D297353CC}">
              <c16:uniqueId val="{00000000-2F4B-4F5D-8549-C580D1B952D3}"/>
            </c:ext>
          </c:extLst>
        </c:ser>
        <c:ser>
          <c:idx val="1"/>
          <c:order val="1"/>
          <c:tx>
            <c:strRef>
              <c:f>Not_T_por_Tipo_Notif_ate_2018!$A$46</c:f>
              <c:strCache>
                <c:ptCount val="1"/>
                <c:pt idx="0">
                  <c:v>Farmacêuticos</c:v>
                </c:pt>
              </c:strCache>
            </c:strRef>
          </c:tx>
          <c:spPr>
            <a:solidFill>
              <a:schemeClr val="accent5">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Not_T_por_Tipo_Notif_ate_2018!$C$44:$G$44</c:f>
              <c:numCache>
                <c:formatCode>General</c:formatCode>
                <c:ptCount val="5"/>
                <c:pt idx="0">
                  <c:v>2014</c:v>
                </c:pt>
                <c:pt idx="1">
                  <c:v>2015</c:v>
                </c:pt>
                <c:pt idx="2">
                  <c:v>2016</c:v>
                </c:pt>
                <c:pt idx="3">
                  <c:v>2017</c:v>
                </c:pt>
                <c:pt idx="4">
                  <c:v>2018</c:v>
                </c:pt>
              </c:numCache>
            </c:numRef>
          </c:cat>
          <c:val>
            <c:numRef>
              <c:f>Not_T_por_Tipo_Notif_ate_2018!$C$46:$G$46</c:f>
              <c:numCache>
                <c:formatCode>#,##0</c:formatCode>
                <c:ptCount val="5"/>
                <c:pt idx="0">
                  <c:v>727</c:v>
                </c:pt>
                <c:pt idx="1">
                  <c:v>901</c:v>
                </c:pt>
                <c:pt idx="2">
                  <c:v>771</c:v>
                </c:pt>
                <c:pt idx="3">
                  <c:v>894</c:v>
                </c:pt>
                <c:pt idx="4">
                  <c:v>1001</c:v>
                </c:pt>
              </c:numCache>
            </c:numRef>
          </c:val>
          <c:extLst>
            <c:ext xmlns:c16="http://schemas.microsoft.com/office/drawing/2014/chart" uri="{C3380CC4-5D6E-409C-BE32-E72D297353CC}">
              <c16:uniqueId val="{00000001-2F4B-4F5D-8549-C580D1B952D3}"/>
            </c:ext>
          </c:extLst>
        </c:ser>
        <c:ser>
          <c:idx val="2"/>
          <c:order val="2"/>
          <c:tx>
            <c:strRef>
              <c:f>Not_T_por_Tipo_Notif_ate_2018!$A$47</c:f>
              <c:strCache>
                <c:ptCount val="1"/>
                <c:pt idx="0">
                  <c:v>Enfermeiros </c:v>
                </c:pt>
              </c:strCache>
            </c:strRef>
          </c:tx>
          <c:spPr>
            <a:solidFill>
              <a:schemeClr val="accent5">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Not_T_por_Tipo_Notif_ate_2018!$C$44:$G$44</c:f>
              <c:numCache>
                <c:formatCode>General</c:formatCode>
                <c:ptCount val="5"/>
                <c:pt idx="0">
                  <c:v>2014</c:v>
                </c:pt>
                <c:pt idx="1">
                  <c:v>2015</c:v>
                </c:pt>
                <c:pt idx="2">
                  <c:v>2016</c:v>
                </c:pt>
                <c:pt idx="3">
                  <c:v>2017</c:v>
                </c:pt>
                <c:pt idx="4">
                  <c:v>2018</c:v>
                </c:pt>
              </c:numCache>
            </c:numRef>
          </c:cat>
          <c:val>
            <c:numRef>
              <c:f>Not_T_por_Tipo_Notif_ate_2018!$C$47:$G$47</c:f>
              <c:numCache>
                <c:formatCode>#,##0</c:formatCode>
                <c:ptCount val="5"/>
                <c:pt idx="0">
                  <c:v>318</c:v>
                </c:pt>
                <c:pt idx="1">
                  <c:v>382</c:v>
                </c:pt>
                <c:pt idx="2">
                  <c:v>268</c:v>
                </c:pt>
                <c:pt idx="3">
                  <c:v>235</c:v>
                </c:pt>
                <c:pt idx="4">
                  <c:v>362</c:v>
                </c:pt>
              </c:numCache>
            </c:numRef>
          </c:val>
          <c:extLst>
            <c:ext xmlns:c16="http://schemas.microsoft.com/office/drawing/2014/chart" uri="{C3380CC4-5D6E-409C-BE32-E72D297353CC}">
              <c16:uniqueId val="{00000002-2F4B-4F5D-8549-C580D1B952D3}"/>
            </c:ext>
          </c:extLst>
        </c:ser>
        <c:ser>
          <c:idx val="3"/>
          <c:order val="3"/>
          <c:tx>
            <c:strRef>
              <c:f>Not_T_por_Tipo_Notif_ate_2018!$A$48</c:f>
              <c:strCache>
                <c:ptCount val="1"/>
                <c:pt idx="0">
                  <c:v>Outros Profissionais de Saúde</c:v>
                </c:pt>
              </c:strCache>
            </c:strRef>
          </c:tx>
          <c:spPr>
            <a:solidFill>
              <a:schemeClr val="accent5">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Not_T_por_Tipo_Notif_ate_2018!$C$44:$G$44</c:f>
              <c:numCache>
                <c:formatCode>General</c:formatCode>
                <c:ptCount val="5"/>
                <c:pt idx="0">
                  <c:v>2014</c:v>
                </c:pt>
                <c:pt idx="1">
                  <c:v>2015</c:v>
                </c:pt>
                <c:pt idx="2">
                  <c:v>2016</c:v>
                </c:pt>
                <c:pt idx="3">
                  <c:v>2017</c:v>
                </c:pt>
                <c:pt idx="4">
                  <c:v>2018</c:v>
                </c:pt>
              </c:numCache>
            </c:numRef>
          </c:cat>
          <c:val>
            <c:numRef>
              <c:f>Not_T_por_Tipo_Notif_ate_2018!$C$48:$G$48</c:f>
              <c:numCache>
                <c:formatCode>#,##0</c:formatCode>
                <c:ptCount val="5"/>
                <c:pt idx="0">
                  <c:v>52</c:v>
                </c:pt>
                <c:pt idx="1">
                  <c:v>44</c:v>
                </c:pt>
                <c:pt idx="2">
                  <c:v>21</c:v>
                </c:pt>
                <c:pt idx="3">
                  <c:v>23</c:v>
                </c:pt>
                <c:pt idx="4">
                  <c:v>70</c:v>
                </c:pt>
              </c:numCache>
            </c:numRef>
          </c:val>
          <c:extLst>
            <c:ext xmlns:c16="http://schemas.microsoft.com/office/drawing/2014/chart" uri="{C3380CC4-5D6E-409C-BE32-E72D297353CC}">
              <c16:uniqueId val="{00000003-2F4B-4F5D-8549-C580D1B952D3}"/>
            </c:ext>
          </c:extLst>
        </c:ser>
        <c:ser>
          <c:idx val="4"/>
          <c:order val="4"/>
          <c:tx>
            <c:strRef>
              <c:f>Not_T_por_Tipo_Notif_ate_2018!$A$49</c:f>
              <c:strCache>
                <c:ptCount val="1"/>
                <c:pt idx="0">
                  <c:v>Utentes</c:v>
                </c:pt>
              </c:strCache>
            </c:strRef>
          </c:tx>
          <c:spPr>
            <a:solidFill>
              <a:schemeClr val="accent5">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Not_T_por_Tipo_Notif_ate_2018!$C$44:$G$44</c:f>
              <c:numCache>
                <c:formatCode>General</c:formatCode>
                <c:ptCount val="5"/>
                <c:pt idx="0">
                  <c:v>2014</c:v>
                </c:pt>
                <c:pt idx="1">
                  <c:v>2015</c:v>
                </c:pt>
                <c:pt idx="2">
                  <c:v>2016</c:v>
                </c:pt>
                <c:pt idx="3">
                  <c:v>2017</c:v>
                </c:pt>
                <c:pt idx="4">
                  <c:v>2018</c:v>
                </c:pt>
              </c:numCache>
            </c:numRef>
          </c:cat>
          <c:val>
            <c:numRef>
              <c:f>Not_T_por_Tipo_Notif_ate_2018!$C$49:$G$49</c:f>
              <c:numCache>
                <c:formatCode>#,##0</c:formatCode>
                <c:ptCount val="5"/>
                <c:pt idx="0">
                  <c:v>175</c:v>
                </c:pt>
                <c:pt idx="1">
                  <c:v>215</c:v>
                </c:pt>
                <c:pt idx="2">
                  <c:v>329</c:v>
                </c:pt>
                <c:pt idx="3">
                  <c:v>277</c:v>
                </c:pt>
                <c:pt idx="4">
                  <c:v>458</c:v>
                </c:pt>
              </c:numCache>
            </c:numRef>
          </c:val>
          <c:extLst>
            <c:ext xmlns:c16="http://schemas.microsoft.com/office/drawing/2014/chart" uri="{C3380CC4-5D6E-409C-BE32-E72D297353CC}">
              <c16:uniqueId val="{00000004-2F4B-4F5D-8549-C580D1B952D3}"/>
            </c:ext>
          </c:extLst>
        </c:ser>
        <c:dLbls>
          <c:showLegendKey val="0"/>
          <c:showVal val="0"/>
          <c:showCatName val="0"/>
          <c:showSerName val="0"/>
          <c:showPercent val="0"/>
          <c:showBubbleSize val="0"/>
        </c:dLbls>
        <c:gapWidth val="150"/>
        <c:shape val="box"/>
        <c:axId val="719545736"/>
        <c:axId val="719539832"/>
        <c:axId val="0"/>
      </c:bar3DChart>
      <c:catAx>
        <c:axId val="719545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719539832"/>
        <c:crosses val="autoZero"/>
        <c:auto val="1"/>
        <c:lblAlgn val="ctr"/>
        <c:lblOffset val="100"/>
        <c:noMultiLvlLbl val="0"/>
      </c:catAx>
      <c:valAx>
        <c:axId val="719539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719545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8540377936277"/>
          <c:y val="0.11695951050502575"/>
          <c:w val="0.43750513585172973"/>
          <c:h val="0.78750621370657081"/>
        </c:manualLayout>
      </c:layout>
      <c:doughnutChart>
        <c:varyColors val="1"/>
        <c:ser>
          <c:idx val="0"/>
          <c:order val="0"/>
          <c:tx>
            <c:strRef>
              <c:f>Folha1!$B$1</c:f>
              <c:strCache>
                <c:ptCount val="1"/>
                <c:pt idx="0">
                  <c:v>Total</c:v>
                </c:pt>
              </c:strCache>
            </c:strRef>
          </c:tx>
          <c:dPt>
            <c:idx val="0"/>
            <c:bubble3D val="0"/>
            <c:spPr>
              <a:solidFill>
                <a:srgbClr val="CC3399"/>
              </a:solidFill>
              <a:ln w="19050">
                <a:solidFill>
                  <a:schemeClr val="bg1">
                    <a:lumMod val="95000"/>
                  </a:schemeClr>
                </a:solidFill>
              </a:ln>
              <a:effectLst/>
            </c:spPr>
            <c:extLst>
              <c:ext xmlns:c16="http://schemas.microsoft.com/office/drawing/2014/chart" uri="{C3380CC4-5D6E-409C-BE32-E72D297353CC}">
                <c16:uniqueId val="{00000003-805A-43DF-83E7-13F9499E9ECD}"/>
              </c:ext>
            </c:extLst>
          </c:dPt>
          <c:dPt>
            <c:idx val="1"/>
            <c:bubble3D val="0"/>
            <c:spPr>
              <a:solidFill>
                <a:srgbClr val="990099"/>
              </a:solidFill>
              <a:ln w="19050">
                <a:solidFill>
                  <a:schemeClr val="bg1">
                    <a:lumMod val="95000"/>
                  </a:schemeClr>
                </a:solidFill>
              </a:ln>
              <a:effectLst/>
            </c:spPr>
            <c:extLst>
              <c:ext xmlns:c16="http://schemas.microsoft.com/office/drawing/2014/chart" uri="{C3380CC4-5D6E-409C-BE32-E72D297353CC}">
                <c16:uniqueId val="{00000004-805A-43DF-83E7-13F9499E9ECD}"/>
              </c:ext>
            </c:extLst>
          </c:dPt>
          <c:dPt>
            <c:idx val="2"/>
            <c:bubble3D val="0"/>
            <c:spPr>
              <a:solidFill>
                <a:srgbClr val="CC00FF"/>
              </a:solidFill>
              <a:ln w="19050">
                <a:solidFill>
                  <a:schemeClr val="bg1">
                    <a:lumMod val="95000"/>
                  </a:schemeClr>
                </a:solidFill>
              </a:ln>
              <a:effectLst/>
            </c:spPr>
            <c:extLst>
              <c:ext xmlns:c16="http://schemas.microsoft.com/office/drawing/2014/chart" uri="{C3380CC4-5D6E-409C-BE32-E72D297353CC}">
                <c16:uniqueId val="{00000005-805A-43DF-83E7-13F9499E9ECD}"/>
              </c:ext>
            </c:extLst>
          </c:dPt>
          <c:dPt>
            <c:idx val="3"/>
            <c:bubble3D val="0"/>
            <c:spPr>
              <a:solidFill>
                <a:srgbClr val="660066"/>
              </a:solidFill>
              <a:ln w="19050">
                <a:solidFill>
                  <a:schemeClr val="bg1">
                    <a:lumMod val="95000"/>
                  </a:schemeClr>
                </a:solidFill>
              </a:ln>
              <a:effectLst/>
            </c:spPr>
            <c:extLst>
              <c:ext xmlns:c16="http://schemas.microsoft.com/office/drawing/2014/chart" uri="{C3380CC4-5D6E-409C-BE32-E72D297353CC}">
                <c16:uniqueId val="{00000006-805A-43DF-83E7-13F9499E9ECD}"/>
              </c:ext>
            </c:extLst>
          </c:dPt>
          <c:dPt>
            <c:idx val="4"/>
            <c:bubble3D val="0"/>
            <c:spPr>
              <a:solidFill>
                <a:schemeClr val="accent5">
                  <a:lumMod val="20000"/>
                  <a:lumOff val="80000"/>
                </a:schemeClr>
              </a:solidFill>
              <a:ln w="19050">
                <a:solidFill>
                  <a:schemeClr val="bg1"/>
                </a:solidFill>
              </a:ln>
              <a:effectLst/>
            </c:spPr>
            <c:extLst>
              <c:ext xmlns:c16="http://schemas.microsoft.com/office/drawing/2014/chart" uri="{C3380CC4-5D6E-409C-BE32-E72D297353CC}">
                <c16:uniqueId val="{00000007-805A-43DF-83E7-13F9499E9ECD}"/>
              </c:ext>
            </c:extLst>
          </c:dPt>
          <c:cat>
            <c:strRef>
              <c:f>Folha1!$A$2:$A$5</c:f>
              <c:strCache>
                <c:ptCount val="4"/>
                <c:pt idx="0">
                  <c:v>Comunitário</c:v>
                </c:pt>
                <c:pt idx="1">
                  <c:v>Hospitalar</c:v>
                </c:pt>
                <c:pt idx="2">
                  <c:v>Outro</c:v>
                </c:pt>
                <c:pt idx="3">
                  <c:v>Não Identificado</c:v>
                </c:pt>
              </c:strCache>
            </c:strRef>
          </c:cat>
          <c:val>
            <c:numRef>
              <c:f>Folha1!$B$2:$B$5</c:f>
              <c:numCache>
                <c:formatCode>#,##0</c:formatCode>
                <c:ptCount val="4"/>
                <c:pt idx="0">
                  <c:v>191</c:v>
                </c:pt>
                <c:pt idx="1">
                  <c:v>595</c:v>
                </c:pt>
                <c:pt idx="2">
                  <c:v>26</c:v>
                </c:pt>
                <c:pt idx="3">
                  <c:v>189</c:v>
                </c:pt>
              </c:numCache>
            </c:numRef>
          </c:val>
          <c:extLst>
            <c:ext xmlns:c16="http://schemas.microsoft.com/office/drawing/2014/chart" uri="{C3380CC4-5D6E-409C-BE32-E72D297353CC}">
              <c16:uniqueId val="{00000000-805A-43DF-83E7-13F9499E9EC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6337402392827585"/>
          <c:y val="0.26194131639772589"/>
          <c:w val="0.31837651956200419"/>
          <c:h val="0.472595564700717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28440689723359"/>
          <c:y val="7.9097900766420495E-2"/>
          <c:w val="0.5231444645673855"/>
          <c:h val="0.49525333680753919"/>
        </c:manualLayout>
      </c:layout>
      <c:doughnutChart>
        <c:varyColors val="1"/>
        <c:ser>
          <c:idx val="0"/>
          <c:order val="0"/>
          <c:tx>
            <c:strRef>
              <c:f>Folha1!$B$1</c:f>
              <c:strCache>
                <c:ptCount val="1"/>
                <c:pt idx="0">
                  <c:v>Total</c:v>
                </c:pt>
              </c:strCache>
            </c:strRef>
          </c:tx>
          <c:dPt>
            <c:idx val="0"/>
            <c:bubble3D val="0"/>
            <c:spPr>
              <a:solidFill>
                <a:srgbClr val="0099FF"/>
              </a:solidFill>
              <a:ln w="19050">
                <a:solidFill>
                  <a:schemeClr val="bg1">
                    <a:lumMod val="95000"/>
                  </a:schemeClr>
                </a:solidFill>
              </a:ln>
              <a:effectLst/>
            </c:spPr>
            <c:extLst>
              <c:ext xmlns:c16="http://schemas.microsoft.com/office/drawing/2014/chart" uri="{C3380CC4-5D6E-409C-BE32-E72D297353CC}">
                <c16:uniqueId val="{00000001-000E-4528-840A-5905CB8F3D75}"/>
              </c:ext>
            </c:extLst>
          </c:dPt>
          <c:dPt>
            <c:idx val="1"/>
            <c:bubble3D val="0"/>
            <c:spPr>
              <a:solidFill>
                <a:srgbClr val="0066FF"/>
              </a:solidFill>
              <a:ln w="19050">
                <a:solidFill>
                  <a:schemeClr val="bg1">
                    <a:lumMod val="95000"/>
                  </a:schemeClr>
                </a:solidFill>
              </a:ln>
              <a:effectLst/>
            </c:spPr>
            <c:extLst>
              <c:ext xmlns:c16="http://schemas.microsoft.com/office/drawing/2014/chart" uri="{C3380CC4-5D6E-409C-BE32-E72D297353CC}">
                <c16:uniqueId val="{00000003-000E-4528-840A-5905CB8F3D75}"/>
              </c:ext>
            </c:extLst>
          </c:dPt>
          <c:dPt>
            <c:idx val="2"/>
            <c:bubble3D val="0"/>
            <c:spPr>
              <a:solidFill>
                <a:srgbClr val="3366FF"/>
              </a:solidFill>
              <a:ln w="19050">
                <a:solidFill>
                  <a:schemeClr val="bg1">
                    <a:lumMod val="95000"/>
                  </a:schemeClr>
                </a:solidFill>
              </a:ln>
              <a:effectLst/>
            </c:spPr>
            <c:extLst>
              <c:ext xmlns:c16="http://schemas.microsoft.com/office/drawing/2014/chart" uri="{C3380CC4-5D6E-409C-BE32-E72D297353CC}">
                <c16:uniqueId val="{00000005-000E-4528-840A-5905CB8F3D75}"/>
              </c:ext>
            </c:extLst>
          </c:dPt>
          <c:dPt>
            <c:idx val="3"/>
            <c:bubble3D val="0"/>
            <c:spPr>
              <a:solidFill>
                <a:srgbClr val="0066CC"/>
              </a:solidFill>
              <a:ln w="19050">
                <a:solidFill>
                  <a:schemeClr val="bg1">
                    <a:lumMod val="95000"/>
                  </a:schemeClr>
                </a:solidFill>
              </a:ln>
              <a:effectLst/>
            </c:spPr>
            <c:extLst>
              <c:ext xmlns:c16="http://schemas.microsoft.com/office/drawing/2014/chart" uri="{C3380CC4-5D6E-409C-BE32-E72D297353CC}">
                <c16:uniqueId val="{00000007-000E-4528-840A-5905CB8F3D75}"/>
              </c:ext>
            </c:extLst>
          </c:dPt>
          <c:dPt>
            <c:idx val="4"/>
            <c:bubble3D val="0"/>
            <c:spPr>
              <a:solidFill>
                <a:srgbClr val="0033CC"/>
              </a:solidFill>
              <a:ln w="19050">
                <a:solidFill>
                  <a:schemeClr val="bg1">
                    <a:lumMod val="95000"/>
                  </a:schemeClr>
                </a:solidFill>
              </a:ln>
              <a:effectLst/>
            </c:spPr>
            <c:extLst>
              <c:ext xmlns:c16="http://schemas.microsoft.com/office/drawing/2014/chart" uri="{C3380CC4-5D6E-409C-BE32-E72D297353CC}">
                <c16:uniqueId val="{00000009-000E-4528-840A-5905CB8F3D75}"/>
              </c:ext>
            </c:extLst>
          </c:dPt>
          <c:dPt>
            <c:idx val="5"/>
            <c:bubble3D val="0"/>
            <c:spPr>
              <a:solidFill>
                <a:srgbClr val="3333FF"/>
              </a:solidFill>
              <a:ln w="19050">
                <a:solidFill>
                  <a:schemeClr val="bg1">
                    <a:lumMod val="95000"/>
                  </a:schemeClr>
                </a:solidFill>
              </a:ln>
              <a:effectLst/>
            </c:spPr>
            <c:extLst>
              <c:ext xmlns:c16="http://schemas.microsoft.com/office/drawing/2014/chart" uri="{C3380CC4-5D6E-409C-BE32-E72D297353CC}">
                <c16:uniqueId val="{0000000B-000E-4528-840A-5905CB8F3D75}"/>
              </c:ext>
            </c:extLst>
          </c:dPt>
          <c:dPt>
            <c:idx val="6"/>
            <c:bubble3D val="0"/>
            <c:spPr>
              <a:solidFill>
                <a:srgbClr val="003399"/>
              </a:solidFill>
              <a:ln w="19050">
                <a:solidFill>
                  <a:schemeClr val="bg1">
                    <a:lumMod val="95000"/>
                  </a:schemeClr>
                </a:solidFill>
              </a:ln>
              <a:effectLst/>
            </c:spPr>
            <c:extLst>
              <c:ext xmlns:c16="http://schemas.microsoft.com/office/drawing/2014/chart" uri="{C3380CC4-5D6E-409C-BE32-E72D297353CC}">
                <c16:uniqueId val="{0000000C-000E-4528-840A-5905CB8F3D75}"/>
              </c:ext>
            </c:extLst>
          </c:dPt>
          <c:dPt>
            <c:idx val="7"/>
            <c:bubble3D val="0"/>
            <c:spPr>
              <a:solidFill>
                <a:srgbClr val="000099"/>
              </a:solidFill>
              <a:ln w="19050">
                <a:solidFill>
                  <a:schemeClr val="bg1">
                    <a:lumMod val="95000"/>
                  </a:schemeClr>
                </a:solidFill>
              </a:ln>
              <a:effectLst/>
            </c:spPr>
            <c:extLst>
              <c:ext xmlns:c16="http://schemas.microsoft.com/office/drawing/2014/chart" uri="{C3380CC4-5D6E-409C-BE32-E72D297353CC}">
                <c16:uniqueId val="{0000000D-000E-4528-840A-5905CB8F3D75}"/>
              </c:ext>
            </c:extLst>
          </c:dPt>
          <c:dPt>
            <c:idx val="8"/>
            <c:bubble3D val="0"/>
            <c:spPr>
              <a:solidFill>
                <a:srgbClr val="0000CC"/>
              </a:solidFill>
              <a:ln w="19050">
                <a:solidFill>
                  <a:schemeClr val="bg1">
                    <a:lumMod val="95000"/>
                  </a:schemeClr>
                </a:solidFill>
              </a:ln>
              <a:effectLst/>
            </c:spPr>
            <c:extLst>
              <c:ext xmlns:c16="http://schemas.microsoft.com/office/drawing/2014/chart" uri="{C3380CC4-5D6E-409C-BE32-E72D297353CC}">
                <c16:uniqueId val="{0000000E-000E-4528-840A-5905CB8F3D75}"/>
              </c:ext>
            </c:extLst>
          </c:dPt>
          <c:dPt>
            <c:idx val="9"/>
            <c:bubble3D val="0"/>
            <c:spPr>
              <a:solidFill>
                <a:srgbClr val="000066"/>
              </a:solidFill>
              <a:ln w="19050">
                <a:solidFill>
                  <a:schemeClr val="bg1">
                    <a:lumMod val="95000"/>
                  </a:schemeClr>
                </a:solidFill>
              </a:ln>
              <a:effectLst/>
            </c:spPr>
            <c:extLst>
              <c:ext xmlns:c16="http://schemas.microsoft.com/office/drawing/2014/chart" uri="{C3380CC4-5D6E-409C-BE32-E72D297353CC}">
                <c16:uniqueId val="{00000013-CC24-468A-868D-9FE0A7CB4748}"/>
              </c:ext>
            </c:extLst>
          </c:dPt>
          <c:cat>
            <c:strRef>
              <c:f>Folha1!$A$2:$A$11</c:f>
              <c:strCache>
                <c:ptCount val="10"/>
                <c:pt idx="0">
                  <c:v>Imuno-Alergologia</c:v>
                </c:pt>
                <c:pt idx="1">
                  <c:v>Med. Geral e Familiar</c:v>
                </c:pt>
                <c:pt idx="2">
                  <c:v>Reumatologia</c:v>
                </c:pt>
                <c:pt idx="3">
                  <c:v>Med. Interna</c:v>
                </c:pt>
                <c:pt idx="4">
                  <c:v>Gastrenterologia</c:v>
                </c:pt>
                <c:pt idx="5">
                  <c:v>Oncologia Médica</c:v>
                </c:pt>
                <c:pt idx="6">
                  <c:v>Neurologia</c:v>
                </c:pt>
                <c:pt idx="7">
                  <c:v>Pediatria</c:v>
                </c:pt>
                <c:pt idx="8">
                  <c:v>Otorrinolaringologia</c:v>
                </c:pt>
                <c:pt idx="9">
                  <c:v>Pneumologia</c:v>
                </c:pt>
              </c:strCache>
            </c:strRef>
          </c:cat>
          <c:val>
            <c:numRef>
              <c:f>Folha1!$B$2:$B$11</c:f>
              <c:numCache>
                <c:formatCode>#,##0</c:formatCode>
                <c:ptCount val="10"/>
                <c:pt idx="0">
                  <c:v>552</c:v>
                </c:pt>
                <c:pt idx="1">
                  <c:v>186</c:v>
                </c:pt>
                <c:pt idx="2">
                  <c:v>66</c:v>
                </c:pt>
                <c:pt idx="3">
                  <c:v>57</c:v>
                </c:pt>
                <c:pt idx="4">
                  <c:v>52</c:v>
                </c:pt>
                <c:pt idx="5">
                  <c:v>47</c:v>
                </c:pt>
                <c:pt idx="6">
                  <c:v>33</c:v>
                </c:pt>
                <c:pt idx="7">
                  <c:v>27</c:v>
                </c:pt>
                <c:pt idx="8">
                  <c:v>14</c:v>
                </c:pt>
                <c:pt idx="9">
                  <c:v>13</c:v>
                </c:pt>
              </c:numCache>
            </c:numRef>
          </c:val>
          <c:extLst>
            <c:ext xmlns:c16="http://schemas.microsoft.com/office/drawing/2014/chart" uri="{C3380CC4-5D6E-409C-BE32-E72D297353CC}">
              <c16:uniqueId val="{0000000A-000E-4528-840A-5905CB8F3D7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0461804450266078"/>
          <c:y val="0.65833005149931634"/>
          <c:w val="0.79470002439342657"/>
          <c:h val="0.318603776132202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3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Folha1!$B$1</c:f>
              <c:strCache>
                <c:ptCount val="1"/>
                <c:pt idx="0">
                  <c:v>Notificações</c:v>
                </c:pt>
              </c:strCache>
            </c:strRef>
          </c:tx>
          <c:spPr>
            <a:solidFill>
              <a:schemeClr val="accent5"/>
            </a:solidFill>
            <a:ln>
              <a:noFill/>
            </a:ln>
            <a:effectLst/>
            <a:sp3d>
              <a:contourClr>
                <a:schemeClr val="accent5">
                  <a:lumMod val="60000"/>
                  <a:lumOff val="4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Folha1!$A$2:$A$32</c:f>
              <c:strCache>
                <c:ptCount val="31"/>
                <c:pt idx="0">
                  <c:v>Imuno-Alergologia</c:v>
                </c:pt>
                <c:pt idx="1">
                  <c:v>(em branco)</c:v>
                </c:pt>
                <c:pt idx="2">
                  <c:v>Medicina Geral e Familiar</c:v>
                </c:pt>
                <c:pt idx="3">
                  <c:v>Reumatologia</c:v>
                </c:pt>
                <c:pt idx="4">
                  <c:v>Medicina Interna</c:v>
                </c:pt>
                <c:pt idx="5">
                  <c:v>Gastrenterologia</c:v>
                </c:pt>
                <c:pt idx="6">
                  <c:v>Oncologia Medica</c:v>
                </c:pt>
                <c:pt idx="7">
                  <c:v>Neurologia</c:v>
                </c:pt>
                <c:pt idx="8">
                  <c:v>Pediatria</c:v>
                </c:pt>
                <c:pt idx="9">
                  <c:v>Otorrinolaringologia</c:v>
                </c:pt>
                <c:pt idx="10">
                  <c:v>Pneumologia</c:v>
                </c:pt>
                <c:pt idx="11">
                  <c:v>Radiodiagnóstico</c:v>
                </c:pt>
                <c:pt idx="12">
                  <c:v>Doenças Infecciosas</c:v>
                </c:pt>
                <c:pt idx="13">
                  <c:v>Dermato-Venereologia</c:v>
                </c:pt>
                <c:pt idx="14">
                  <c:v>Sem especialidade</c:v>
                </c:pt>
                <c:pt idx="15">
                  <c:v>Cardiologia</c:v>
                </c:pt>
                <c:pt idx="16">
                  <c:v>Psiquiatria</c:v>
                </c:pt>
                <c:pt idx="17">
                  <c:v>Radioterapia</c:v>
                </c:pt>
                <c:pt idx="18">
                  <c:v>Imuno-Hemoterapia</c:v>
                </c:pt>
                <c:pt idx="19">
                  <c:v>Anestesiologia</c:v>
                </c:pt>
                <c:pt idx="20">
                  <c:v>Endocrinologia-Nutrição</c:v>
                </c:pt>
                <c:pt idx="21">
                  <c:v>Hematologia Clínica</c:v>
                </c:pt>
                <c:pt idx="22">
                  <c:v>Psiquiatria Infância Adolescência</c:v>
                </c:pt>
                <c:pt idx="23">
                  <c:v>Médico Interno</c:v>
                </c:pt>
                <c:pt idx="24">
                  <c:v>Cirurgia Geral</c:v>
                </c:pt>
                <c:pt idx="25">
                  <c:v>Neuro-Radiologia</c:v>
                </c:pt>
                <c:pt idx="26">
                  <c:v>Saúde Pública</c:v>
                </c:pt>
                <c:pt idx="27">
                  <c:v>Medicina do Trabalho</c:v>
                </c:pt>
                <c:pt idx="28">
                  <c:v>Ortopedia</c:v>
                </c:pt>
                <c:pt idx="29">
                  <c:v>Patologia Clínica</c:v>
                </c:pt>
                <c:pt idx="30">
                  <c:v>Pedopsiquiatria</c:v>
                </c:pt>
              </c:strCache>
            </c:strRef>
          </c:cat>
          <c:val>
            <c:numRef>
              <c:f>Folha1!$B$2:$B$32</c:f>
              <c:numCache>
                <c:formatCode>#,##0</c:formatCode>
                <c:ptCount val="31"/>
                <c:pt idx="0">
                  <c:v>552</c:v>
                </c:pt>
                <c:pt idx="1">
                  <c:v>457</c:v>
                </c:pt>
                <c:pt idx="2">
                  <c:v>186</c:v>
                </c:pt>
                <c:pt idx="3">
                  <c:v>66</c:v>
                </c:pt>
                <c:pt idx="4">
                  <c:v>57</c:v>
                </c:pt>
                <c:pt idx="5">
                  <c:v>52</c:v>
                </c:pt>
                <c:pt idx="6">
                  <c:v>47</c:v>
                </c:pt>
                <c:pt idx="7">
                  <c:v>33</c:v>
                </c:pt>
                <c:pt idx="8">
                  <c:v>27</c:v>
                </c:pt>
                <c:pt idx="9">
                  <c:v>14</c:v>
                </c:pt>
                <c:pt idx="10">
                  <c:v>13</c:v>
                </c:pt>
                <c:pt idx="11">
                  <c:v>11</c:v>
                </c:pt>
                <c:pt idx="12">
                  <c:v>9</c:v>
                </c:pt>
                <c:pt idx="13">
                  <c:v>8</c:v>
                </c:pt>
                <c:pt idx="14">
                  <c:v>8</c:v>
                </c:pt>
                <c:pt idx="15">
                  <c:v>7</c:v>
                </c:pt>
                <c:pt idx="16">
                  <c:v>7</c:v>
                </c:pt>
                <c:pt idx="17">
                  <c:v>7</c:v>
                </c:pt>
                <c:pt idx="18">
                  <c:v>6</c:v>
                </c:pt>
                <c:pt idx="19">
                  <c:v>5</c:v>
                </c:pt>
                <c:pt idx="20">
                  <c:v>5</c:v>
                </c:pt>
                <c:pt idx="21">
                  <c:v>4</c:v>
                </c:pt>
                <c:pt idx="22">
                  <c:v>4</c:v>
                </c:pt>
                <c:pt idx="23">
                  <c:v>3</c:v>
                </c:pt>
                <c:pt idx="24">
                  <c:v>2</c:v>
                </c:pt>
                <c:pt idx="25">
                  <c:v>2</c:v>
                </c:pt>
                <c:pt idx="26">
                  <c:v>2</c:v>
                </c:pt>
                <c:pt idx="27">
                  <c:v>1</c:v>
                </c:pt>
                <c:pt idx="28">
                  <c:v>1</c:v>
                </c:pt>
                <c:pt idx="29">
                  <c:v>1</c:v>
                </c:pt>
                <c:pt idx="30">
                  <c:v>1</c:v>
                </c:pt>
              </c:numCache>
            </c:numRef>
          </c:val>
          <c:extLst>
            <c:ext xmlns:c16="http://schemas.microsoft.com/office/drawing/2014/chart" uri="{C3380CC4-5D6E-409C-BE32-E72D297353CC}">
              <c16:uniqueId val="{00000000-C0B6-4D7A-8480-D1490D5491AD}"/>
            </c:ext>
          </c:extLst>
        </c:ser>
        <c:ser>
          <c:idx val="1"/>
          <c:order val="1"/>
          <c:tx>
            <c:strRef>
              <c:f>Folha1!$C$1</c:f>
              <c:strCache>
                <c:ptCount val="1"/>
                <c:pt idx="0">
                  <c:v>%</c:v>
                </c:pt>
              </c:strCache>
            </c:strRef>
          </c:tx>
          <c:spPr>
            <a:solidFill>
              <a:schemeClr val="accent2"/>
            </a:solidFill>
            <a:ln>
              <a:noFill/>
            </a:ln>
            <a:effectLst/>
            <a:sp3d/>
          </c:spPr>
          <c:invertIfNegative val="0"/>
          <c:cat>
            <c:strRef>
              <c:f>Folha1!$A$2:$A$32</c:f>
              <c:strCache>
                <c:ptCount val="31"/>
                <c:pt idx="0">
                  <c:v>Imuno-Alergologia</c:v>
                </c:pt>
                <c:pt idx="1">
                  <c:v>(em branco)</c:v>
                </c:pt>
                <c:pt idx="2">
                  <c:v>Medicina Geral e Familiar</c:v>
                </c:pt>
                <c:pt idx="3">
                  <c:v>Reumatologia</c:v>
                </c:pt>
                <c:pt idx="4">
                  <c:v>Medicina Interna</c:v>
                </c:pt>
                <c:pt idx="5">
                  <c:v>Gastrenterologia</c:v>
                </c:pt>
                <c:pt idx="6">
                  <c:v>Oncologia Medica</c:v>
                </c:pt>
                <c:pt idx="7">
                  <c:v>Neurologia</c:v>
                </c:pt>
                <c:pt idx="8">
                  <c:v>Pediatria</c:v>
                </c:pt>
                <c:pt idx="9">
                  <c:v>Otorrinolaringologia</c:v>
                </c:pt>
                <c:pt idx="10">
                  <c:v>Pneumologia</c:v>
                </c:pt>
                <c:pt idx="11">
                  <c:v>Radiodiagnóstico</c:v>
                </c:pt>
                <c:pt idx="12">
                  <c:v>Doenças Infecciosas</c:v>
                </c:pt>
                <c:pt idx="13">
                  <c:v>Dermato-Venereologia</c:v>
                </c:pt>
                <c:pt idx="14">
                  <c:v>Sem especialidade</c:v>
                </c:pt>
                <c:pt idx="15">
                  <c:v>Cardiologia</c:v>
                </c:pt>
                <c:pt idx="16">
                  <c:v>Psiquiatria</c:v>
                </c:pt>
                <c:pt idx="17">
                  <c:v>Radioterapia</c:v>
                </c:pt>
                <c:pt idx="18">
                  <c:v>Imuno-Hemoterapia</c:v>
                </c:pt>
                <c:pt idx="19">
                  <c:v>Anestesiologia</c:v>
                </c:pt>
                <c:pt idx="20">
                  <c:v>Endocrinologia-Nutrição</c:v>
                </c:pt>
                <c:pt idx="21">
                  <c:v>Hematologia Clínica</c:v>
                </c:pt>
                <c:pt idx="22">
                  <c:v>Psiquiatria Infância Adolescência</c:v>
                </c:pt>
                <c:pt idx="23">
                  <c:v>Médico Interno</c:v>
                </c:pt>
                <c:pt idx="24">
                  <c:v>Cirurgia Geral</c:v>
                </c:pt>
                <c:pt idx="25">
                  <c:v>Neuro-Radiologia</c:v>
                </c:pt>
                <c:pt idx="26">
                  <c:v>Saúde Pública</c:v>
                </c:pt>
                <c:pt idx="27">
                  <c:v>Medicina do Trabalho</c:v>
                </c:pt>
                <c:pt idx="28">
                  <c:v>Ortopedia</c:v>
                </c:pt>
                <c:pt idx="29">
                  <c:v>Patologia Clínica</c:v>
                </c:pt>
                <c:pt idx="30">
                  <c:v>Pedopsiquiatria</c:v>
                </c:pt>
              </c:strCache>
            </c:strRef>
          </c:cat>
          <c:val>
            <c:numRef>
              <c:f>Folha1!$C$2:$C$32</c:f>
              <c:numCache>
                <c:formatCode>0.0%</c:formatCode>
                <c:ptCount val="31"/>
                <c:pt idx="0">
                  <c:v>0.34543178973717148</c:v>
                </c:pt>
                <c:pt idx="1">
                  <c:v>0.28598247809762201</c:v>
                </c:pt>
                <c:pt idx="2">
                  <c:v>0.11639549436795996</c:v>
                </c:pt>
                <c:pt idx="3">
                  <c:v>4.130162703379224E-2</c:v>
                </c:pt>
                <c:pt idx="4">
                  <c:v>3.5669586983729663E-2</c:v>
                </c:pt>
                <c:pt idx="5">
                  <c:v>3.2540675844806008E-2</c:v>
                </c:pt>
                <c:pt idx="6">
                  <c:v>2.9411764705882353E-2</c:v>
                </c:pt>
                <c:pt idx="7">
                  <c:v>2.065081351689612E-2</c:v>
                </c:pt>
                <c:pt idx="8">
                  <c:v>1.6896120150187734E-2</c:v>
                </c:pt>
                <c:pt idx="9">
                  <c:v>8.7609511889862324E-3</c:v>
                </c:pt>
                <c:pt idx="10">
                  <c:v>8.135168961201502E-3</c:v>
                </c:pt>
                <c:pt idx="11">
                  <c:v>6.8836045056320403E-3</c:v>
                </c:pt>
                <c:pt idx="12">
                  <c:v>5.6320400500625778E-3</c:v>
                </c:pt>
                <c:pt idx="13">
                  <c:v>5.0062578222778474E-3</c:v>
                </c:pt>
                <c:pt idx="14">
                  <c:v>5.0062578222778474E-3</c:v>
                </c:pt>
                <c:pt idx="15">
                  <c:v>4.3804755944931162E-3</c:v>
                </c:pt>
                <c:pt idx="16">
                  <c:v>4.3804755944931162E-3</c:v>
                </c:pt>
                <c:pt idx="17">
                  <c:v>4.3804755944931162E-3</c:v>
                </c:pt>
                <c:pt idx="18">
                  <c:v>3.7546933667083854E-3</c:v>
                </c:pt>
                <c:pt idx="19">
                  <c:v>3.1289111389236545E-3</c:v>
                </c:pt>
                <c:pt idx="20">
                  <c:v>3.1289111389236545E-3</c:v>
                </c:pt>
                <c:pt idx="21">
                  <c:v>2.5031289111389237E-3</c:v>
                </c:pt>
                <c:pt idx="22">
                  <c:v>2.5031289111389237E-3</c:v>
                </c:pt>
                <c:pt idx="23">
                  <c:v>1.8773466833541927E-3</c:v>
                </c:pt>
                <c:pt idx="24">
                  <c:v>1.2515644555694619E-3</c:v>
                </c:pt>
                <c:pt idx="25">
                  <c:v>1.2515644555694619E-3</c:v>
                </c:pt>
                <c:pt idx="26">
                  <c:v>1.2515644555694619E-3</c:v>
                </c:pt>
                <c:pt idx="27">
                  <c:v>6.2578222778473093E-4</c:v>
                </c:pt>
                <c:pt idx="28">
                  <c:v>6.2578222778473093E-4</c:v>
                </c:pt>
                <c:pt idx="29">
                  <c:v>6.2578222778473093E-4</c:v>
                </c:pt>
                <c:pt idx="30">
                  <c:v>6.2578222778473093E-4</c:v>
                </c:pt>
              </c:numCache>
            </c:numRef>
          </c:val>
          <c:extLst>
            <c:ext xmlns:c16="http://schemas.microsoft.com/office/drawing/2014/chart" uri="{C3380CC4-5D6E-409C-BE32-E72D297353CC}">
              <c16:uniqueId val="{00000001-C0B6-4D7A-8480-D1490D5491AD}"/>
            </c:ext>
          </c:extLst>
        </c:ser>
        <c:dLbls>
          <c:showLegendKey val="0"/>
          <c:showVal val="0"/>
          <c:showCatName val="0"/>
          <c:showSerName val="0"/>
          <c:showPercent val="0"/>
          <c:showBubbleSize val="0"/>
        </c:dLbls>
        <c:gapWidth val="150"/>
        <c:shape val="box"/>
        <c:axId val="305685976"/>
        <c:axId val="305684016"/>
        <c:axId val="0"/>
      </c:bar3DChart>
      <c:catAx>
        <c:axId val="30568597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pt-PT"/>
          </a:p>
        </c:txPr>
        <c:crossAx val="305684016"/>
        <c:crosses val="autoZero"/>
        <c:auto val="1"/>
        <c:lblAlgn val="ctr"/>
        <c:lblOffset val="100"/>
        <c:noMultiLvlLbl val="0"/>
      </c:catAx>
      <c:valAx>
        <c:axId val="305684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30568597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93289650695335E-2"/>
          <c:y val="3.6835277490665938E-2"/>
          <c:w val="0.89451913863575105"/>
          <c:h val="0.89169848334634128"/>
        </c:manualLayout>
      </c:layout>
      <c:bar3DChart>
        <c:barDir val="col"/>
        <c:grouping val="stacked"/>
        <c:varyColors val="0"/>
        <c:ser>
          <c:idx val="0"/>
          <c:order val="0"/>
          <c:tx>
            <c:strRef>
              <c:f>Folha1!$B$1</c:f>
              <c:strCache>
                <c:ptCount val="1"/>
                <c:pt idx="0">
                  <c:v>ATC</c:v>
                </c:pt>
              </c:strCache>
            </c:strRef>
          </c:tx>
          <c:spPr>
            <a:solidFill>
              <a:schemeClr val="accent5"/>
            </a:solidFill>
            <a:ln w="3175">
              <a:noFill/>
            </a:ln>
            <a:effectLst/>
            <a:sp3d>
              <a:contourClr>
                <a:srgbClr val="7030A0"/>
              </a:contourClr>
            </a:sp3d>
          </c:spPr>
          <c:invertIfNegative val="0"/>
          <c:cat>
            <c:strRef>
              <c:f>Folha1!$A$2:$A$15</c:f>
              <c:strCache>
                <c:ptCount val="14"/>
                <c:pt idx="0">
                  <c:v>P</c:v>
                </c:pt>
                <c:pt idx="1">
                  <c:v>S</c:v>
                </c:pt>
                <c:pt idx="2">
                  <c:v>D</c:v>
                </c:pt>
                <c:pt idx="3">
                  <c:v>V</c:v>
                </c:pt>
                <c:pt idx="4">
                  <c:v>H</c:v>
                </c:pt>
                <c:pt idx="5">
                  <c:v>G</c:v>
                </c:pt>
                <c:pt idx="6">
                  <c:v>B</c:v>
                </c:pt>
                <c:pt idx="7">
                  <c:v>R</c:v>
                </c:pt>
                <c:pt idx="8">
                  <c:v>M</c:v>
                </c:pt>
                <c:pt idx="9">
                  <c:v>A</c:v>
                </c:pt>
                <c:pt idx="10">
                  <c:v>C</c:v>
                </c:pt>
                <c:pt idx="11">
                  <c:v>N</c:v>
                </c:pt>
                <c:pt idx="12">
                  <c:v>J</c:v>
                </c:pt>
                <c:pt idx="13">
                  <c:v>L</c:v>
                </c:pt>
              </c:strCache>
            </c:strRef>
          </c:cat>
          <c:val>
            <c:numRef>
              <c:f>Folha1!$B$2:$B$15</c:f>
              <c:numCache>
                <c:formatCode>#,##0</c:formatCode>
                <c:ptCount val="14"/>
                <c:pt idx="0">
                  <c:v>63</c:v>
                </c:pt>
                <c:pt idx="1">
                  <c:v>128</c:v>
                </c:pt>
                <c:pt idx="2">
                  <c:v>153</c:v>
                </c:pt>
                <c:pt idx="3">
                  <c:v>380</c:v>
                </c:pt>
                <c:pt idx="4">
                  <c:v>439</c:v>
                </c:pt>
                <c:pt idx="5">
                  <c:v>506</c:v>
                </c:pt>
                <c:pt idx="6">
                  <c:v>580</c:v>
                </c:pt>
                <c:pt idx="7">
                  <c:v>741</c:v>
                </c:pt>
                <c:pt idx="8">
                  <c:v>769</c:v>
                </c:pt>
                <c:pt idx="9">
                  <c:v>1038</c:v>
                </c:pt>
                <c:pt idx="10">
                  <c:v>1181</c:v>
                </c:pt>
                <c:pt idx="11">
                  <c:v>2484</c:v>
                </c:pt>
                <c:pt idx="12">
                  <c:v>2973</c:v>
                </c:pt>
                <c:pt idx="13">
                  <c:v>4456</c:v>
                </c:pt>
              </c:numCache>
            </c:numRef>
          </c:val>
          <c:extLst>
            <c:ext xmlns:c16="http://schemas.microsoft.com/office/drawing/2014/chart" uri="{C3380CC4-5D6E-409C-BE32-E72D297353CC}">
              <c16:uniqueId val="{00000000-5327-4ADD-8D5F-66D3C0E308BE}"/>
            </c:ext>
          </c:extLst>
        </c:ser>
        <c:dLbls>
          <c:showLegendKey val="0"/>
          <c:showVal val="0"/>
          <c:showCatName val="0"/>
          <c:showSerName val="0"/>
          <c:showPercent val="0"/>
          <c:showBubbleSize val="0"/>
        </c:dLbls>
        <c:gapWidth val="150"/>
        <c:shape val="box"/>
        <c:axId val="538550136"/>
        <c:axId val="538547184"/>
        <c:axId val="0"/>
      </c:bar3DChart>
      <c:catAx>
        <c:axId val="538550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pt-PT"/>
          </a:p>
        </c:txPr>
        <c:crossAx val="538547184"/>
        <c:crosses val="autoZero"/>
        <c:auto val="1"/>
        <c:lblAlgn val="ctr"/>
        <c:lblOffset val="100"/>
        <c:noMultiLvlLbl val="0"/>
      </c:catAx>
      <c:valAx>
        <c:axId val="53854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38550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673474409448819E-2"/>
          <c:y val="5.730687816026591E-2"/>
          <c:w val="0.9328890255905512"/>
          <c:h val="0.8139567944888938"/>
        </c:manualLayout>
      </c:layout>
      <c:bar3DChart>
        <c:barDir val="col"/>
        <c:grouping val="clustered"/>
        <c:varyColors val="0"/>
        <c:ser>
          <c:idx val="0"/>
          <c:order val="0"/>
          <c:tx>
            <c:strRef>
              <c:f>Folha1!$B$1</c:f>
              <c:strCache>
                <c:ptCount val="1"/>
                <c:pt idx="0">
                  <c:v>Frequência
Absoluta</c:v>
                </c:pt>
              </c:strCache>
            </c:strRef>
          </c:tx>
          <c:spPr>
            <a:solidFill>
              <a:schemeClr val="accent5">
                <a:lumMod val="50000"/>
              </a:schemeClr>
            </a:solidFill>
            <a:ln>
              <a:noFill/>
            </a:ln>
            <a:effectLst/>
            <a:sp3d/>
          </c:spPr>
          <c:invertIfNegative val="0"/>
          <c:cat>
            <c:strRef>
              <c:f>Folha1!$A$2:$A$27</c:f>
              <c:strCache>
                <c:ptCount val="26"/>
                <c:pt idx="0">
                  <c:v>Soc</c:v>
                </c:pt>
                <c:pt idx="1">
                  <c:v>Cong</c:v>
                </c:pt>
                <c:pt idx="2">
                  <c:v>Surg</c:v>
                </c:pt>
                <c:pt idx="3">
                  <c:v>Ear</c:v>
                </c:pt>
                <c:pt idx="4">
                  <c:v>Endo</c:v>
                </c:pt>
                <c:pt idx="5">
                  <c:v>Preg</c:v>
                </c:pt>
                <c:pt idx="6">
                  <c:v>Repro</c:v>
                </c:pt>
                <c:pt idx="7">
                  <c:v>Neopl</c:v>
                </c:pt>
                <c:pt idx="8">
                  <c:v>Hepat</c:v>
                </c:pt>
                <c:pt idx="9">
                  <c:v>Renal</c:v>
                </c:pt>
                <c:pt idx="10">
                  <c:v>Card</c:v>
                </c:pt>
                <c:pt idx="11">
                  <c:v>Eye</c:v>
                </c:pt>
                <c:pt idx="12">
                  <c:v>Metab</c:v>
                </c:pt>
                <c:pt idx="13">
                  <c:v>Blood</c:v>
                </c:pt>
                <c:pt idx="14">
                  <c:v>Vasc</c:v>
                </c:pt>
                <c:pt idx="15">
                  <c:v>Immun</c:v>
                </c:pt>
                <c:pt idx="16">
                  <c:v>Psych</c:v>
                </c:pt>
                <c:pt idx="17">
                  <c:v>Musc</c:v>
                </c:pt>
                <c:pt idx="18">
                  <c:v>Inv</c:v>
                </c:pt>
                <c:pt idx="19">
                  <c:v>Infec</c:v>
                </c:pt>
                <c:pt idx="20">
                  <c:v>Resp</c:v>
                </c:pt>
                <c:pt idx="21">
                  <c:v>Inj&amp;P</c:v>
                </c:pt>
                <c:pt idx="22">
                  <c:v>Nerv</c:v>
                </c:pt>
                <c:pt idx="23">
                  <c:v>Gastr</c:v>
                </c:pt>
                <c:pt idx="24">
                  <c:v>Skin</c:v>
                </c:pt>
                <c:pt idx="25">
                  <c:v>Genrl</c:v>
                </c:pt>
              </c:strCache>
            </c:strRef>
          </c:cat>
          <c:val>
            <c:numRef>
              <c:f>Folha1!$B$2:$B$27</c:f>
              <c:numCache>
                <c:formatCode>#,##0</c:formatCode>
                <c:ptCount val="26"/>
                <c:pt idx="0">
                  <c:v>14</c:v>
                </c:pt>
                <c:pt idx="1">
                  <c:v>19</c:v>
                </c:pt>
                <c:pt idx="2">
                  <c:v>56</c:v>
                </c:pt>
                <c:pt idx="3">
                  <c:v>59</c:v>
                </c:pt>
                <c:pt idx="4">
                  <c:v>61</c:v>
                </c:pt>
                <c:pt idx="5">
                  <c:v>100</c:v>
                </c:pt>
                <c:pt idx="6">
                  <c:v>213</c:v>
                </c:pt>
                <c:pt idx="7">
                  <c:v>217</c:v>
                </c:pt>
                <c:pt idx="8">
                  <c:v>237</c:v>
                </c:pt>
                <c:pt idx="9">
                  <c:v>333</c:v>
                </c:pt>
                <c:pt idx="10">
                  <c:v>368</c:v>
                </c:pt>
                <c:pt idx="11">
                  <c:v>385</c:v>
                </c:pt>
                <c:pt idx="12">
                  <c:v>474</c:v>
                </c:pt>
                <c:pt idx="13">
                  <c:v>478</c:v>
                </c:pt>
                <c:pt idx="14">
                  <c:v>482</c:v>
                </c:pt>
                <c:pt idx="15">
                  <c:v>485</c:v>
                </c:pt>
                <c:pt idx="16">
                  <c:v>534</c:v>
                </c:pt>
                <c:pt idx="17">
                  <c:v>766</c:v>
                </c:pt>
                <c:pt idx="18">
                  <c:v>777</c:v>
                </c:pt>
                <c:pt idx="19">
                  <c:v>902</c:v>
                </c:pt>
                <c:pt idx="20">
                  <c:v>922</c:v>
                </c:pt>
                <c:pt idx="21">
                  <c:v>1247</c:v>
                </c:pt>
                <c:pt idx="22">
                  <c:v>1538</c:v>
                </c:pt>
                <c:pt idx="23">
                  <c:v>1786</c:v>
                </c:pt>
                <c:pt idx="24">
                  <c:v>2394</c:v>
                </c:pt>
                <c:pt idx="25">
                  <c:v>3129</c:v>
                </c:pt>
              </c:numCache>
            </c:numRef>
          </c:val>
          <c:extLst>
            <c:ext xmlns:c16="http://schemas.microsoft.com/office/drawing/2014/chart" uri="{C3380CC4-5D6E-409C-BE32-E72D297353CC}">
              <c16:uniqueId val="{00000000-1DB4-4CAD-B353-B89CE9414A4F}"/>
            </c:ext>
          </c:extLst>
        </c:ser>
        <c:ser>
          <c:idx val="1"/>
          <c:order val="1"/>
          <c:tx>
            <c:strRef>
              <c:f>Folha1!$C$1</c:f>
              <c:strCache>
                <c:ptCount val="1"/>
                <c:pt idx="0">
                  <c:v>Frequência
Absoluta Grave</c:v>
                </c:pt>
              </c:strCache>
            </c:strRef>
          </c:tx>
          <c:spPr>
            <a:solidFill>
              <a:srgbClr val="FF0000"/>
            </a:solidFill>
            <a:ln>
              <a:noFill/>
            </a:ln>
            <a:effectLst/>
            <a:sp3d/>
          </c:spPr>
          <c:invertIfNegative val="0"/>
          <c:cat>
            <c:strRef>
              <c:f>Folha1!$A$2:$A$27</c:f>
              <c:strCache>
                <c:ptCount val="26"/>
                <c:pt idx="0">
                  <c:v>Soc</c:v>
                </c:pt>
                <c:pt idx="1">
                  <c:v>Cong</c:v>
                </c:pt>
                <c:pt idx="2">
                  <c:v>Surg</c:v>
                </c:pt>
                <c:pt idx="3">
                  <c:v>Ear</c:v>
                </c:pt>
                <c:pt idx="4">
                  <c:v>Endo</c:v>
                </c:pt>
                <c:pt idx="5">
                  <c:v>Preg</c:v>
                </c:pt>
                <c:pt idx="6">
                  <c:v>Repro</c:v>
                </c:pt>
                <c:pt idx="7">
                  <c:v>Neopl</c:v>
                </c:pt>
                <c:pt idx="8">
                  <c:v>Hepat</c:v>
                </c:pt>
                <c:pt idx="9">
                  <c:v>Renal</c:v>
                </c:pt>
                <c:pt idx="10">
                  <c:v>Card</c:v>
                </c:pt>
                <c:pt idx="11">
                  <c:v>Eye</c:v>
                </c:pt>
                <c:pt idx="12">
                  <c:v>Metab</c:v>
                </c:pt>
                <c:pt idx="13">
                  <c:v>Blood</c:v>
                </c:pt>
                <c:pt idx="14">
                  <c:v>Vasc</c:v>
                </c:pt>
                <c:pt idx="15">
                  <c:v>Immun</c:v>
                </c:pt>
                <c:pt idx="16">
                  <c:v>Psych</c:v>
                </c:pt>
                <c:pt idx="17">
                  <c:v>Musc</c:v>
                </c:pt>
                <c:pt idx="18">
                  <c:v>Inv</c:v>
                </c:pt>
                <c:pt idx="19">
                  <c:v>Infec</c:v>
                </c:pt>
                <c:pt idx="20">
                  <c:v>Resp</c:v>
                </c:pt>
                <c:pt idx="21">
                  <c:v>Inj&amp;P</c:v>
                </c:pt>
                <c:pt idx="22">
                  <c:v>Nerv</c:v>
                </c:pt>
                <c:pt idx="23">
                  <c:v>Gastr</c:v>
                </c:pt>
                <c:pt idx="24">
                  <c:v>Skin</c:v>
                </c:pt>
                <c:pt idx="25">
                  <c:v>Genrl</c:v>
                </c:pt>
              </c:strCache>
            </c:strRef>
          </c:cat>
          <c:val>
            <c:numRef>
              <c:f>Folha1!$C$2:$C$27</c:f>
              <c:numCache>
                <c:formatCode>#,##0</c:formatCode>
                <c:ptCount val="26"/>
                <c:pt idx="0">
                  <c:v>7</c:v>
                </c:pt>
                <c:pt idx="1">
                  <c:v>15</c:v>
                </c:pt>
                <c:pt idx="2">
                  <c:v>41</c:v>
                </c:pt>
                <c:pt idx="3">
                  <c:v>27</c:v>
                </c:pt>
                <c:pt idx="4">
                  <c:v>50</c:v>
                </c:pt>
                <c:pt idx="5">
                  <c:v>80</c:v>
                </c:pt>
                <c:pt idx="6">
                  <c:v>64</c:v>
                </c:pt>
                <c:pt idx="7">
                  <c:v>196</c:v>
                </c:pt>
                <c:pt idx="8">
                  <c:v>222</c:v>
                </c:pt>
                <c:pt idx="9">
                  <c:v>255</c:v>
                </c:pt>
                <c:pt idx="10">
                  <c:v>307</c:v>
                </c:pt>
                <c:pt idx="11">
                  <c:v>225</c:v>
                </c:pt>
                <c:pt idx="12">
                  <c:v>270</c:v>
                </c:pt>
                <c:pt idx="13">
                  <c:v>410</c:v>
                </c:pt>
                <c:pt idx="14">
                  <c:v>329</c:v>
                </c:pt>
                <c:pt idx="15">
                  <c:v>374</c:v>
                </c:pt>
                <c:pt idx="16">
                  <c:v>220</c:v>
                </c:pt>
                <c:pt idx="17">
                  <c:v>352</c:v>
                </c:pt>
                <c:pt idx="18">
                  <c:v>384</c:v>
                </c:pt>
                <c:pt idx="19">
                  <c:v>644</c:v>
                </c:pt>
                <c:pt idx="20">
                  <c:v>620</c:v>
                </c:pt>
                <c:pt idx="21">
                  <c:v>586</c:v>
                </c:pt>
                <c:pt idx="22">
                  <c:v>723</c:v>
                </c:pt>
                <c:pt idx="23">
                  <c:v>851</c:v>
                </c:pt>
                <c:pt idx="24">
                  <c:v>1352</c:v>
                </c:pt>
                <c:pt idx="25">
                  <c:v>1347</c:v>
                </c:pt>
              </c:numCache>
            </c:numRef>
          </c:val>
          <c:extLst>
            <c:ext xmlns:c16="http://schemas.microsoft.com/office/drawing/2014/chart" uri="{C3380CC4-5D6E-409C-BE32-E72D297353CC}">
              <c16:uniqueId val="{00000001-1DB4-4CAD-B353-B89CE9414A4F}"/>
            </c:ext>
          </c:extLst>
        </c:ser>
        <c:dLbls>
          <c:showLegendKey val="0"/>
          <c:showVal val="0"/>
          <c:showCatName val="0"/>
          <c:showSerName val="0"/>
          <c:showPercent val="0"/>
          <c:showBubbleSize val="0"/>
        </c:dLbls>
        <c:gapWidth val="150"/>
        <c:shape val="box"/>
        <c:axId val="585902800"/>
        <c:axId val="585900504"/>
        <c:axId val="0"/>
      </c:bar3DChart>
      <c:catAx>
        <c:axId val="585902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5900504"/>
        <c:crosses val="autoZero"/>
        <c:auto val="1"/>
        <c:lblAlgn val="ctr"/>
        <c:lblOffset val="100"/>
        <c:noMultiLvlLbl val="0"/>
      </c:catAx>
      <c:valAx>
        <c:axId val="58590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590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effectLst/>
              </a:rPr>
              <a:t>Evolução das ATC no período de 2017 e 2018</a:t>
            </a:r>
            <a:endParaRPr lang="pt-PT" sz="1200" dirty="0">
              <a:solidFill>
                <a:schemeClr val="tx1"/>
              </a:solidFill>
              <a:effectLst/>
            </a:endParaRPr>
          </a:p>
        </c:rich>
      </c:tx>
      <c:layout>
        <c:manualLayout>
          <c:xMode val="edge"/>
          <c:yMode val="edge"/>
          <c:x val="2.0642356037113736E-2"/>
          <c:y val="3.013795431054485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5.2693289650695335E-2"/>
          <c:y val="0.12390047883223995"/>
          <c:w val="0.89451913863575105"/>
          <c:h val="0.72761406543337481"/>
        </c:manualLayout>
      </c:layout>
      <c:lineChart>
        <c:grouping val="standard"/>
        <c:varyColors val="0"/>
        <c:ser>
          <c:idx val="0"/>
          <c:order val="0"/>
          <c:tx>
            <c:strRef>
              <c:f>Folha1!$B$1</c:f>
              <c:strCache>
                <c:ptCount val="1"/>
                <c:pt idx="0">
                  <c:v>ATC 2018</c:v>
                </c:pt>
              </c:strCache>
            </c:strRef>
          </c:tx>
          <c:spPr>
            <a:ln w="44450" cap="rnd">
              <a:solidFill>
                <a:schemeClr val="accent5"/>
              </a:solidFill>
              <a:round/>
            </a:ln>
            <a:effectLst/>
          </c:spPr>
          <c:marker>
            <c:symbol val="none"/>
          </c:marker>
          <c:cat>
            <c:strRef>
              <c:f>Folha1!$A$2:$A$15</c:f>
              <c:strCache>
                <c:ptCount val="14"/>
                <c:pt idx="0">
                  <c:v>P</c:v>
                </c:pt>
                <c:pt idx="1">
                  <c:v>S</c:v>
                </c:pt>
                <c:pt idx="2">
                  <c:v>D</c:v>
                </c:pt>
                <c:pt idx="3">
                  <c:v>V</c:v>
                </c:pt>
                <c:pt idx="4">
                  <c:v>H</c:v>
                </c:pt>
                <c:pt idx="5">
                  <c:v>G</c:v>
                </c:pt>
                <c:pt idx="6">
                  <c:v>B</c:v>
                </c:pt>
                <c:pt idx="7">
                  <c:v>R</c:v>
                </c:pt>
                <c:pt idx="8">
                  <c:v>M</c:v>
                </c:pt>
                <c:pt idx="9">
                  <c:v>A</c:v>
                </c:pt>
                <c:pt idx="10">
                  <c:v>C</c:v>
                </c:pt>
                <c:pt idx="11">
                  <c:v>N</c:v>
                </c:pt>
                <c:pt idx="12">
                  <c:v>J</c:v>
                </c:pt>
                <c:pt idx="13">
                  <c:v>L</c:v>
                </c:pt>
              </c:strCache>
            </c:strRef>
          </c:cat>
          <c:val>
            <c:numRef>
              <c:f>Folha1!$B$2:$B$15</c:f>
              <c:numCache>
                <c:formatCode>#,##0</c:formatCode>
                <c:ptCount val="14"/>
                <c:pt idx="0">
                  <c:v>63</c:v>
                </c:pt>
                <c:pt idx="1">
                  <c:v>128</c:v>
                </c:pt>
                <c:pt idx="2">
                  <c:v>153</c:v>
                </c:pt>
                <c:pt idx="3">
                  <c:v>380</c:v>
                </c:pt>
                <c:pt idx="4">
                  <c:v>439</c:v>
                </c:pt>
                <c:pt idx="5">
                  <c:v>506</c:v>
                </c:pt>
                <c:pt idx="6">
                  <c:v>580</c:v>
                </c:pt>
                <c:pt idx="7">
                  <c:v>741</c:v>
                </c:pt>
                <c:pt idx="8">
                  <c:v>769</c:v>
                </c:pt>
                <c:pt idx="9">
                  <c:v>1038</c:v>
                </c:pt>
                <c:pt idx="10">
                  <c:v>1181</c:v>
                </c:pt>
                <c:pt idx="11">
                  <c:v>2484</c:v>
                </c:pt>
                <c:pt idx="12">
                  <c:v>2973</c:v>
                </c:pt>
                <c:pt idx="13">
                  <c:v>4456</c:v>
                </c:pt>
              </c:numCache>
            </c:numRef>
          </c:val>
          <c:smooth val="0"/>
          <c:extLst>
            <c:ext xmlns:c16="http://schemas.microsoft.com/office/drawing/2014/chart" uri="{C3380CC4-5D6E-409C-BE32-E72D297353CC}">
              <c16:uniqueId val="{00000000-5327-4ADD-8D5F-66D3C0E308BE}"/>
            </c:ext>
          </c:extLst>
        </c:ser>
        <c:ser>
          <c:idx val="1"/>
          <c:order val="1"/>
          <c:tx>
            <c:strRef>
              <c:f>Folha1!$C$1</c:f>
              <c:strCache>
                <c:ptCount val="1"/>
                <c:pt idx="0">
                  <c:v>ATC 2017</c:v>
                </c:pt>
              </c:strCache>
            </c:strRef>
          </c:tx>
          <c:spPr>
            <a:ln w="44450" cap="rnd">
              <a:solidFill>
                <a:schemeClr val="accent5">
                  <a:lumMod val="50000"/>
                </a:schemeClr>
              </a:solidFill>
              <a:round/>
            </a:ln>
            <a:effectLst/>
          </c:spPr>
          <c:marker>
            <c:symbol val="none"/>
          </c:marker>
          <c:cat>
            <c:strRef>
              <c:f>Folha1!$A$2:$A$15</c:f>
              <c:strCache>
                <c:ptCount val="14"/>
                <c:pt idx="0">
                  <c:v>P</c:v>
                </c:pt>
                <c:pt idx="1">
                  <c:v>S</c:v>
                </c:pt>
                <c:pt idx="2">
                  <c:v>D</c:v>
                </c:pt>
                <c:pt idx="3">
                  <c:v>V</c:v>
                </c:pt>
                <c:pt idx="4">
                  <c:v>H</c:v>
                </c:pt>
                <c:pt idx="5">
                  <c:v>G</c:v>
                </c:pt>
                <c:pt idx="6">
                  <c:v>B</c:v>
                </c:pt>
                <c:pt idx="7">
                  <c:v>R</c:v>
                </c:pt>
                <c:pt idx="8">
                  <c:v>M</c:v>
                </c:pt>
                <c:pt idx="9">
                  <c:v>A</c:v>
                </c:pt>
                <c:pt idx="10">
                  <c:v>C</c:v>
                </c:pt>
                <c:pt idx="11">
                  <c:v>N</c:v>
                </c:pt>
                <c:pt idx="12">
                  <c:v>J</c:v>
                </c:pt>
                <c:pt idx="13">
                  <c:v>L</c:v>
                </c:pt>
              </c:strCache>
            </c:strRef>
          </c:cat>
          <c:val>
            <c:numRef>
              <c:f>Folha1!$C$2:$C$15</c:f>
              <c:numCache>
                <c:formatCode>#,##0</c:formatCode>
                <c:ptCount val="14"/>
                <c:pt idx="0">
                  <c:v>15</c:v>
                </c:pt>
                <c:pt idx="1">
                  <c:v>127</c:v>
                </c:pt>
                <c:pt idx="2">
                  <c:v>96</c:v>
                </c:pt>
                <c:pt idx="3">
                  <c:v>165</c:v>
                </c:pt>
                <c:pt idx="4">
                  <c:v>135</c:v>
                </c:pt>
                <c:pt idx="5">
                  <c:v>189</c:v>
                </c:pt>
                <c:pt idx="6">
                  <c:v>318</c:v>
                </c:pt>
                <c:pt idx="7">
                  <c:v>165</c:v>
                </c:pt>
                <c:pt idx="8">
                  <c:v>405</c:v>
                </c:pt>
                <c:pt idx="9">
                  <c:v>368</c:v>
                </c:pt>
                <c:pt idx="10">
                  <c:v>460</c:v>
                </c:pt>
                <c:pt idx="11">
                  <c:v>1055</c:v>
                </c:pt>
                <c:pt idx="12">
                  <c:v>1819</c:v>
                </c:pt>
                <c:pt idx="13">
                  <c:v>1965</c:v>
                </c:pt>
              </c:numCache>
            </c:numRef>
          </c:val>
          <c:smooth val="0"/>
          <c:extLst>
            <c:ext xmlns:c16="http://schemas.microsoft.com/office/drawing/2014/chart" uri="{C3380CC4-5D6E-409C-BE32-E72D297353CC}">
              <c16:uniqueId val="{00000000-1F4D-4DDE-8516-F2D9EC13318A}"/>
            </c:ext>
          </c:extLst>
        </c:ser>
        <c:dLbls>
          <c:showLegendKey val="0"/>
          <c:showVal val="0"/>
          <c:showCatName val="0"/>
          <c:showSerName val="0"/>
          <c:showPercent val="0"/>
          <c:showBubbleSize val="0"/>
        </c:dLbls>
        <c:smooth val="0"/>
        <c:axId val="538550136"/>
        <c:axId val="538547184"/>
      </c:lineChart>
      <c:catAx>
        <c:axId val="538550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pt-PT"/>
          </a:p>
        </c:txPr>
        <c:crossAx val="538547184"/>
        <c:crosses val="autoZero"/>
        <c:auto val="1"/>
        <c:lblAlgn val="ctr"/>
        <c:lblOffset val="100"/>
        <c:noMultiLvlLbl val="0"/>
      </c:catAx>
      <c:valAx>
        <c:axId val="53854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38550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r>
              <a:rPr lang="pt-PT" sz="1200" dirty="0" smtClean="0">
                <a:solidFill>
                  <a:schemeClr val="tx1"/>
                </a:solidFill>
              </a:rPr>
              <a:t>Evolução das SOC no período de</a:t>
            </a:r>
            <a:r>
              <a:rPr lang="pt-PT" sz="1200" baseline="0" dirty="0" smtClean="0">
                <a:solidFill>
                  <a:schemeClr val="tx1"/>
                </a:solidFill>
              </a:rPr>
              <a:t> 2017 e 2018</a:t>
            </a:r>
            <a:endParaRPr lang="pt-PT" sz="1200" dirty="0">
              <a:solidFill>
                <a:schemeClr val="tx1"/>
              </a:solidFill>
            </a:endParaRPr>
          </a:p>
        </c:rich>
      </c:tx>
      <c:layout>
        <c:manualLayout>
          <c:xMode val="edge"/>
          <c:yMode val="edge"/>
          <c:x val="1.2304650794679338E-2"/>
          <c:y val="1.9981057328328104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endParaRPr lang="pt-PT"/>
        </a:p>
      </c:txPr>
    </c:title>
    <c:autoTitleDeleted val="0"/>
    <c:plotArea>
      <c:layout>
        <c:manualLayout>
          <c:layoutTarget val="inner"/>
          <c:xMode val="edge"/>
          <c:yMode val="edge"/>
          <c:x val="4.3673474409448819E-2"/>
          <c:y val="0.10868683772010067"/>
          <c:w val="0.9328890255905512"/>
          <c:h val="0.73927979189133186"/>
        </c:manualLayout>
      </c:layout>
      <c:lineChart>
        <c:grouping val="standard"/>
        <c:varyColors val="0"/>
        <c:ser>
          <c:idx val="0"/>
          <c:order val="0"/>
          <c:tx>
            <c:strRef>
              <c:f>Folha1!$B$1</c:f>
              <c:strCache>
                <c:ptCount val="1"/>
                <c:pt idx="0">
                  <c:v>SOC 2018</c:v>
                </c:pt>
              </c:strCache>
            </c:strRef>
          </c:tx>
          <c:spPr>
            <a:ln w="44450" cap="rnd">
              <a:solidFill>
                <a:schemeClr val="accent5"/>
              </a:solidFill>
              <a:round/>
            </a:ln>
            <a:effectLst/>
          </c:spPr>
          <c:marker>
            <c:symbol val="none"/>
          </c:marker>
          <c:cat>
            <c:strRef>
              <c:f>Folha1!$A$2:$A$27</c:f>
              <c:strCache>
                <c:ptCount val="26"/>
                <c:pt idx="0">
                  <c:v>Soc</c:v>
                </c:pt>
                <c:pt idx="1">
                  <c:v>Cong</c:v>
                </c:pt>
                <c:pt idx="2">
                  <c:v>Surg</c:v>
                </c:pt>
                <c:pt idx="3">
                  <c:v>Ear</c:v>
                </c:pt>
                <c:pt idx="4">
                  <c:v>Endo</c:v>
                </c:pt>
                <c:pt idx="5">
                  <c:v>Preg</c:v>
                </c:pt>
                <c:pt idx="6">
                  <c:v>Repro</c:v>
                </c:pt>
                <c:pt idx="7">
                  <c:v>Neopl</c:v>
                </c:pt>
                <c:pt idx="8">
                  <c:v>Hepat</c:v>
                </c:pt>
                <c:pt idx="9">
                  <c:v>Renal</c:v>
                </c:pt>
                <c:pt idx="10">
                  <c:v>Card</c:v>
                </c:pt>
                <c:pt idx="11">
                  <c:v>Eye</c:v>
                </c:pt>
                <c:pt idx="12">
                  <c:v>Metab</c:v>
                </c:pt>
                <c:pt idx="13">
                  <c:v>Blood</c:v>
                </c:pt>
                <c:pt idx="14">
                  <c:v>Vasc</c:v>
                </c:pt>
                <c:pt idx="15">
                  <c:v>Immun</c:v>
                </c:pt>
                <c:pt idx="16">
                  <c:v>Psych</c:v>
                </c:pt>
                <c:pt idx="17">
                  <c:v>Musc</c:v>
                </c:pt>
                <c:pt idx="18">
                  <c:v>Inv</c:v>
                </c:pt>
                <c:pt idx="19">
                  <c:v>Infec</c:v>
                </c:pt>
                <c:pt idx="20">
                  <c:v>Resp</c:v>
                </c:pt>
                <c:pt idx="21">
                  <c:v>Inj&amp;P</c:v>
                </c:pt>
                <c:pt idx="22">
                  <c:v>Nerv</c:v>
                </c:pt>
                <c:pt idx="23">
                  <c:v>Gastr</c:v>
                </c:pt>
                <c:pt idx="24">
                  <c:v>Skin</c:v>
                </c:pt>
                <c:pt idx="25">
                  <c:v>Genrl</c:v>
                </c:pt>
              </c:strCache>
            </c:strRef>
          </c:cat>
          <c:val>
            <c:numRef>
              <c:f>Folha1!$B$2:$B$27</c:f>
              <c:numCache>
                <c:formatCode>#,##0</c:formatCode>
                <c:ptCount val="26"/>
                <c:pt idx="0">
                  <c:v>14</c:v>
                </c:pt>
                <c:pt idx="1">
                  <c:v>19</c:v>
                </c:pt>
                <c:pt idx="2">
                  <c:v>56</c:v>
                </c:pt>
                <c:pt idx="3">
                  <c:v>59</c:v>
                </c:pt>
                <c:pt idx="4">
                  <c:v>61</c:v>
                </c:pt>
                <c:pt idx="5">
                  <c:v>100</c:v>
                </c:pt>
                <c:pt idx="6">
                  <c:v>213</c:v>
                </c:pt>
                <c:pt idx="7">
                  <c:v>217</c:v>
                </c:pt>
                <c:pt idx="8">
                  <c:v>237</c:v>
                </c:pt>
                <c:pt idx="9">
                  <c:v>333</c:v>
                </c:pt>
                <c:pt idx="10">
                  <c:v>368</c:v>
                </c:pt>
                <c:pt idx="11">
                  <c:v>385</c:v>
                </c:pt>
                <c:pt idx="12">
                  <c:v>474</c:v>
                </c:pt>
                <c:pt idx="13">
                  <c:v>478</c:v>
                </c:pt>
                <c:pt idx="14">
                  <c:v>482</c:v>
                </c:pt>
                <c:pt idx="15">
                  <c:v>485</c:v>
                </c:pt>
                <c:pt idx="16">
                  <c:v>534</c:v>
                </c:pt>
                <c:pt idx="17">
                  <c:v>766</c:v>
                </c:pt>
                <c:pt idx="18">
                  <c:v>777</c:v>
                </c:pt>
                <c:pt idx="19">
                  <c:v>902</c:v>
                </c:pt>
                <c:pt idx="20">
                  <c:v>922</c:v>
                </c:pt>
                <c:pt idx="21">
                  <c:v>1247</c:v>
                </c:pt>
                <c:pt idx="22">
                  <c:v>1538</c:v>
                </c:pt>
                <c:pt idx="23">
                  <c:v>1786</c:v>
                </c:pt>
                <c:pt idx="24">
                  <c:v>2394</c:v>
                </c:pt>
                <c:pt idx="25">
                  <c:v>3129</c:v>
                </c:pt>
              </c:numCache>
            </c:numRef>
          </c:val>
          <c:smooth val="0"/>
          <c:extLst>
            <c:ext xmlns:c16="http://schemas.microsoft.com/office/drawing/2014/chart" uri="{C3380CC4-5D6E-409C-BE32-E72D297353CC}">
              <c16:uniqueId val="{00000000-1DB4-4CAD-B353-B89CE9414A4F}"/>
            </c:ext>
          </c:extLst>
        </c:ser>
        <c:ser>
          <c:idx val="1"/>
          <c:order val="1"/>
          <c:tx>
            <c:strRef>
              <c:f>Folha1!$C$1</c:f>
              <c:strCache>
                <c:ptCount val="1"/>
                <c:pt idx="0">
                  <c:v>SOC 2017</c:v>
                </c:pt>
              </c:strCache>
            </c:strRef>
          </c:tx>
          <c:spPr>
            <a:ln w="44450" cap="rnd">
              <a:solidFill>
                <a:schemeClr val="accent5">
                  <a:lumMod val="50000"/>
                </a:schemeClr>
              </a:solidFill>
              <a:round/>
            </a:ln>
            <a:effectLst/>
          </c:spPr>
          <c:marker>
            <c:symbol val="none"/>
          </c:marker>
          <c:cat>
            <c:strRef>
              <c:f>Folha1!$A$2:$A$27</c:f>
              <c:strCache>
                <c:ptCount val="26"/>
                <c:pt idx="0">
                  <c:v>Soc</c:v>
                </c:pt>
                <c:pt idx="1">
                  <c:v>Cong</c:v>
                </c:pt>
                <c:pt idx="2">
                  <c:v>Surg</c:v>
                </c:pt>
                <c:pt idx="3">
                  <c:v>Ear</c:v>
                </c:pt>
                <c:pt idx="4">
                  <c:v>Endo</c:v>
                </c:pt>
                <c:pt idx="5">
                  <c:v>Preg</c:v>
                </c:pt>
                <c:pt idx="6">
                  <c:v>Repro</c:v>
                </c:pt>
                <c:pt idx="7">
                  <c:v>Neopl</c:v>
                </c:pt>
                <c:pt idx="8">
                  <c:v>Hepat</c:v>
                </c:pt>
                <c:pt idx="9">
                  <c:v>Renal</c:v>
                </c:pt>
                <c:pt idx="10">
                  <c:v>Card</c:v>
                </c:pt>
                <c:pt idx="11">
                  <c:v>Eye</c:v>
                </c:pt>
                <c:pt idx="12">
                  <c:v>Metab</c:v>
                </c:pt>
                <c:pt idx="13">
                  <c:v>Blood</c:v>
                </c:pt>
                <c:pt idx="14">
                  <c:v>Vasc</c:v>
                </c:pt>
                <c:pt idx="15">
                  <c:v>Immun</c:v>
                </c:pt>
                <c:pt idx="16">
                  <c:v>Psych</c:v>
                </c:pt>
                <c:pt idx="17">
                  <c:v>Musc</c:v>
                </c:pt>
                <c:pt idx="18">
                  <c:v>Inv</c:v>
                </c:pt>
                <c:pt idx="19">
                  <c:v>Infec</c:v>
                </c:pt>
                <c:pt idx="20">
                  <c:v>Resp</c:v>
                </c:pt>
                <c:pt idx="21">
                  <c:v>Inj&amp;P</c:v>
                </c:pt>
                <c:pt idx="22">
                  <c:v>Nerv</c:v>
                </c:pt>
                <c:pt idx="23">
                  <c:v>Gastr</c:v>
                </c:pt>
                <c:pt idx="24">
                  <c:v>Skin</c:v>
                </c:pt>
                <c:pt idx="25">
                  <c:v>Genrl</c:v>
                </c:pt>
              </c:strCache>
            </c:strRef>
          </c:cat>
          <c:val>
            <c:numRef>
              <c:f>Folha1!$C$2:$C$27</c:f>
              <c:numCache>
                <c:formatCode>#,##0</c:formatCode>
                <c:ptCount val="26"/>
                <c:pt idx="0">
                  <c:v>22</c:v>
                </c:pt>
                <c:pt idx="1">
                  <c:v>17</c:v>
                </c:pt>
                <c:pt idx="2">
                  <c:v>47</c:v>
                </c:pt>
                <c:pt idx="3">
                  <c:v>40</c:v>
                </c:pt>
                <c:pt idx="4">
                  <c:v>45</c:v>
                </c:pt>
                <c:pt idx="5">
                  <c:v>60</c:v>
                </c:pt>
                <c:pt idx="6">
                  <c:v>87</c:v>
                </c:pt>
                <c:pt idx="7">
                  <c:v>129</c:v>
                </c:pt>
                <c:pt idx="8">
                  <c:v>149</c:v>
                </c:pt>
                <c:pt idx="9">
                  <c:v>196</c:v>
                </c:pt>
                <c:pt idx="10">
                  <c:v>226</c:v>
                </c:pt>
                <c:pt idx="11">
                  <c:v>268</c:v>
                </c:pt>
                <c:pt idx="12">
                  <c:v>255</c:v>
                </c:pt>
                <c:pt idx="13">
                  <c:v>310</c:v>
                </c:pt>
                <c:pt idx="14">
                  <c:v>300</c:v>
                </c:pt>
                <c:pt idx="15">
                  <c:v>303</c:v>
                </c:pt>
                <c:pt idx="16">
                  <c:v>289</c:v>
                </c:pt>
                <c:pt idx="17">
                  <c:v>393</c:v>
                </c:pt>
                <c:pt idx="18">
                  <c:v>427</c:v>
                </c:pt>
                <c:pt idx="19">
                  <c:v>588</c:v>
                </c:pt>
                <c:pt idx="20">
                  <c:v>578</c:v>
                </c:pt>
                <c:pt idx="21">
                  <c:v>588</c:v>
                </c:pt>
                <c:pt idx="22">
                  <c:v>864</c:v>
                </c:pt>
                <c:pt idx="23">
                  <c:v>969</c:v>
                </c:pt>
                <c:pt idx="24">
                  <c:v>1513</c:v>
                </c:pt>
                <c:pt idx="25">
                  <c:v>1699</c:v>
                </c:pt>
              </c:numCache>
            </c:numRef>
          </c:val>
          <c:smooth val="0"/>
          <c:extLst>
            <c:ext xmlns:c16="http://schemas.microsoft.com/office/drawing/2014/chart" uri="{C3380CC4-5D6E-409C-BE32-E72D297353CC}">
              <c16:uniqueId val="{00000001-1DB4-4CAD-B353-B89CE9414A4F}"/>
            </c:ext>
          </c:extLst>
        </c:ser>
        <c:dLbls>
          <c:showLegendKey val="0"/>
          <c:showVal val="0"/>
          <c:showCatName val="0"/>
          <c:showSerName val="0"/>
          <c:showPercent val="0"/>
          <c:showBubbleSize val="0"/>
        </c:dLbls>
        <c:smooth val="0"/>
        <c:axId val="585902800"/>
        <c:axId val="585900504"/>
      </c:lineChart>
      <c:catAx>
        <c:axId val="585902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5900504"/>
        <c:crosses val="autoZero"/>
        <c:auto val="1"/>
        <c:lblAlgn val="ctr"/>
        <c:lblOffset val="100"/>
        <c:noMultiLvlLbl val="0"/>
      </c:catAx>
      <c:valAx>
        <c:axId val="58590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859028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legendEntry>
      <c:layout>
        <c:manualLayout>
          <c:xMode val="edge"/>
          <c:yMode val="edge"/>
          <c:x val="0.27102895365107704"/>
          <c:y val="0.91186353364886463"/>
          <c:w val="0.44377273578407866"/>
          <c:h val="6.97756952126825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pt-PT" sz="1200" b="0" dirty="0" smtClean="0">
                <a:solidFill>
                  <a:schemeClr val="tx1"/>
                </a:solidFill>
              </a:rPr>
              <a:t>Evolução do Número</a:t>
            </a:r>
            <a:r>
              <a:rPr lang="pt-PT" sz="1200" b="0" baseline="0" dirty="0" smtClean="0">
                <a:solidFill>
                  <a:schemeClr val="tx1"/>
                </a:solidFill>
              </a:rPr>
              <a:t> de </a:t>
            </a:r>
            <a:r>
              <a:rPr lang="pt-PT" sz="1200" b="0" dirty="0" smtClean="0">
                <a:solidFill>
                  <a:schemeClr val="tx1"/>
                </a:solidFill>
              </a:rPr>
              <a:t>Notificações </a:t>
            </a:r>
            <a:r>
              <a:rPr lang="pt-PT" sz="1200" b="0" dirty="0">
                <a:solidFill>
                  <a:schemeClr val="tx1"/>
                </a:solidFill>
              </a:rPr>
              <a:t>de RAM recebidas </a:t>
            </a:r>
            <a:r>
              <a:rPr lang="pt-PT" sz="1200" b="0" dirty="0" smtClean="0">
                <a:solidFill>
                  <a:schemeClr val="tx1"/>
                </a:solidFill>
              </a:rPr>
              <a:t>de Utentes, Profissionais</a:t>
            </a:r>
            <a:r>
              <a:rPr lang="pt-PT" sz="1200" b="0" baseline="0" dirty="0" smtClean="0">
                <a:solidFill>
                  <a:schemeClr val="tx1"/>
                </a:solidFill>
              </a:rPr>
              <a:t> de Saúde e Indústria</a:t>
            </a:r>
            <a:endParaRPr lang="pt-PT" sz="1200" b="0" dirty="0">
              <a:solidFill>
                <a:schemeClr val="tx1"/>
              </a:solidFill>
            </a:endParaRPr>
          </a:p>
        </c:rich>
      </c:tx>
      <c:layout>
        <c:manualLayout>
          <c:xMode val="edge"/>
          <c:yMode val="edge"/>
          <c:x val="3.227664041994751E-2"/>
          <c:y val="3.677789593753871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4.5306772895734884E-2"/>
          <c:y val="0.16887257155152993"/>
          <c:w val="0.94085182206195128"/>
          <c:h val="0.72207391595555426"/>
        </c:manualLayout>
      </c:layout>
      <c:lineChart>
        <c:grouping val="standard"/>
        <c:varyColors val="0"/>
        <c:ser>
          <c:idx val="0"/>
          <c:order val="0"/>
          <c:spPr>
            <a:ln w="28575" cap="rnd">
              <a:solidFill>
                <a:srgbClr val="4472C4">
                  <a:lumMod val="50000"/>
                </a:srgbClr>
              </a:solidFill>
              <a:round/>
            </a:ln>
            <a:effectLst>
              <a:innerShdw blurRad="63500" dist="50800" dir="16200000">
                <a:schemeClr val="bg1">
                  <a:alpha val="50000"/>
                </a:schemeClr>
              </a:innerShdw>
            </a:effectLst>
          </c:spPr>
          <c:marker>
            <c:symbol val="none"/>
          </c:marker>
          <c:dPt>
            <c:idx val="0"/>
            <c:marker>
              <c:symbol val="none"/>
            </c:marker>
            <c:bubble3D val="0"/>
            <c:spPr>
              <a:ln w="28575" cap="rnd">
                <a:solidFill>
                  <a:srgbClr val="4472C4">
                    <a:lumMod val="50000"/>
                  </a:srgbClr>
                </a:solidFill>
                <a:round/>
              </a:ln>
              <a:effectLst>
                <a:innerShdw blurRad="63500" dist="50800" dir="16200000">
                  <a:schemeClr val="bg1">
                    <a:alpha val="50000"/>
                  </a:schemeClr>
                </a:innerShdw>
              </a:effectLst>
            </c:spPr>
            <c:extLst>
              <c:ext xmlns:c16="http://schemas.microsoft.com/office/drawing/2014/chart" uri="{C3380CC4-5D6E-409C-BE32-E72D297353CC}">
                <c16:uniqueId val="{00000001-D3CB-477F-8ED5-E036FFE837CF}"/>
              </c:ext>
            </c:extLst>
          </c:dPt>
          <c:cat>
            <c:numRef>
              <c:f>Not_Todas_ate_2018!$B$4:$AB$4</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Not_Todas_ate_2018!$B$5:$AB$5</c:f>
              <c:numCache>
                <c:formatCode>#,##0</c:formatCode>
                <c:ptCount val="27"/>
                <c:pt idx="0">
                  <c:v>9</c:v>
                </c:pt>
                <c:pt idx="1">
                  <c:v>70</c:v>
                </c:pt>
                <c:pt idx="2">
                  <c:v>100</c:v>
                </c:pt>
                <c:pt idx="3">
                  <c:v>101</c:v>
                </c:pt>
                <c:pt idx="4">
                  <c:v>97</c:v>
                </c:pt>
                <c:pt idx="5">
                  <c:v>288</c:v>
                </c:pt>
                <c:pt idx="6">
                  <c:v>209</c:v>
                </c:pt>
                <c:pt idx="7">
                  <c:v>321</c:v>
                </c:pt>
                <c:pt idx="8">
                  <c:v>419</c:v>
                </c:pt>
                <c:pt idx="9">
                  <c:v>1034</c:v>
                </c:pt>
                <c:pt idx="10">
                  <c:v>994</c:v>
                </c:pt>
                <c:pt idx="11">
                  <c:v>860</c:v>
                </c:pt>
                <c:pt idx="12">
                  <c:v>1468</c:v>
                </c:pt>
                <c:pt idx="13">
                  <c:v>1106</c:v>
                </c:pt>
                <c:pt idx="14">
                  <c:v>1284</c:v>
                </c:pt>
                <c:pt idx="15">
                  <c:v>1424</c:v>
                </c:pt>
                <c:pt idx="16">
                  <c:v>1603</c:v>
                </c:pt>
                <c:pt idx="17">
                  <c:v>2038</c:v>
                </c:pt>
                <c:pt idx="18">
                  <c:v>2143</c:v>
                </c:pt>
                <c:pt idx="19">
                  <c:v>2696</c:v>
                </c:pt>
                <c:pt idx="20">
                  <c:v>3104</c:v>
                </c:pt>
                <c:pt idx="21">
                  <c:v>3461</c:v>
                </c:pt>
                <c:pt idx="22">
                  <c:v>4618</c:v>
                </c:pt>
                <c:pt idx="23">
                  <c:v>5690</c:v>
                </c:pt>
                <c:pt idx="24">
                  <c:v>5698</c:v>
                </c:pt>
                <c:pt idx="25">
                  <c:v>6105</c:v>
                </c:pt>
                <c:pt idx="26">
                  <c:v>10819</c:v>
                </c:pt>
              </c:numCache>
            </c:numRef>
          </c:val>
          <c:smooth val="0"/>
          <c:extLst>
            <c:ext xmlns:c16="http://schemas.microsoft.com/office/drawing/2014/chart" uri="{C3380CC4-5D6E-409C-BE32-E72D297353CC}">
              <c16:uniqueId val="{00000000-D3CB-477F-8ED5-E036FFE837CF}"/>
            </c:ext>
          </c:extLst>
        </c:ser>
        <c:dLbls>
          <c:showLegendKey val="0"/>
          <c:showVal val="0"/>
          <c:showCatName val="0"/>
          <c:showSerName val="0"/>
          <c:showPercent val="0"/>
          <c:showBubbleSize val="0"/>
        </c:dLbls>
        <c:smooth val="0"/>
        <c:axId val="539220312"/>
        <c:axId val="539220968"/>
      </c:lineChart>
      <c:catAx>
        <c:axId val="539220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39220968"/>
        <c:crosses val="autoZero"/>
        <c:auto val="1"/>
        <c:lblAlgn val="ctr"/>
        <c:lblOffset val="100"/>
        <c:noMultiLvlLbl val="0"/>
      </c:catAx>
      <c:valAx>
        <c:axId val="539220968"/>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3922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Folha1!$B$1</c:f>
              <c:strCache>
                <c:ptCount val="1"/>
                <c:pt idx="0">
                  <c:v>Total</c:v>
                </c:pt>
              </c:strCache>
            </c:strRef>
          </c:tx>
          <c:spPr>
            <a:solidFill>
              <a:srgbClr val="6699FF"/>
            </a:solidFill>
            <a:ln>
              <a:noFill/>
            </a:ln>
            <a:effectLst/>
            <a:sp3d/>
          </c:spPr>
          <c:invertIfNegative val="0"/>
          <c:dLbls>
            <c:dLbl>
              <c:idx val="0"/>
              <c:layout>
                <c:manualLayout>
                  <c:x val="3.4590446391072477E-2"/>
                  <c:y val="-2.0614373250010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1B-4793-BC8F-2AF306C19EDE}"/>
                </c:ext>
              </c:extLst>
            </c:dLbl>
            <c:dLbl>
              <c:idx val="1"/>
              <c:layout>
                <c:manualLayout>
                  <c:x val="4.1508535669287007E-2"/>
                  <c:y val="-2.0614373250010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1B-4793-BC8F-2AF306C19ED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Folha1!$A$2:$A$3</c:f>
              <c:strCache>
                <c:ptCount val="2"/>
                <c:pt idx="0">
                  <c:v>Via Direta</c:v>
                </c:pt>
                <c:pt idx="1">
                  <c:v>Via Indireta</c:v>
                </c:pt>
              </c:strCache>
            </c:strRef>
          </c:cat>
          <c:val>
            <c:numRef>
              <c:f>Folha1!$B$2:$B$3</c:f>
              <c:numCache>
                <c:formatCode>#,##0</c:formatCode>
                <c:ptCount val="2"/>
                <c:pt idx="0">
                  <c:v>3489</c:v>
                </c:pt>
                <c:pt idx="1">
                  <c:v>7330</c:v>
                </c:pt>
              </c:numCache>
            </c:numRef>
          </c:val>
          <c:extLst>
            <c:ext xmlns:c16="http://schemas.microsoft.com/office/drawing/2014/chart" uri="{C3380CC4-5D6E-409C-BE32-E72D297353CC}">
              <c16:uniqueId val="{00000000-C31B-4793-BC8F-2AF306C19EDE}"/>
            </c:ext>
          </c:extLst>
        </c:ser>
        <c:ser>
          <c:idx val="1"/>
          <c:order val="1"/>
          <c:tx>
            <c:strRef>
              <c:f>Folha1!$C$1</c:f>
              <c:strCache>
                <c:ptCount val="1"/>
                <c:pt idx="0">
                  <c:v>Graves</c:v>
                </c:pt>
              </c:strCache>
            </c:strRef>
          </c:tx>
          <c:spPr>
            <a:solidFill>
              <a:srgbClr val="3366FF"/>
            </a:solidFill>
            <a:ln>
              <a:noFill/>
            </a:ln>
            <a:effectLst/>
            <a:sp3d/>
          </c:spPr>
          <c:invertIfNegative val="0"/>
          <c:dLbls>
            <c:dLbl>
              <c:idx val="0"/>
              <c:layout>
                <c:manualLayout>
                  <c:x val="3.4590446391072505E-2"/>
                  <c:y val="-1.5460779937507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1B-4793-BC8F-2AF306C19EDE}"/>
                </c:ext>
              </c:extLst>
            </c:dLbl>
            <c:dLbl>
              <c:idx val="1"/>
              <c:layout>
                <c:manualLayout>
                  <c:x val="3.459044639107238E-2"/>
                  <c:y val="-2.5767966562512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B-4793-BC8F-2AF306C19ED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Folha1!$A$2:$A$3</c:f>
              <c:strCache>
                <c:ptCount val="2"/>
                <c:pt idx="0">
                  <c:v>Via Direta</c:v>
                </c:pt>
                <c:pt idx="1">
                  <c:v>Via Indireta</c:v>
                </c:pt>
              </c:strCache>
            </c:strRef>
          </c:cat>
          <c:val>
            <c:numRef>
              <c:f>Folha1!$C$2:$C$3</c:f>
              <c:numCache>
                <c:formatCode>#,##0</c:formatCode>
                <c:ptCount val="2"/>
                <c:pt idx="0">
                  <c:v>2246</c:v>
                </c:pt>
                <c:pt idx="1">
                  <c:v>3494</c:v>
                </c:pt>
              </c:numCache>
            </c:numRef>
          </c:val>
          <c:extLst>
            <c:ext xmlns:c16="http://schemas.microsoft.com/office/drawing/2014/chart" uri="{C3380CC4-5D6E-409C-BE32-E72D297353CC}">
              <c16:uniqueId val="{00000001-C31B-4793-BC8F-2AF306C19EDE}"/>
            </c:ext>
          </c:extLst>
        </c:ser>
        <c:ser>
          <c:idx val="2"/>
          <c:order val="2"/>
          <c:tx>
            <c:strRef>
              <c:f>Folha1!$D$1</c:f>
              <c:strCache>
                <c:ptCount val="1"/>
                <c:pt idx="0">
                  <c:v>Não Graves</c:v>
                </c:pt>
              </c:strCache>
            </c:strRef>
          </c:tx>
          <c:spPr>
            <a:solidFill>
              <a:srgbClr val="CCFFFF"/>
            </a:solidFill>
            <a:ln>
              <a:noFill/>
            </a:ln>
            <a:effectLst/>
            <a:sp3d/>
          </c:spPr>
          <c:invertIfNegative val="0"/>
          <c:dLbls>
            <c:dLbl>
              <c:idx val="0"/>
              <c:layout>
                <c:manualLayout>
                  <c:x val="3.4590446391072505E-2"/>
                  <c:y val="-1.546077993750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B-4801-B5DD-3539E5082FCC}"/>
                </c:ext>
              </c:extLst>
            </c:dLbl>
            <c:dLbl>
              <c:idx val="1"/>
              <c:layout>
                <c:manualLayout>
                  <c:x val="4.8426624947501377E-2"/>
                  <c:y val="-3.092155987501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3B-4801-B5DD-3539E5082FC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50000"/>
                      </a:schemeClr>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Folha1!$A$2:$A$3</c:f>
              <c:strCache>
                <c:ptCount val="2"/>
                <c:pt idx="0">
                  <c:v>Via Direta</c:v>
                </c:pt>
                <c:pt idx="1">
                  <c:v>Via Indireta</c:v>
                </c:pt>
              </c:strCache>
            </c:strRef>
          </c:cat>
          <c:val>
            <c:numRef>
              <c:f>Folha1!$D$2:$D$3</c:f>
              <c:numCache>
                <c:formatCode>#,##0</c:formatCode>
                <c:ptCount val="2"/>
                <c:pt idx="0">
                  <c:v>1243</c:v>
                </c:pt>
                <c:pt idx="1">
                  <c:v>3836</c:v>
                </c:pt>
              </c:numCache>
            </c:numRef>
          </c:val>
          <c:extLst>
            <c:ext xmlns:c16="http://schemas.microsoft.com/office/drawing/2014/chart" uri="{C3380CC4-5D6E-409C-BE32-E72D297353CC}">
              <c16:uniqueId val="{00000000-2A3B-4801-B5DD-3539E5082FCC}"/>
            </c:ext>
          </c:extLst>
        </c:ser>
        <c:dLbls>
          <c:showLegendKey val="0"/>
          <c:showVal val="1"/>
          <c:showCatName val="0"/>
          <c:showSerName val="0"/>
          <c:showPercent val="0"/>
          <c:showBubbleSize val="0"/>
        </c:dLbls>
        <c:gapWidth val="150"/>
        <c:shape val="box"/>
        <c:axId val="448441928"/>
        <c:axId val="448442584"/>
        <c:axId val="0"/>
      </c:bar3DChart>
      <c:catAx>
        <c:axId val="448441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48442584"/>
        <c:crosses val="autoZero"/>
        <c:auto val="1"/>
        <c:lblAlgn val="ctr"/>
        <c:lblOffset val="100"/>
        <c:noMultiLvlLbl val="0"/>
      </c:catAx>
      <c:valAx>
        <c:axId val="448442584"/>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48441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pt-PT" sz="1200" dirty="0">
                <a:solidFill>
                  <a:schemeClr val="tx1"/>
                </a:solidFill>
                <a:latin typeface="+mn-lt"/>
              </a:rPr>
              <a:t>Evolução </a:t>
            </a:r>
            <a:r>
              <a:rPr lang="pt-PT" sz="1200" dirty="0" smtClean="0">
                <a:solidFill>
                  <a:schemeClr val="tx1"/>
                </a:solidFill>
                <a:latin typeface="+mn-lt"/>
              </a:rPr>
              <a:t>dos Casos </a:t>
            </a:r>
            <a:r>
              <a:rPr lang="pt-PT" sz="1000" dirty="0" smtClean="0">
                <a:solidFill>
                  <a:schemeClr val="tx1"/>
                </a:solidFill>
                <a:latin typeface="+mn-lt"/>
              </a:rPr>
              <a:t>(</a:t>
            </a:r>
            <a:r>
              <a:rPr lang="pt-PT" sz="1000" dirty="0" smtClean="0">
                <a:solidFill>
                  <a:srgbClr val="FF0000"/>
                </a:solidFill>
                <a:latin typeface="+mn-lt"/>
              </a:rPr>
              <a:t>graves</a:t>
            </a:r>
            <a:r>
              <a:rPr lang="pt-PT" sz="1000" baseline="0" dirty="0" smtClean="0">
                <a:solidFill>
                  <a:schemeClr val="tx1"/>
                </a:solidFill>
                <a:latin typeface="+mn-lt"/>
              </a:rPr>
              <a:t> e </a:t>
            </a:r>
            <a:r>
              <a:rPr lang="pt-PT" sz="1000" baseline="0" dirty="0" smtClean="0">
                <a:solidFill>
                  <a:schemeClr val="accent6">
                    <a:lumMod val="50000"/>
                  </a:schemeClr>
                </a:solidFill>
                <a:latin typeface="+mn-lt"/>
              </a:rPr>
              <a:t>não graves</a:t>
            </a:r>
            <a:r>
              <a:rPr lang="pt-PT" sz="1000" baseline="0" dirty="0" smtClean="0">
                <a:solidFill>
                  <a:schemeClr val="tx1"/>
                </a:solidFill>
                <a:latin typeface="+mn-lt"/>
              </a:rPr>
              <a:t>)</a:t>
            </a:r>
            <a:r>
              <a:rPr lang="pt-PT" sz="1200" dirty="0" smtClean="0">
                <a:solidFill>
                  <a:schemeClr val="tx1"/>
                </a:solidFill>
                <a:latin typeface="+mn-lt"/>
              </a:rPr>
              <a:t> 2014 </a:t>
            </a:r>
            <a:r>
              <a:rPr lang="pt-PT" sz="1200" dirty="0">
                <a:solidFill>
                  <a:schemeClr val="tx1"/>
                </a:solidFill>
                <a:latin typeface="+mn-lt"/>
              </a:rPr>
              <a:t>- 2018</a:t>
            </a:r>
          </a:p>
        </c:rich>
      </c:tx>
      <c:layout>
        <c:manualLayout>
          <c:xMode val="edge"/>
          <c:yMode val="edge"/>
          <c:x val="2.2737766995251932E-2"/>
          <c:y val="3.150728885154691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lineChart>
        <c:grouping val="standard"/>
        <c:varyColors val="0"/>
        <c:ser>
          <c:idx val="0"/>
          <c:order val="0"/>
          <c:tx>
            <c:strRef>
              <c:f>Casos!$B$3</c:f>
              <c:strCache>
                <c:ptCount val="1"/>
                <c:pt idx="0">
                  <c:v>Graves</c:v>
                </c:pt>
              </c:strCache>
            </c:strRef>
          </c:tx>
          <c:spPr>
            <a:ln w="28575" cap="rnd">
              <a:solidFill>
                <a:srgbClr val="FF0000"/>
              </a:solidFill>
              <a:round/>
            </a:ln>
            <a:effectLst/>
          </c:spPr>
          <c:marker>
            <c:symbol val="none"/>
          </c:marker>
          <c:cat>
            <c:numRef>
              <c:f>Casos!$E$2:$I$2</c:f>
              <c:numCache>
                <c:formatCode>General</c:formatCode>
                <c:ptCount val="5"/>
                <c:pt idx="0">
                  <c:v>2014</c:v>
                </c:pt>
                <c:pt idx="1">
                  <c:v>2015</c:v>
                </c:pt>
                <c:pt idx="2">
                  <c:v>2016</c:v>
                </c:pt>
                <c:pt idx="3">
                  <c:v>2017</c:v>
                </c:pt>
                <c:pt idx="4">
                  <c:v>2018</c:v>
                </c:pt>
              </c:numCache>
            </c:numRef>
          </c:cat>
          <c:val>
            <c:numRef>
              <c:f>Casos!$E$3:$I$3</c:f>
              <c:numCache>
                <c:formatCode>#,##0</c:formatCode>
                <c:ptCount val="5"/>
                <c:pt idx="0">
                  <c:v>2797</c:v>
                </c:pt>
                <c:pt idx="1">
                  <c:v>3754</c:v>
                </c:pt>
                <c:pt idx="2">
                  <c:v>3915</c:v>
                </c:pt>
                <c:pt idx="3">
                  <c:v>3968</c:v>
                </c:pt>
                <c:pt idx="4">
                  <c:v>5069</c:v>
                </c:pt>
              </c:numCache>
            </c:numRef>
          </c:val>
          <c:smooth val="0"/>
          <c:extLst>
            <c:ext xmlns:c16="http://schemas.microsoft.com/office/drawing/2014/chart" uri="{C3380CC4-5D6E-409C-BE32-E72D297353CC}">
              <c16:uniqueId val="{00000000-712A-4C5C-879B-2C4E52538FD6}"/>
            </c:ext>
          </c:extLst>
        </c:ser>
        <c:ser>
          <c:idx val="1"/>
          <c:order val="1"/>
          <c:tx>
            <c:strRef>
              <c:f>Casos!$B$4</c:f>
              <c:strCache>
                <c:ptCount val="1"/>
                <c:pt idx="0">
                  <c:v>Não Graves</c:v>
                </c:pt>
              </c:strCache>
            </c:strRef>
          </c:tx>
          <c:spPr>
            <a:ln w="28575" cap="rnd">
              <a:solidFill>
                <a:schemeClr val="accent6">
                  <a:lumMod val="50000"/>
                </a:schemeClr>
              </a:solidFill>
              <a:round/>
            </a:ln>
            <a:effectLst/>
          </c:spPr>
          <c:marker>
            <c:symbol val="none"/>
          </c:marker>
          <c:cat>
            <c:numRef>
              <c:f>Casos!$E$2:$I$2</c:f>
              <c:numCache>
                <c:formatCode>General</c:formatCode>
                <c:ptCount val="5"/>
                <c:pt idx="0">
                  <c:v>2014</c:v>
                </c:pt>
                <c:pt idx="1">
                  <c:v>2015</c:v>
                </c:pt>
                <c:pt idx="2">
                  <c:v>2016</c:v>
                </c:pt>
                <c:pt idx="3">
                  <c:v>2017</c:v>
                </c:pt>
                <c:pt idx="4">
                  <c:v>2018</c:v>
                </c:pt>
              </c:numCache>
            </c:numRef>
          </c:cat>
          <c:val>
            <c:numRef>
              <c:f>Casos!$E$4:$I$4</c:f>
              <c:numCache>
                <c:formatCode>#,##0</c:formatCode>
                <c:ptCount val="5"/>
                <c:pt idx="0">
                  <c:v>1214</c:v>
                </c:pt>
                <c:pt idx="1">
                  <c:v>1195</c:v>
                </c:pt>
                <c:pt idx="2">
                  <c:v>1269</c:v>
                </c:pt>
                <c:pt idx="3">
                  <c:v>1487</c:v>
                </c:pt>
                <c:pt idx="4">
                  <c:v>4897</c:v>
                </c:pt>
              </c:numCache>
            </c:numRef>
          </c:val>
          <c:smooth val="0"/>
          <c:extLst>
            <c:ext xmlns:c16="http://schemas.microsoft.com/office/drawing/2014/chart" uri="{C3380CC4-5D6E-409C-BE32-E72D297353CC}">
              <c16:uniqueId val="{00000001-712A-4C5C-879B-2C4E52538FD6}"/>
            </c:ext>
          </c:extLst>
        </c:ser>
        <c:dLbls>
          <c:showLegendKey val="0"/>
          <c:showVal val="0"/>
          <c:showCatName val="0"/>
          <c:showSerName val="0"/>
          <c:showPercent val="0"/>
          <c:showBubbleSize val="0"/>
        </c:dLbls>
        <c:smooth val="0"/>
        <c:axId val="513906200"/>
        <c:axId val="513907184"/>
      </c:lineChart>
      <c:catAx>
        <c:axId val="51390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13907184"/>
        <c:crosses val="autoZero"/>
        <c:auto val="1"/>
        <c:lblAlgn val="ctr"/>
        <c:lblOffset val="100"/>
        <c:noMultiLvlLbl val="0"/>
      </c:catAx>
      <c:valAx>
        <c:axId val="51390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51390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Folha1!$B$1</c:f>
              <c:strCache>
                <c:ptCount val="1"/>
                <c:pt idx="0">
                  <c:v>Via Direta</c:v>
                </c:pt>
              </c:strCache>
            </c:strRef>
          </c:tx>
          <c:dPt>
            <c:idx val="0"/>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1-3D9B-4D2A-B537-779E39F20923}"/>
              </c:ext>
            </c:extLst>
          </c:dPt>
          <c:dPt>
            <c:idx val="1"/>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2-3D9B-4D2A-B537-779E39F20923}"/>
              </c:ext>
            </c:extLst>
          </c:dPt>
          <c:dLbls>
            <c:dLbl>
              <c:idx val="0"/>
              <c:layout>
                <c:manualLayout>
                  <c:x val="-0.32691439148758916"/>
                  <c:y val="0.42596904327923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B-4D2A-B537-779E39F20923}"/>
                </c:ext>
              </c:extLst>
            </c:dLbl>
            <c:dLbl>
              <c:idx val="1"/>
              <c:layout>
                <c:manualLayout>
                  <c:x val="0.34712208470132694"/>
                  <c:y val="0.32456698487106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B-4D2A-B537-779E39F2092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Outras Vias</c:v>
                </c:pt>
                <c:pt idx="1">
                  <c:v>Portal RAM</c:v>
                </c:pt>
              </c:strCache>
            </c:strRef>
          </c:cat>
          <c:val>
            <c:numRef>
              <c:f>Folha1!$B$2:$B$3</c:f>
              <c:numCache>
                <c:formatCode>#,##0</c:formatCode>
                <c:ptCount val="2"/>
                <c:pt idx="0">
                  <c:v>1492</c:v>
                </c:pt>
                <c:pt idx="1">
                  <c:v>1997</c:v>
                </c:pt>
              </c:numCache>
            </c:numRef>
          </c:val>
          <c:extLst>
            <c:ext xmlns:c16="http://schemas.microsoft.com/office/drawing/2014/chart" uri="{C3380CC4-5D6E-409C-BE32-E72D297353CC}">
              <c16:uniqueId val="{00000000-3D9B-4D2A-B537-779E39F20923}"/>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7833566175008012"/>
          <c:y val="0.84820804149856599"/>
          <c:w val="0.61360918636460438"/>
          <c:h val="0.107287730099125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pt-PT" sz="1200" dirty="0" smtClean="0">
                <a:solidFill>
                  <a:schemeClr val="tx1"/>
                </a:solidFill>
              </a:rPr>
              <a:t>Evolução das notificações recebidas por via direta: Portal RAM </a:t>
            </a:r>
            <a:r>
              <a:rPr lang="pt-PT" sz="1200" dirty="0" err="1" smtClean="0">
                <a:solidFill>
                  <a:schemeClr val="tx1"/>
                </a:solidFill>
              </a:rPr>
              <a:t>vs</a:t>
            </a:r>
            <a:r>
              <a:rPr lang="pt-PT" sz="1200" dirty="0" smtClean="0">
                <a:solidFill>
                  <a:schemeClr val="tx1"/>
                </a:solidFill>
              </a:rPr>
              <a:t> Outras Vias</a:t>
            </a:r>
            <a:endParaRPr lang="pt-PT" sz="1200" dirty="0">
              <a:solidFill>
                <a:schemeClr val="tx1"/>
              </a:solidFill>
            </a:endParaRPr>
          </a:p>
        </c:rich>
      </c:tx>
      <c:layout>
        <c:manualLayout>
          <c:xMode val="edge"/>
          <c:yMode val="edge"/>
          <c:x val="3.0329303891262149E-2"/>
          <c:y val="2.2346368715083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8.2977043347920054E-2"/>
          <c:y val="0.17565076061452364"/>
          <c:w val="0.8971680478114864"/>
          <c:h val="0.56632884183490584"/>
        </c:manualLayout>
      </c:layout>
      <c:lineChart>
        <c:grouping val="standard"/>
        <c:varyColors val="0"/>
        <c:ser>
          <c:idx val="0"/>
          <c:order val="0"/>
          <c:tx>
            <c:strRef>
              <c:f>Frontoffice_vs_Backoffice!$J$3</c:f>
              <c:strCache>
                <c:ptCount val="1"/>
                <c:pt idx="0">
                  <c:v>Portal RAM</c:v>
                </c:pt>
              </c:strCache>
            </c:strRef>
          </c:tx>
          <c:spPr>
            <a:ln w="28575" cap="rnd">
              <a:solidFill>
                <a:schemeClr val="accent5">
                  <a:lumMod val="60000"/>
                  <a:lumOff val="40000"/>
                </a:schemeClr>
              </a:solidFill>
              <a:round/>
            </a:ln>
            <a:effectLst/>
          </c:spPr>
          <c:marker>
            <c:symbol val="none"/>
          </c:marker>
          <c:cat>
            <c:numRef>
              <c:f>Frontoffice_vs_Backoffice!$K$2:$Q$2</c:f>
              <c:numCache>
                <c:formatCode>General</c:formatCode>
                <c:ptCount val="7"/>
                <c:pt idx="0">
                  <c:v>2012</c:v>
                </c:pt>
                <c:pt idx="1">
                  <c:v>2013</c:v>
                </c:pt>
                <c:pt idx="2">
                  <c:v>2014</c:v>
                </c:pt>
                <c:pt idx="3">
                  <c:v>2015</c:v>
                </c:pt>
                <c:pt idx="4">
                  <c:v>2016</c:v>
                </c:pt>
                <c:pt idx="5">
                  <c:v>2017</c:v>
                </c:pt>
                <c:pt idx="6">
                  <c:v>2018</c:v>
                </c:pt>
              </c:numCache>
            </c:numRef>
          </c:cat>
          <c:val>
            <c:numRef>
              <c:f>Frontoffice_vs_Backoffice!$K$3:$Q$3</c:f>
              <c:numCache>
                <c:formatCode>#,##0</c:formatCode>
                <c:ptCount val="7"/>
                <c:pt idx="0">
                  <c:v>179</c:v>
                </c:pt>
                <c:pt idx="1">
                  <c:v>326</c:v>
                </c:pt>
                <c:pt idx="2">
                  <c:v>352</c:v>
                </c:pt>
                <c:pt idx="3">
                  <c:v>372</c:v>
                </c:pt>
                <c:pt idx="4">
                  <c:v>193</c:v>
                </c:pt>
                <c:pt idx="5">
                  <c:v>335</c:v>
                </c:pt>
                <c:pt idx="6">
                  <c:v>1997</c:v>
                </c:pt>
              </c:numCache>
            </c:numRef>
          </c:val>
          <c:smooth val="0"/>
          <c:extLst>
            <c:ext xmlns:c16="http://schemas.microsoft.com/office/drawing/2014/chart" uri="{C3380CC4-5D6E-409C-BE32-E72D297353CC}">
              <c16:uniqueId val="{00000000-5F6A-4DB9-9064-70F8967D27F1}"/>
            </c:ext>
          </c:extLst>
        </c:ser>
        <c:ser>
          <c:idx val="1"/>
          <c:order val="1"/>
          <c:tx>
            <c:strRef>
              <c:f>Frontoffice_vs_Backoffice!$J$4</c:f>
              <c:strCache>
                <c:ptCount val="1"/>
                <c:pt idx="0">
                  <c:v>Outras Vias</c:v>
                </c:pt>
              </c:strCache>
            </c:strRef>
          </c:tx>
          <c:spPr>
            <a:ln w="28575" cap="rnd">
              <a:solidFill>
                <a:schemeClr val="accent1">
                  <a:lumMod val="50000"/>
                </a:schemeClr>
              </a:solidFill>
              <a:round/>
            </a:ln>
            <a:effectLst/>
          </c:spPr>
          <c:marker>
            <c:symbol val="none"/>
          </c:marker>
          <c:cat>
            <c:numRef>
              <c:f>Frontoffice_vs_Backoffice!$K$2:$Q$2</c:f>
              <c:numCache>
                <c:formatCode>General</c:formatCode>
                <c:ptCount val="7"/>
                <c:pt idx="0">
                  <c:v>2012</c:v>
                </c:pt>
                <c:pt idx="1">
                  <c:v>2013</c:v>
                </c:pt>
                <c:pt idx="2">
                  <c:v>2014</c:v>
                </c:pt>
                <c:pt idx="3">
                  <c:v>2015</c:v>
                </c:pt>
                <c:pt idx="4">
                  <c:v>2016</c:v>
                </c:pt>
                <c:pt idx="5">
                  <c:v>2017</c:v>
                </c:pt>
                <c:pt idx="6">
                  <c:v>2018</c:v>
                </c:pt>
              </c:numCache>
            </c:numRef>
          </c:cat>
          <c:val>
            <c:numRef>
              <c:f>Frontoffice_vs_Backoffice!$K$4:$Q$4</c:f>
              <c:numCache>
                <c:formatCode>#,##0</c:formatCode>
                <c:ptCount val="7"/>
                <c:pt idx="0">
                  <c:v>1248</c:v>
                </c:pt>
                <c:pt idx="1">
                  <c:v>1200</c:v>
                </c:pt>
                <c:pt idx="2">
                  <c:v>2112</c:v>
                </c:pt>
                <c:pt idx="3">
                  <c:v>2492</c:v>
                </c:pt>
                <c:pt idx="4">
                  <c:v>2719</c:v>
                </c:pt>
                <c:pt idx="5">
                  <c:v>2315</c:v>
                </c:pt>
                <c:pt idx="6">
                  <c:v>1492</c:v>
                </c:pt>
              </c:numCache>
            </c:numRef>
          </c:val>
          <c:smooth val="0"/>
          <c:extLst>
            <c:ext xmlns:c16="http://schemas.microsoft.com/office/drawing/2014/chart" uri="{C3380CC4-5D6E-409C-BE32-E72D297353CC}">
              <c16:uniqueId val="{00000002-5F6A-4DB9-9064-70F8967D27F1}"/>
            </c:ext>
          </c:extLst>
        </c:ser>
        <c:dLbls>
          <c:showLegendKey val="0"/>
          <c:showVal val="0"/>
          <c:showCatName val="0"/>
          <c:showSerName val="0"/>
          <c:showPercent val="0"/>
          <c:showBubbleSize val="0"/>
        </c:dLbls>
        <c:smooth val="0"/>
        <c:axId val="465714248"/>
        <c:axId val="465714576"/>
      </c:lineChart>
      <c:catAx>
        <c:axId val="46571424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Anos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pt-P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465714576"/>
        <c:crosses val="autoZero"/>
        <c:auto val="1"/>
        <c:lblAlgn val="ctr"/>
        <c:lblOffset val="100"/>
        <c:noMultiLvlLbl val="0"/>
      </c:catAx>
      <c:valAx>
        <c:axId val="465714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465714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4747759391685"/>
          <c:y val="0.12970310808876018"/>
          <c:w val="0.56030458337813094"/>
          <c:h val="0.60787499962454228"/>
        </c:manualLayout>
      </c:layout>
      <c:doughnutChart>
        <c:varyColors val="1"/>
        <c:ser>
          <c:idx val="0"/>
          <c:order val="0"/>
          <c:tx>
            <c:strRef>
              <c:f>Folha1!$B$1</c:f>
              <c:strCache>
                <c:ptCount val="1"/>
                <c:pt idx="0">
                  <c:v>Absoluta</c:v>
                </c:pt>
              </c:strCache>
            </c:strRef>
          </c:tx>
          <c:spPr>
            <a:solidFill>
              <a:srgbClr val="6699FF"/>
            </a:solidFill>
            <a:ln>
              <a:solidFill>
                <a:schemeClr val="bg1">
                  <a:lumMod val="95000"/>
                </a:schemeClr>
              </a:solidFill>
            </a:ln>
          </c:spPr>
          <c:dPt>
            <c:idx val="0"/>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2-0C7E-4E9A-823C-6A616E5B935E}"/>
              </c:ext>
            </c:extLst>
          </c:dPt>
          <c:dPt>
            <c:idx val="1"/>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1-0C7E-4E9A-823C-6A616E5B935E}"/>
              </c:ext>
            </c:extLst>
          </c:dPt>
          <c:dLbls>
            <c:dLbl>
              <c:idx val="0"/>
              <c:layout>
                <c:manualLayout>
                  <c:x val="-0.1525011904052643"/>
                  <c:y val="0.120797191377693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7E-4E9A-823C-6A616E5B935E}"/>
                </c:ext>
              </c:extLst>
            </c:dLbl>
            <c:dLbl>
              <c:idx val="1"/>
              <c:layout>
                <c:manualLayout>
                  <c:x val="0.22288635520769395"/>
                  <c:y val="0.635774691461545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7E-4E9A-823C-6A616E5B93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P. Saúde</c:v>
                </c:pt>
                <c:pt idx="1">
                  <c:v>Utentes</c:v>
                </c:pt>
              </c:strCache>
            </c:strRef>
          </c:cat>
          <c:val>
            <c:numRef>
              <c:f>Folha1!$B$2:$B$3</c:f>
              <c:numCache>
                <c:formatCode>#,##0</c:formatCode>
                <c:ptCount val="2"/>
                <c:pt idx="0">
                  <c:v>1846</c:v>
                </c:pt>
                <c:pt idx="1">
                  <c:v>151</c:v>
                </c:pt>
              </c:numCache>
            </c:numRef>
          </c:val>
          <c:extLst>
            <c:ext xmlns:c16="http://schemas.microsoft.com/office/drawing/2014/chart" uri="{C3380CC4-5D6E-409C-BE32-E72D297353CC}">
              <c16:uniqueId val="{00000000-0C7E-4E9A-823C-6A616E5B935E}"/>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4747759391685"/>
          <c:y val="0.12970310808876018"/>
          <c:w val="0.56030458337813094"/>
          <c:h val="0.60787499962454228"/>
        </c:manualLayout>
      </c:layout>
      <c:doughnutChart>
        <c:varyColors val="1"/>
        <c:ser>
          <c:idx val="0"/>
          <c:order val="0"/>
          <c:tx>
            <c:strRef>
              <c:f>Folha1!$B$1</c:f>
              <c:strCache>
                <c:ptCount val="1"/>
                <c:pt idx="0">
                  <c:v>Absoluta</c:v>
                </c:pt>
              </c:strCache>
            </c:strRef>
          </c:tx>
          <c:spPr>
            <a:solidFill>
              <a:srgbClr val="6699FF"/>
            </a:solidFill>
            <a:ln>
              <a:solidFill>
                <a:schemeClr val="bg1">
                  <a:lumMod val="95000"/>
                </a:schemeClr>
              </a:solidFill>
            </a:ln>
          </c:spPr>
          <c:dPt>
            <c:idx val="0"/>
            <c:bubble3D val="0"/>
            <c:spPr>
              <a:solidFill>
                <a:schemeClr val="accent5">
                  <a:lumMod val="75000"/>
                </a:schemeClr>
              </a:solidFill>
              <a:ln w="19050">
                <a:solidFill>
                  <a:schemeClr val="bg1">
                    <a:lumMod val="95000"/>
                  </a:schemeClr>
                </a:solidFill>
              </a:ln>
              <a:effectLst/>
            </c:spPr>
            <c:extLst>
              <c:ext xmlns:c16="http://schemas.microsoft.com/office/drawing/2014/chart" uri="{C3380CC4-5D6E-409C-BE32-E72D297353CC}">
                <c16:uniqueId val="{00000001-3952-444E-896B-20EC00ED84BC}"/>
              </c:ext>
            </c:extLst>
          </c:dPt>
          <c:dPt>
            <c:idx val="1"/>
            <c:bubble3D val="0"/>
            <c:spPr>
              <a:solidFill>
                <a:schemeClr val="accent5">
                  <a:lumMod val="60000"/>
                  <a:lumOff val="40000"/>
                </a:schemeClr>
              </a:solidFill>
              <a:ln w="19050">
                <a:solidFill>
                  <a:schemeClr val="bg1">
                    <a:lumMod val="95000"/>
                  </a:schemeClr>
                </a:solidFill>
              </a:ln>
              <a:effectLst/>
            </c:spPr>
            <c:extLst>
              <c:ext xmlns:c16="http://schemas.microsoft.com/office/drawing/2014/chart" uri="{C3380CC4-5D6E-409C-BE32-E72D297353CC}">
                <c16:uniqueId val="{00000003-3952-444E-896B-20EC00ED84BC}"/>
              </c:ext>
            </c:extLst>
          </c:dPt>
          <c:dLbls>
            <c:dLbl>
              <c:idx val="0"/>
              <c:layout>
                <c:manualLayout>
                  <c:x val="-0.2521247883748155"/>
                  <c:y val="0.17352875079084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52-444E-896B-20EC00ED84BC}"/>
                </c:ext>
              </c:extLst>
            </c:dLbl>
            <c:dLbl>
              <c:idx val="1"/>
              <c:layout>
                <c:manualLayout>
                  <c:x val="0.28148860465577713"/>
                  <c:y val="0.596226178112642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52-444E-896B-20EC00ED84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extLst>
          </c:dLbls>
          <c:cat>
            <c:strRef>
              <c:f>Folha1!$A$2:$A$3</c:f>
              <c:strCache>
                <c:ptCount val="2"/>
                <c:pt idx="0">
                  <c:v>P. Saúde</c:v>
                </c:pt>
                <c:pt idx="1">
                  <c:v>Utentes</c:v>
                </c:pt>
              </c:strCache>
            </c:strRef>
          </c:cat>
          <c:val>
            <c:numRef>
              <c:f>Folha1!$B$2:$B$3</c:f>
              <c:numCache>
                <c:formatCode>#,##0</c:formatCode>
                <c:ptCount val="2"/>
                <c:pt idx="0">
                  <c:v>1181</c:v>
                </c:pt>
                <c:pt idx="1">
                  <c:v>311</c:v>
                </c:pt>
              </c:numCache>
            </c:numRef>
          </c:val>
          <c:extLst>
            <c:ext xmlns:c16="http://schemas.microsoft.com/office/drawing/2014/chart" uri="{C3380CC4-5D6E-409C-BE32-E72D297353CC}">
              <c16:uniqueId val="{00000004-3952-444E-896B-20EC00ED84BC}"/>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spc="0" baseline="0">
                <a:solidFill>
                  <a:prstClr val="black"/>
                </a:solidFill>
                <a:latin typeface="+mn-lt"/>
                <a:ea typeface="+mn-ea"/>
                <a:cs typeface="+mn-cs"/>
              </a:defRPr>
            </a:pPr>
            <a:r>
              <a:rPr lang="pt-PT" sz="1200" b="0" i="0" u="none" strike="noStrike" kern="1200" spc="0" baseline="0" dirty="0">
                <a:solidFill>
                  <a:schemeClr val="tx1"/>
                </a:solidFill>
                <a:latin typeface="+mn-lt"/>
                <a:ea typeface="+mn-ea"/>
                <a:cs typeface="+mn-cs"/>
              </a:rPr>
              <a:t>Evolução da Notificações das Unidades 2017 - 2018</a:t>
            </a:r>
          </a:p>
        </c:rich>
      </c:tx>
      <c:layout>
        <c:manualLayout>
          <c:xMode val="edge"/>
          <c:yMode val="edge"/>
          <c:x val="3.0694796002093305E-2"/>
          <c:y val="3.6882512860779766E-2"/>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prstClr val="black"/>
              </a:solidFill>
              <a:latin typeface="+mn-lt"/>
              <a:ea typeface="+mn-ea"/>
              <a:cs typeface="+mn-cs"/>
            </a:defRPr>
          </a:pPr>
          <a:endParaRPr lang="pt-P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774715166959623E-2"/>
          <c:y val="0.20742601807170527"/>
          <c:w val="0.90052704617376367"/>
          <c:h val="0.68711250219171416"/>
        </c:manualLayout>
      </c:layout>
      <c:bar3DChart>
        <c:barDir val="bar"/>
        <c:grouping val="clustered"/>
        <c:varyColors val="0"/>
        <c:ser>
          <c:idx val="0"/>
          <c:order val="0"/>
          <c:tx>
            <c:strRef>
              <c:f>Unidades!$N$2</c:f>
              <c:strCache>
                <c:ptCount val="1"/>
                <c:pt idx="0">
                  <c:v>2017</c:v>
                </c:pt>
              </c:strCache>
            </c:strRef>
          </c:tx>
          <c:spPr>
            <a:solidFill>
              <a:srgbClr val="4472C4">
                <a:lumMod val="50000"/>
              </a:srgbClr>
            </a:solidFill>
            <a:ln>
              <a:noFill/>
            </a:ln>
            <a:effectLst/>
            <a:sp3d>
              <a:contourClr>
                <a:schemeClr val="accent1">
                  <a:lumMod val="60000"/>
                  <a:lumOff val="40000"/>
                </a:schemeClr>
              </a:contourClr>
            </a:sp3d>
          </c:spPr>
          <c:invertIfNegative val="0"/>
          <c:cat>
            <c:strRef>
              <c:f>Unidades!$M$3:$M$11</c:f>
              <c:strCache>
                <c:ptCount val="9"/>
                <c:pt idx="0">
                  <c:v>G</c:v>
                </c:pt>
                <c:pt idx="1">
                  <c:v>J</c:v>
                </c:pt>
                <c:pt idx="2">
                  <c:v>B</c:v>
                </c:pt>
                <c:pt idx="3">
                  <c:v>V</c:v>
                </c:pt>
                <c:pt idx="4">
                  <c:v>H</c:v>
                </c:pt>
                <c:pt idx="5">
                  <c:v>T</c:v>
                </c:pt>
                <c:pt idx="6">
                  <c:v>F</c:v>
                </c:pt>
                <c:pt idx="7">
                  <c:v>A</c:v>
                </c:pt>
                <c:pt idx="8">
                  <c:v>M</c:v>
                </c:pt>
              </c:strCache>
            </c:strRef>
          </c:cat>
          <c:val>
            <c:numRef>
              <c:f>Unidades!$N$3:$N$11</c:f>
              <c:numCache>
                <c:formatCode>#,##0</c:formatCode>
                <c:ptCount val="9"/>
                <c:pt idx="0">
                  <c:v>363</c:v>
                </c:pt>
                <c:pt idx="1">
                  <c:v>685</c:v>
                </c:pt>
                <c:pt idx="2">
                  <c:v>403</c:v>
                </c:pt>
                <c:pt idx="3">
                  <c:v>83</c:v>
                </c:pt>
                <c:pt idx="4">
                  <c:v>556</c:v>
                </c:pt>
                <c:pt idx="5">
                  <c:v>195</c:v>
                </c:pt>
                <c:pt idx="6">
                  <c:v>199</c:v>
                </c:pt>
                <c:pt idx="7">
                  <c:v>19</c:v>
                </c:pt>
                <c:pt idx="8">
                  <c:v>32</c:v>
                </c:pt>
              </c:numCache>
            </c:numRef>
          </c:val>
          <c:extLst>
            <c:ext xmlns:c16="http://schemas.microsoft.com/office/drawing/2014/chart" uri="{C3380CC4-5D6E-409C-BE32-E72D297353CC}">
              <c16:uniqueId val="{00000000-6262-4DC1-9BE3-0D55A427B99C}"/>
            </c:ext>
          </c:extLst>
        </c:ser>
        <c:ser>
          <c:idx val="1"/>
          <c:order val="1"/>
          <c:tx>
            <c:strRef>
              <c:f>Unidades!$O$2</c:f>
              <c:strCache>
                <c:ptCount val="1"/>
                <c:pt idx="0">
                  <c:v>2018</c:v>
                </c:pt>
              </c:strCache>
            </c:strRef>
          </c:tx>
          <c:spPr>
            <a:solidFill>
              <a:srgbClr val="5B9BD5">
                <a:lumMod val="60000"/>
                <a:lumOff val="40000"/>
              </a:srgbClr>
            </a:solidFill>
            <a:ln>
              <a:noFill/>
            </a:ln>
            <a:effectLst/>
            <a:sp3d>
              <a:contourClr>
                <a:schemeClr val="accent5">
                  <a:lumMod val="50000"/>
                </a:schemeClr>
              </a:contourClr>
            </a:sp3d>
          </c:spPr>
          <c:invertIfNegative val="0"/>
          <c:cat>
            <c:strRef>
              <c:f>Unidades!$M$3:$M$11</c:f>
              <c:strCache>
                <c:ptCount val="9"/>
                <c:pt idx="0">
                  <c:v>G</c:v>
                </c:pt>
                <c:pt idx="1">
                  <c:v>J</c:v>
                </c:pt>
                <c:pt idx="2">
                  <c:v>B</c:v>
                </c:pt>
                <c:pt idx="3">
                  <c:v>V</c:v>
                </c:pt>
                <c:pt idx="4">
                  <c:v>H</c:v>
                </c:pt>
                <c:pt idx="5">
                  <c:v>T</c:v>
                </c:pt>
                <c:pt idx="6">
                  <c:v>F</c:v>
                </c:pt>
                <c:pt idx="7">
                  <c:v>A</c:v>
                </c:pt>
                <c:pt idx="8">
                  <c:v>M</c:v>
                </c:pt>
              </c:strCache>
            </c:strRef>
          </c:cat>
          <c:val>
            <c:numRef>
              <c:f>Unidades!$O$3:$O$11</c:f>
              <c:numCache>
                <c:formatCode>#,##0</c:formatCode>
                <c:ptCount val="9"/>
                <c:pt idx="0">
                  <c:v>404</c:v>
                </c:pt>
                <c:pt idx="1">
                  <c:v>751</c:v>
                </c:pt>
                <c:pt idx="2">
                  <c:v>520</c:v>
                </c:pt>
                <c:pt idx="3">
                  <c:v>187</c:v>
                </c:pt>
                <c:pt idx="4">
                  <c:v>740</c:v>
                </c:pt>
                <c:pt idx="5">
                  <c:v>491</c:v>
                </c:pt>
                <c:pt idx="6">
                  <c:v>306</c:v>
                </c:pt>
                <c:pt idx="7">
                  <c:v>42</c:v>
                </c:pt>
                <c:pt idx="8">
                  <c:v>37</c:v>
                </c:pt>
              </c:numCache>
            </c:numRef>
          </c:val>
          <c:extLst>
            <c:ext xmlns:c16="http://schemas.microsoft.com/office/drawing/2014/chart" uri="{C3380CC4-5D6E-409C-BE32-E72D297353CC}">
              <c16:uniqueId val="{00000001-6262-4DC1-9BE3-0D55A427B99C}"/>
            </c:ext>
          </c:extLst>
        </c:ser>
        <c:dLbls>
          <c:showLegendKey val="0"/>
          <c:showVal val="0"/>
          <c:showCatName val="0"/>
          <c:showSerName val="0"/>
          <c:showPercent val="0"/>
          <c:showBubbleSize val="0"/>
        </c:dLbls>
        <c:gapWidth val="150"/>
        <c:shape val="box"/>
        <c:axId val="485740136"/>
        <c:axId val="485745712"/>
        <c:axId val="0"/>
      </c:bar3DChart>
      <c:catAx>
        <c:axId val="48574013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pt-PT"/>
          </a:p>
        </c:txPr>
        <c:crossAx val="485745712"/>
        <c:crosses val="autoZero"/>
        <c:auto val="0"/>
        <c:lblAlgn val="ctr"/>
        <c:lblOffset val="100"/>
        <c:noMultiLvlLbl val="0"/>
      </c:catAx>
      <c:valAx>
        <c:axId val="485745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t-PT"/>
          </a:p>
        </c:txPr>
        <c:crossAx val="48574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B9320-7F04-4AA6-A2BB-178CCD2E930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pt-PT"/>
        </a:p>
      </dgm:t>
    </dgm:pt>
    <dgm:pt modelId="{88E15A48-31D9-4305-8193-71D32C3B4B35}">
      <dgm:prSet phldrT="[Texto]" custT="1"/>
      <dgm:spPr>
        <a:solidFill>
          <a:srgbClr val="0A54B7"/>
        </a:solidFill>
      </dgm:spPr>
      <dgm:t>
        <a:bodyPr/>
        <a:lstStyle/>
        <a:p>
          <a:r>
            <a:rPr lang="pt-PT" sz="2000" b="1" dirty="0" smtClean="0"/>
            <a:t>L04</a:t>
          </a:r>
          <a:endParaRPr lang="pt-PT" sz="2000" b="1" dirty="0"/>
        </a:p>
      </dgm:t>
    </dgm:pt>
    <dgm:pt modelId="{169D3C92-092B-4293-980A-E79873BB0F13}" type="parTrans" cxnId="{3463D237-6B80-4EA9-8E1C-6D3EC92546E8}">
      <dgm:prSet/>
      <dgm:spPr/>
      <dgm:t>
        <a:bodyPr/>
        <a:lstStyle/>
        <a:p>
          <a:endParaRPr lang="pt-PT"/>
        </a:p>
      </dgm:t>
    </dgm:pt>
    <dgm:pt modelId="{F90E9F78-6E69-49A7-BC73-392F4FEFF2A7}" type="sibTrans" cxnId="{3463D237-6B80-4EA9-8E1C-6D3EC92546E8}">
      <dgm:prSet/>
      <dgm:spPr/>
      <dgm:t>
        <a:bodyPr/>
        <a:lstStyle/>
        <a:p>
          <a:endParaRPr lang="pt-PT"/>
        </a:p>
      </dgm:t>
    </dgm:pt>
    <dgm:pt modelId="{7760B4EA-05F0-4FF8-952C-C8D7F0C3AECD}">
      <dgm:prSet phldrT="[Texto]" custT="1"/>
      <dgm:spPr>
        <a:solidFill>
          <a:srgbClr val="20ACEE"/>
        </a:solidFill>
      </dgm:spPr>
      <dgm:t>
        <a:bodyPr/>
        <a:lstStyle/>
        <a:p>
          <a:r>
            <a:rPr lang="pt-PT" sz="2000" b="1" dirty="0" smtClean="0"/>
            <a:t>L01</a:t>
          </a:r>
          <a:endParaRPr lang="pt-PT" sz="2000" b="1" dirty="0"/>
        </a:p>
      </dgm:t>
    </dgm:pt>
    <dgm:pt modelId="{23122175-3E2D-4EB4-B1F9-FEA2847D889A}" type="parTrans" cxnId="{BE851609-5B66-461D-9F2E-BDF32FC5E32C}">
      <dgm:prSet/>
      <dgm:spPr/>
      <dgm:t>
        <a:bodyPr/>
        <a:lstStyle/>
        <a:p>
          <a:endParaRPr lang="pt-PT"/>
        </a:p>
      </dgm:t>
    </dgm:pt>
    <dgm:pt modelId="{A2BA1F62-E872-4404-8ACE-EB8ECAF4C071}" type="sibTrans" cxnId="{BE851609-5B66-461D-9F2E-BDF32FC5E32C}">
      <dgm:prSet/>
      <dgm:spPr/>
      <dgm:t>
        <a:bodyPr/>
        <a:lstStyle/>
        <a:p>
          <a:endParaRPr lang="pt-PT"/>
        </a:p>
      </dgm:t>
    </dgm:pt>
    <dgm:pt modelId="{16A6C4D9-EFD4-4C28-9E5A-B89CB57C5300}">
      <dgm:prSet phldrT="[Texto]" custT="1"/>
      <dgm:spPr>
        <a:solidFill>
          <a:srgbClr val="6CCAF7"/>
        </a:solidFill>
      </dgm:spPr>
      <dgm:t>
        <a:bodyPr/>
        <a:lstStyle/>
        <a:p>
          <a:r>
            <a:rPr lang="pt-PT" sz="2000" b="1" dirty="0" smtClean="0"/>
            <a:t>J05</a:t>
          </a:r>
        </a:p>
        <a:p>
          <a:r>
            <a:rPr lang="pt-PT" sz="2000" b="1" dirty="0" smtClean="0"/>
            <a:t>J01</a:t>
          </a:r>
          <a:endParaRPr lang="pt-PT" sz="2000" b="1" dirty="0"/>
        </a:p>
      </dgm:t>
    </dgm:pt>
    <dgm:pt modelId="{06A87BB8-B8D4-4AE1-850C-8BE5A5C96763}" type="parTrans" cxnId="{34A145CC-B747-4DEB-BB2D-8A78F0A94CFE}">
      <dgm:prSet/>
      <dgm:spPr/>
      <dgm:t>
        <a:bodyPr/>
        <a:lstStyle/>
        <a:p>
          <a:endParaRPr lang="pt-PT"/>
        </a:p>
      </dgm:t>
    </dgm:pt>
    <dgm:pt modelId="{CF925457-289D-4BB5-A219-3B2798AD2352}" type="sibTrans" cxnId="{34A145CC-B747-4DEB-BB2D-8A78F0A94CFE}">
      <dgm:prSet/>
      <dgm:spPr/>
      <dgm:t>
        <a:bodyPr/>
        <a:lstStyle/>
        <a:p>
          <a:endParaRPr lang="pt-PT"/>
        </a:p>
      </dgm:t>
    </dgm:pt>
    <dgm:pt modelId="{5CF4BC97-6787-4A30-AD4F-6C2119549A9F}">
      <dgm:prSet phldrT="[Texto]" custT="1"/>
      <dgm:spPr>
        <a:solidFill>
          <a:srgbClr val="92DCFD"/>
        </a:solidFill>
      </dgm:spPr>
      <dgm:t>
        <a:bodyPr/>
        <a:lstStyle/>
        <a:p>
          <a:r>
            <a:rPr lang="pt-PT" sz="2000" b="1" dirty="0" smtClean="0"/>
            <a:t>A10</a:t>
          </a:r>
        </a:p>
        <a:p>
          <a:r>
            <a:rPr lang="pt-PT" sz="2000" b="1" dirty="0" smtClean="0"/>
            <a:t>N02</a:t>
          </a:r>
        </a:p>
        <a:p>
          <a:r>
            <a:rPr lang="pt-PT" sz="2000" b="1" dirty="0" smtClean="0"/>
            <a:t>L03</a:t>
          </a:r>
        </a:p>
        <a:p>
          <a:r>
            <a:rPr lang="pt-PT" sz="2000" b="1" dirty="0" smtClean="0"/>
            <a:t>N05</a:t>
          </a:r>
          <a:endParaRPr lang="pt-PT" sz="2000" b="1" dirty="0"/>
        </a:p>
      </dgm:t>
    </dgm:pt>
    <dgm:pt modelId="{94B6FC20-2D44-45B4-B067-502445D6FE65}" type="parTrans" cxnId="{CFA4360C-0277-4DD6-B274-F473B12228CA}">
      <dgm:prSet/>
      <dgm:spPr/>
      <dgm:t>
        <a:bodyPr/>
        <a:lstStyle/>
        <a:p>
          <a:endParaRPr lang="pt-PT"/>
        </a:p>
      </dgm:t>
    </dgm:pt>
    <dgm:pt modelId="{DA9E711A-07F8-4B2C-9D40-1B29A28BB819}" type="sibTrans" cxnId="{CFA4360C-0277-4DD6-B274-F473B12228CA}">
      <dgm:prSet/>
      <dgm:spPr/>
      <dgm:t>
        <a:bodyPr/>
        <a:lstStyle/>
        <a:p>
          <a:endParaRPr lang="pt-PT"/>
        </a:p>
      </dgm:t>
    </dgm:pt>
    <dgm:pt modelId="{34E27635-82E9-464B-BCC7-9F9C217872BE}" type="pres">
      <dgm:prSet presAssocID="{81FB9320-7F04-4AA6-A2BB-178CCD2E930F}" presName="Name0" presStyleCnt="0">
        <dgm:presLayoutVars>
          <dgm:chMax val="7"/>
          <dgm:resizeHandles val="exact"/>
        </dgm:presLayoutVars>
      </dgm:prSet>
      <dgm:spPr/>
      <dgm:t>
        <a:bodyPr/>
        <a:lstStyle/>
        <a:p>
          <a:endParaRPr lang="pt-PT"/>
        </a:p>
      </dgm:t>
    </dgm:pt>
    <dgm:pt modelId="{0506BFB6-E3F7-4683-8385-5467E3680F59}" type="pres">
      <dgm:prSet presAssocID="{81FB9320-7F04-4AA6-A2BB-178CCD2E930F}" presName="comp1" presStyleCnt="0"/>
      <dgm:spPr/>
    </dgm:pt>
    <dgm:pt modelId="{0956C142-9A94-4EFD-A8F0-BC923A7A2EA0}" type="pres">
      <dgm:prSet presAssocID="{81FB9320-7F04-4AA6-A2BB-178CCD2E930F}" presName="circle1" presStyleLbl="node1" presStyleIdx="0" presStyleCnt="4"/>
      <dgm:spPr/>
      <dgm:t>
        <a:bodyPr/>
        <a:lstStyle/>
        <a:p>
          <a:endParaRPr lang="pt-PT"/>
        </a:p>
      </dgm:t>
    </dgm:pt>
    <dgm:pt modelId="{D18287EB-D13A-4512-82F5-83AE1C9A81A5}" type="pres">
      <dgm:prSet presAssocID="{81FB9320-7F04-4AA6-A2BB-178CCD2E930F}" presName="c1text" presStyleLbl="node1" presStyleIdx="0" presStyleCnt="4">
        <dgm:presLayoutVars>
          <dgm:bulletEnabled val="1"/>
        </dgm:presLayoutVars>
      </dgm:prSet>
      <dgm:spPr/>
      <dgm:t>
        <a:bodyPr/>
        <a:lstStyle/>
        <a:p>
          <a:endParaRPr lang="pt-PT"/>
        </a:p>
      </dgm:t>
    </dgm:pt>
    <dgm:pt modelId="{34CE957E-10AF-473B-AC56-189AA0A8DF82}" type="pres">
      <dgm:prSet presAssocID="{81FB9320-7F04-4AA6-A2BB-178CCD2E930F}" presName="comp2" presStyleCnt="0"/>
      <dgm:spPr/>
    </dgm:pt>
    <dgm:pt modelId="{8FAF936C-B4E2-4195-ACBE-03CC30213E91}" type="pres">
      <dgm:prSet presAssocID="{81FB9320-7F04-4AA6-A2BB-178CCD2E930F}" presName="circle2" presStyleLbl="node1" presStyleIdx="1" presStyleCnt="4"/>
      <dgm:spPr/>
      <dgm:t>
        <a:bodyPr/>
        <a:lstStyle/>
        <a:p>
          <a:endParaRPr lang="pt-PT"/>
        </a:p>
      </dgm:t>
    </dgm:pt>
    <dgm:pt modelId="{D021C3E2-5DD1-4594-AD02-F9E8FF04DC71}" type="pres">
      <dgm:prSet presAssocID="{81FB9320-7F04-4AA6-A2BB-178CCD2E930F}" presName="c2text" presStyleLbl="node1" presStyleIdx="1" presStyleCnt="4">
        <dgm:presLayoutVars>
          <dgm:bulletEnabled val="1"/>
        </dgm:presLayoutVars>
      </dgm:prSet>
      <dgm:spPr/>
      <dgm:t>
        <a:bodyPr/>
        <a:lstStyle/>
        <a:p>
          <a:endParaRPr lang="pt-PT"/>
        </a:p>
      </dgm:t>
    </dgm:pt>
    <dgm:pt modelId="{3FC35B5A-66D8-4308-9537-07B245A3480D}" type="pres">
      <dgm:prSet presAssocID="{81FB9320-7F04-4AA6-A2BB-178CCD2E930F}" presName="comp3" presStyleCnt="0"/>
      <dgm:spPr/>
    </dgm:pt>
    <dgm:pt modelId="{7B3C107A-63F1-4096-8D29-BCB3E2835777}" type="pres">
      <dgm:prSet presAssocID="{81FB9320-7F04-4AA6-A2BB-178CCD2E930F}" presName="circle3" presStyleLbl="node1" presStyleIdx="2" presStyleCnt="4"/>
      <dgm:spPr/>
      <dgm:t>
        <a:bodyPr/>
        <a:lstStyle/>
        <a:p>
          <a:endParaRPr lang="pt-PT"/>
        </a:p>
      </dgm:t>
    </dgm:pt>
    <dgm:pt modelId="{E63F4E47-95F7-41AA-8F07-E3CCAD7CED62}" type="pres">
      <dgm:prSet presAssocID="{81FB9320-7F04-4AA6-A2BB-178CCD2E930F}" presName="c3text" presStyleLbl="node1" presStyleIdx="2" presStyleCnt="4">
        <dgm:presLayoutVars>
          <dgm:bulletEnabled val="1"/>
        </dgm:presLayoutVars>
      </dgm:prSet>
      <dgm:spPr/>
      <dgm:t>
        <a:bodyPr/>
        <a:lstStyle/>
        <a:p>
          <a:endParaRPr lang="pt-PT"/>
        </a:p>
      </dgm:t>
    </dgm:pt>
    <dgm:pt modelId="{AED2DB14-2A10-44A3-8EA9-3A68DB286CD0}" type="pres">
      <dgm:prSet presAssocID="{81FB9320-7F04-4AA6-A2BB-178CCD2E930F}" presName="comp4" presStyleCnt="0"/>
      <dgm:spPr/>
    </dgm:pt>
    <dgm:pt modelId="{D738706F-CF23-439F-8CCE-ACB5B1FE255B}" type="pres">
      <dgm:prSet presAssocID="{81FB9320-7F04-4AA6-A2BB-178CCD2E930F}" presName="circle4" presStyleLbl="node1" presStyleIdx="3" presStyleCnt="4"/>
      <dgm:spPr/>
      <dgm:t>
        <a:bodyPr/>
        <a:lstStyle/>
        <a:p>
          <a:endParaRPr lang="pt-PT"/>
        </a:p>
      </dgm:t>
    </dgm:pt>
    <dgm:pt modelId="{EF092714-65C6-42E9-ADA0-96E4DA057681}" type="pres">
      <dgm:prSet presAssocID="{81FB9320-7F04-4AA6-A2BB-178CCD2E930F}" presName="c4text" presStyleLbl="node1" presStyleIdx="3" presStyleCnt="4">
        <dgm:presLayoutVars>
          <dgm:bulletEnabled val="1"/>
        </dgm:presLayoutVars>
      </dgm:prSet>
      <dgm:spPr/>
      <dgm:t>
        <a:bodyPr/>
        <a:lstStyle/>
        <a:p>
          <a:endParaRPr lang="pt-PT"/>
        </a:p>
      </dgm:t>
    </dgm:pt>
  </dgm:ptLst>
  <dgm:cxnLst>
    <dgm:cxn modelId="{BE851609-5B66-461D-9F2E-BDF32FC5E32C}" srcId="{81FB9320-7F04-4AA6-A2BB-178CCD2E930F}" destId="{7760B4EA-05F0-4FF8-952C-C8D7F0C3AECD}" srcOrd="1" destOrd="0" parTransId="{23122175-3E2D-4EB4-B1F9-FEA2847D889A}" sibTransId="{A2BA1F62-E872-4404-8ACE-EB8ECAF4C071}"/>
    <dgm:cxn modelId="{CFA4360C-0277-4DD6-B274-F473B12228CA}" srcId="{81FB9320-7F04-4AA6-A2BB-178CCD2E930F}" destId="{5CF4BC97-6787-4A30-AD4F-6C2119549A9F}" srcOrd="3" destOrd="0" parTransId="{94B6FC20-2D44-45B4-B067-502445D6FE65}" sibTransId="{DA9E711A-07F8-4B2C-9D40-1B29A28BB819}"/>
    <dgm:cxn modelId="{E789796F-7657-47EA-A39B-E4A1FAE136FF}" type="presOf" srcId="{88E15A48-31D9-4305-8193-71D32C3B4B35}" destId="{D18287EB-D13A-4512-82F5-83AE1C9A81A5}" srcOrd="1" destOrd="0" presId="urn:microsoft.com/office/officeart/2005/8/layout/venn2"/>
    <dgm:cxn modelId="{9BCA1DBB-B0D2-4698-81BB-4DC8109A5F5A}" type="presOf" srcId="{7760B4EA-05F0-4FF8-952C-C8D7F0C3AECD}" destId="{D021C3E2-5DD1-4594-AD02-F9E8FF04DC71}" srcOrd="1" destOrd="0" presId="urn:microsoft.com/office/officeart/2005/8/layout/venn2"/>
    <dgm:cxn modelId="{7D64A5DB-8519-4B47-AF66-1A0E2998437E}" type="presOf" srcId="{7760B4EA-05F0-4FF8-952C-C8D7F0C3AECD}" destId="{8FAF936C-B4E2-4195-ACBE-03CC30213E91}" srcOrd="0" destOrd="0" presId="urn:microsoft.com/office/officeart/2005/8/layout/venn2"/>
    <dgm:cxn modelId="{5AA011A1-EF47-4EAF-9FEE-19EC31609758}" type="presOf" srcId="{88E15A48-31D9-4305-8193-71D32C3B4B35}" destId="{0956C142-9A94-4EFD-A8F0-BC923A7A2EA0}" srcOrd="0" destOrd="0" presId="urn:microsoft.com/office/officeart/2005/8/layout/venn2"/>
    <dgm:cxn modelId="{525671BA-D896-43C0-A43D-9833621E1C21}" type="presOf" srcId="{81FB9320-7F04-4AA6-A2BB-178CCD2E930F}" destId="{34E27635-82E9-464B-BCC7-9F9C217872BE}" srcOrd="0" destOrd="0" presId="urn:microsoft.com/office/officeart/2005/8/layout/venn2"/>
    <dgm:cxn modelId="{34A145CC-B747-4DEB-BB2D-8A78F0A94CFE}" srcId="{81FB9320-7F04-4AA6-A2BB-178CCD2E930F}" destId="{16A6C4D9-EFD4-4C28-9E5A-B89CB57C5300}" srcOrd="2" destOrd="0" parTransId="{06A87BB8-B8D4-4AE1-850C-8BE5A5C96763}" sibTransId="{CF925457-289D-4BB5-A219-3B2798AD2352}"/>
    <dgm:cxn modelId="{96B536FB-7A89-4C5F-991A-650555925211}" type="presOf" srcId="{16A6C4D9-EFD4-4C28-9E5A-B89CB57C5300}" destId="{E63F4E47-95F7-41AA-8F07-E3CCAD7CED62}" srcOrd="1" destOrd="0" presId="urn:microsoft.com/office/officeart/2005/8/layout/venn2"/>
    <dgm:cxn modelId="{3463D237-6B80-4EA9-8E1C-6D3EC92546E8}" srcId="{81FB9320-7F04-4AA6-A2BB-178CCD2E930F}" destId="{88E15A48-31D9-4305-8193-71D32C3B4B35}" srcOrd="0" destOrd="0" parTransId="{169D3C92-092B-4293-980A-E79873BB0F13}" sibTransId="{F90E9F78-6E69-49A7-BC73-392F4FEFF2A7}"/>
    <dgm:cxn modelId="{696ADBAC-AF87-4C60-80BC-CED5C21E0FD8}" type="presOf" srcId="{5CF4BC97-6787-4A30-AD4F-6C2119549A9F}" destId="{EF092714-65C6-42E9-ADA0-96E4DA057681}" srcOrd="1" destOrd="0" presId="urn:microsoft.com/office/officeart/2005/8/layout/venn2"/>
    <dgm:cxn modelId="{19CC9A46-1DC9-4FD6-992D-97C263F918EE}" type="presOf" srcId="{16A6C4D9-EFD4-4C28-9E5A-B89CB57C5300}" destId="{7B3C107A-63F1-4096-8D29-BCB3E2835777}" srcOrd="0" destOrd="0" presId="urn:microsoft.com/office/officeart/2005/8/layout/venn2"/>
    <dgm:cxn modelId="{22A46BBF-166A-4CAE-BE38-E719C69BB6E9}" type="presOf" srcId="{5CF4BC97-6787-4A30-AD4F-6C2119549A9F}" destId="{D738706F-CF23-439F-8CCE-ACB5B1FE255B}" srcOrd="0" destOrd="0" presId="urn:microsoft.com/office/officeart/2005/8/layout/venn2"/>
    <dgm:cxn modelId="{64E8EABA-BA6B-47D3-937A-532C8EA01098}" type="presParOf" srcId="{34E27635-82E9-464B-BCC7-9F9C217872BE}" destId="{0506BFB6-E3F7-4683-8385-5467E3680F59}" srcOrd="0" destOrd="0" presId="urn:microsoft.com/office/officeart/2005/8/layout/venn2"/>
    <dgm:cxn modelId="{71DE55E5-A078-4228-A469-7EC92DF437CA}" type="presParOf" srcId="{0506BFB6-E3F7-4683-8385-5467E3680F59}" destId="{0956C142-9A94-4EFD-A8F0-BC923A7A2EA0}" srcOrd="0" destOrd="0" presId="urn:microsoft.com/office/officeart/2005/8/layout/venn2"/>
    <dgm:cxn modelId="{CDEC07AA-F462-46B6-A791-E3D39EDC4E63}" type="presParOf" srcId="{0506BFB6-E3F7-4683-8385-5467E3680F59}" destId="{D18287EB-D13A-4512-82F5-83AE1C9A81A5}" srcOrd="1" destOrd="0" presId="urn:microsoft.com/office/officeart/2005/8/layout/venn2"/>
    <dgm:cxn modelId="{2D43A20F-50D0-462F-AEE5-E1C80F96EEA6}" type="presParOf" srcId="{34E27635-82E9-464B-BCC7-9F9C217872BE}" destId="{34CE957E-10AF-473B-AC56-189AA0A8DF82}" srcOrd="1" destOrd="0" presId="urn:microsoft.com/office/officeart/2005/8/layout/venn2"/>
    <dgm:cxn modelId="{D6C135BD-0115-4351-A87D-574D7851392B}" type="presParOf" srcId="{34CE957E-10AF-473B-AC56-189AA0A8DF82}" destId="{8FAF936C-B4E2-4195-ACBE-03CC30213E91}" srcOrd="0" destOrd="0" presId="urn:microsoft.com/office/officeart/2005/8/layout/venn2"/>
    <dgm:cxn modelId="{1CF43B5E-A938-41C9-A4BC-02BE4D2745E8}" type="presParOf" srcId="{34CE957E-10AF-473B-AC56-189AA0A8DF82}" destId="{D021C3E2-5DD1-4594-AD02-F9E8FF04DC71}" srcOrd="1" destOrd="0" presId="urn:microsoft.com/office/officeart/2005/8/layout/venn2"/>
    <dgm:cxn modelId="{6B142B0E-26AD-4937-9076-E12A71590D2E}" type="presParOf" srcId="{34E27635-82E9-464B-BCC7-9F9C217872BE}" destId="{3FC35B5A-66D8-4308-9537-07B245A3480D}" srcOrd="2" destOrd="0" presId="urn:microsoft.com/office/officeart/2005/8/layout/venn2"/>
    <dgm:cxn modelId="{4C715F76-3D57-4984-9166-A54ABCE9AD11}" type="presParOf" srcId="{3FC35B5A-66D8-4308-9537-07B245A3480D}" destId="{7B3C107A-63F1-4096-8D29-BCB3E2835777}" srcOrd="0" destOrd="0" presId="urn:microsoft.com/office/officeart/2005/8/layout/venn2"/>
    <dgm:cxn modelId="{4241F827-A589-484C-93CA-6C4000153B0C}" type="presParOf" srcId="{3FC35B5A-66D8-4308-9537-07B245A3480D}" destId="{E63F4E47-95F7-41AA-8F07-E3CCAD7CED62}" srcOrd="1" destOrd="0" presId="urn:microsoft.com/office/officeart/2005/8/layout/venn2"/>
    <dgm:cxn modelId="{A372906E-585D-4669-908B-793D729A7E92}" type="presParOf" srcId="{34E27635-82E9-464B-BCC7-9F9C217872BE}" destId="{AED2DB14-2A10-44A3-8EA9-3A68DB286CD0}" srcOrd="3" destOrd="0" presId="urn:microsoft.com/office/officeart/2005/8/layout/venn2"/>
    <dgm:cxn modelId="{3BE445B9-7FA8-49D1-AB72-E3B59B75E32D}" type="presParOf" srcId="{AED2DB14-2A10-44A3-8EA9-3A68DB286CD0}" destId="{D738706F-CF23-439F-8CCE-ACB5B1FE255B}" srcOrd="0" destOrd="0" presId="urn:microsoft.com/office/officeart/2005/8/layout/venn2"/>
    <dgm:cxn modelId="{73DAD49C-9F89-412D-B691-71F03B8A74E0}" type="presParOf" srcId="{AED2DB14-2A10-44A3-8EA9-3A68DB286CD0}" destId="{EF092714-65C6-42E9-ADA0-96E4DA05768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B9320-7F04-4AA6-A2BB-178CCD2E930F}" type="doc">
      <dgm:prSet loTypeId="urn:microsoft.com/office/officeart/2005/8/layout/venn2" loCatId="relationship" qsTypeId="urn:microsoft.com/office/officeart/2005/8/quickstyle/simple1" qsCatId="simple" csTypeId="urn:microsoft.com/office/officeart/2005/8/colors/accent5_4" csCatId="accent5" phldr="1"/>
      <dgm:spPr/>
      <dgm:t>
        <a:bodyPr/>
        <a:lstStyle/>
        <a:p>
          <a:endParaRPr lang="pt-PT"/>
        </a:p>
      </dgm:t>
    </dgm:pt>
    <dgm:pt modelId="{88E15A48-31D9-4305-8193-71D32C3B4B35}">
      <dgm:prSet phldrT="[Texto]" custT="1"/>
      <dgm:spPr>
        <a:solidFill>
          <a:srgbClr val="A2B0E6"/>
        </a:solidFill>
      </dgm:spPr>
      <dgm:t>
        <a:bodyPr/>
        <a:lstStyle/>
        <a:p>
          <a:r>
            <a:rPr lang="pt-PT" sz="1600" b="1" dirty="0" err="1" smtClean="0"/>
            <a:t>Nerv</a:t>
          </a:r>
          <a:endParaRPr lang="pt-PT" sz="1600" b="1" dirty="0"/>
        </a:p>
      </dgm:t>
    </dgm:pt>
    <dgm:pt modelId="{169D3C92-092B-4293-980A-E79873BB0F13}" type="parTrans" cxnId="{3463D237-6B80-4EA9-8E1C-6D3EC92546E8}">
      <dgm:prSet/>
      <dgm:spPr/>
      <dgm:t>
        <a:bodyPr/>
        <a:lstStyle/>
        <a:p>
          <a:endParaRPr lang="pt-PT"/>
        </a:p>
      </dgm:t>
    </dgm:pt>
    <dgm:pt modelId="{F90E9F78-6E69-49A7-BC73-392F4FEFF2A7}" type="sibTrans" cxnId="{3463D237-6B80-4EA9-8E1C-6D3EC92546E8}">
      <dgm:prSet/>
      <dgm:spPr/>
      <dgm:t>
        <a:bodyPr/>
        <a:lstStyle/>
        <a:p>
          <a:endParaRPr lang="pt-PT"/>
        </a:p>
      </dgm:t>
    </dgm:pt>
    <dgm:pt modelId="{7760B4EA-05F0-4FF8-952C-C8D7F0C3AECD}">
      <dgm:prSet phldrT="[Texto]" custT="1"/>
      <dgm:spPr/>
      <dgm:t>
        <a:bodyPr/>
        <a:lstStyle/>
        <a:p>
          <a:r>
            <a:rPr lang="pt-PT" sz="1400" b="1" dirty="0" err="1" smtClean="0"/>
            <a:t>Inj&amp;P</a:t>
          </a:r>
          <a:endParaRPr lang="pt-PT" sz="1400" b="1" dirty="0"/>
        </a:p>
      </dgm:t>
    </dgm:pt>
    <dgm:pt modelId="{23122175-3E2D-4EB4-B1F9-FEA2847D889A}" type="parTrans" cxnId="{BE851609-5B66-461D-9F2E-BDF32FC5E32C}">
      <dgm:prSet/>
      <dgm:spPr/>
      <dgm:t>
        <a:bodyPr/>
        <a:lstStyle/>
        <a:p>
          <a:endParaRPr lang="pt-PT"/>
        </a:p>
      </dgm:t>
    </dgm:pt>
    <dgm:pt modelId="{A2BA1F62-E872-4404-8ACE-EB8ECAF4C071}" type="sibTrans" cxnId="{BE851609-5B66-461D-9F2E-BDF32FC5E32C}">
      <dgm:prSet/>
      <dgm:spPr/>
      <dgm:t>
        <a:bodyPr/>
        <a:lstStyle/>
        <a:p>
          <a:endParaRPr lang="pt-PT"/>
        </a:p>
      </dgm:t>
    </dgm:pt>
    <dgm:pt modelId="{16A6C4D9-EFD4-4C28-9E5A-B89CB57C5300}">
      <dgm:prSet phldrT="[Texto]" custT="1"/>
      <dgm:spPr/>
      <dgm:t>
        <a:bodyPr tIns="0" anchor="ctr"/>
        <a:lstStyle/>
        <a:p>
          <a:pPr>
            <a:spcAft>
              <a:spcPts val="0"/>
            </a:spcAft>
          </a:pPr>
          <a:r>
            <a:rPr lang="pt-PT" sz="1200" b="1" dirty="0" err="1" smtClean="0"/>
            <a:t>Infec</a:t>
          </a:r>
          <a:endParaRPr lang="pt-PT" sz="1200" b="1" dirty="0" smtClean="0"/>
        </a:p>
        <a:p>
          <a:pPr>
            <a:spcAft>
              <a:spcPts val="0"/>
            </a:spcAft>
          </a:pPr>
          <a:r>
            <a:rPr lang="pt-PT" sz="1200" b="1" dirty="0" err="1" smtClean="0"/>
            <a:t>Resp</a:t>
          </a:r>
          <a:endParaRPr lang="pt-PT" sz="1200" b="1" dirty="0"/>
        </a:p>
      </dgm:t>
    </dgm:pt>
    <dgm:pt modelId="{06A87BB8-B8D4-4AE1-850C-8BE5A5C96763}" type="parTrans" cxnId="{34A145CC-B747-4DEB-BB2D-8A78F0A94CFE}">
      <dgm:prSet/>
      <dgm:spPr/>
      <dgm:t>
        <a:bodyPr/>
        <a:lstStyle/>
        <a:p>
          <a:endParaRPr lang="pt-PT"/>
        </a:p>
      </dgm:t>
    </dgm:pt>
    <dgm:pt modelId="{CF925457-289D-4BB5-A219-3B2798AD2352}" type="sibTrans" cxnId="{34A145CC-B747-4DEB-BB2D-8A78F0A94CFE}">
      <dgm:prSet/>
      <dgm:spPr/>
      <dgm:t>
        <a:bodyPr/>
        <a:lstStyle/>
        <a:p>
          <a:endParaRPr lang="pt-PT"/>
        </a:p>
      </dgm:t>
    </dgm:pt>
    <dgm:pt modelId="{5CF4BC97-6787-4A30-AD4F-6C2119549A9F}">
      <dgm:prSet phldrT="[Texto]" custT="1"/>
      <dgm:spPr/>
      <dgm:t>
        <a:bodyPr tIns="100800"/>
        <a:lstStyle/>
        <a:p>
          <a:r>
            <a:rPr lang="pt-PT" sz="1000" b="1" dirty="0" err="1" smtClean="0"/>
            <a:t>Musc</a:t>
          </a:r>
          <a:endParaRPr lang="pt-PT" sz="1000" b="1" dirty="0" smtClean="0"/>
        </a:p>
        <a:p>
          <a:r>
            <a:rPr lang="pt-PT" sz="1000" b="1" dirty="0" err="1" smtClean="0"/>
            <a:t>Inv</a:t>
          </a:r>
          <a:endParaRPr lang="pt-PT" sz="1000" b="1" dirty="0"/>
        </a:p>
      </dgm:t>
    </dgm:pt>
    <dgm:pt modelId="{94B6FC20-2D44-45B4-B067-502445D6FE65}" type="parTrans" cxnId="{CFA4360C-0277-4DD6-B274-F473B12228CA}">
      <dgm:prSet/>
      <dgm:spPr/>
      <dgm:t>
        <a:bodyPr/>
        <a:lstStyle/>
        <a:p>
          <a:endParaRPr lang="pt-PT"/>
        </a:p>
      </dgm:t>
    </dgm:pt>
    <dgm:pt modelId="{DA9E711A-07F8-4B2C-9D40-1B29A28BB819}" type="sibTrans" cxnId="{CFA4360C-0277-4DD6-B274-F473B12228CA}">
      <dgm:prSet/>
      <dgm:spPr/>
      <dgm:t>
        <a:bodyPr/>
        <a:lstStyle/>
        <a:p>
          <a:endParaRPr lang="pt-PT"/>
        </a:p>
      </dgm:t>
    </dgm:pt>
    <dgm:pt modelId="{55F5FE7E-663A-4FA4-A409-070507622101}">
      <dgm:prSet custT="1"/>
      <dgm:spPr/>
      <dgm:t>
        <a:bodyPr/>
        <a:lstStyle/>
        <a:p>
          <a:r>
            <a:rPr lang="pt-PT" sz="2200" b="1" dirty="0" err="1" smtClean="0"/>
            <a:t>Genrl</a:t>
          </a:r>
          <a:endParaRPr lang="pt-PT" sz="2200" b="1" dirty="0"/>
        </a:p>
      </dgm:t>
    </dgm:pt>
    <dgm:pt modelId="{968D98E2-D977-4618-A016-AAE8A0E914AC}" type="parTrans" cxnId="{CC2F184A-196B-409E-92F1-294A9B05785B}">
      <dgm:prSet/>
      <dgm:spPr/>
      <dgm:t>
        <a:bodyPr/>
        <a:lstStyle/>
        <a:p>
          <a:endParaRPr lang="pt-PT"/>
        </a:p>
      </dgm:t>
    </dgm:pt>
    <dgm:pt modelId="{EF4912E1-41DB-4129-9D09-DD1958F29EE4}" type="sibTrans" cxnId="{CC2F184A-196B-409E-92F1-294A9B05785B}">
      <dgm:prSet/>
      <dgm:spPr/>
      <dgm:t>
        <a:bodyPr/>
        <a:lstStyle/>
        <a:p>
          <a:endParaRPr lang="pt-PT"/>
        </a:p>
      </dgm:t>
    </dgm:pt>
    <dgm:pt modelId="{10E1A8E0-54B4-415D-B1A6-0598657E7352}">
      <dgm:prSet custT="1"/>
      <dgm:spPr/>
      <dgm:t>
        <a:bodyPr/>
        <a:lstStyle/>
        <a:p>
          <a:r>
            <a:rPr lang="pt-PT" sz="1800" b="1" dirty="0" err="1" smtClean="0"/>
            <a:t>Gastr</a:t>
          </a:r>
          <a:endParaRPr lang="pt-PT" sz="1800" b="1" dirty="0"/>
        </a:p>
      </dgm:t>
    </dgm:pt>
    <dgm:pt modelId="{FF4AAA59-2B4B-412F-97E7-373C853DD88C}" type="parTrans" cxnId="{9A92807B-0F5E-460C-97BF-9F3F30F4CF28}">
      <dgm:prSet/>
      <dgm:spPr/>
      <dgm:t>
        <a:bodyPr/>
        <a:lstStyle/>
        <a:p>
          <a:endParaRPr lang="pt-PT"/>
        </a:p>
      </dgm:t>
    </dgm:pt>
    <dgm:pt modelId="{19CC3104-9310-44D4-B199-A153C3E75923}" type="sibTrans" cxnId="{9A92807B-0F5E-460C-97BF-9F3F30F4CF28}">
      <dgm:prSet/>
      <dgm:spPr/>
      <dgm:t>
        <a:bodyPr/>
        <a:lstStyle/>
        <a:p>
          <a:endParaRPr lang="pt-PT"/>
        </a:p>
      </dgm:t>
    </dgm:pt>
    <dgm:pt modelId="{9B82F4BF-5D99-4386-8AB8-95AC654CFEB9}">
      <dgm:prSet custT="1"/>
      <dgm:spPr/>
      <dgm:t>
        <a:bodyPr/>
        <a:lstStyle/>
        <a:p>
          <a:r>
            <a:rPr lang="pt-PT" sz="2000" b="1" dirty="0" smtClean="0"/>
            <a:t>Skin</a:t>
          </a:r>
          <a:endParaRPr lang="pt-PT" sz="2000" b="1" dirty="0"/>
        </a:p>
      </dgm:t>
    </dgm:pt>
    <dgm:pt modelId="{F3599095-0AA7-43C1-8E70-838C790F0EA3}" type="parTrans" cxnId="{25C85045-5A33-432F-B0B6-5007F74CDB4C}">
      <dgm:prSet/>
      <dgm:spPr/>
      <dgm:t>
        <a:bodyPr/>
        <a:lstStyle/>
        <a:p>
          <a:endParaRPr lang="pt-PT"/>
        </a:p>
      </dgm:t>
    </dgm:pt>
    <dgm:pt modelId="{ADD750CA-538B-4E0D-8787-0DCD838255D5}" type="sibTrans" cxnId="{25C85045-5A33-432F-B0B6-5007F74CDB4C}">
      <dgm:prSet/>
      <dgm:spPr/>
      <dgm:t>
        <a:bodyPr/>
        <a:lstStyle/>
        <a:p>
          <a:endParaRPr lang="pt-PT"/>
        </a:p>
      </dgm:t>
    </dgm:pt>
    <dgm:pt modelId="{34E27635-82E9-464B-BCC7-9F9C217872BE}" type="pres">
      <dgm:prSet presAssocID="{81FB9320-7F04-4AA6-A2BB-178CCD2E930F}" presName="Name0" presStyleCnt="0">
        <dgm:presLayoutVars>
          <dgm:chMax val="7"/>
          <dgm:resizeHandles val="exact"/>
        </dgm:presLayoutVars>
      </dgm:prSet>
      <dgm:spPr/>
      <dgm:t>
        <a:bodyPr/>
        <a:lstStyle/>
        <a:p>
          <a:endParaRPr lang="pt-PT"/>
        </a:p>
      </dgm:t>
    </dgm:pt>
    <dgm:pt modelId="{0506BFB6-E3F7-4683-8385-5467E3680F59}" type="pres">
      <dgm:prSet presAssocID="{81FB9320-7F04-4AA6-A2BB-178CCD2E930F}" presName="comp1" presStyleCnt="0"/>
      <dgm:spPr/>
    </dgm:pt>
    <dgm:pt modelId="{0956C142-9A94-4EFD-A8F0-BC923A7A2EA0}" type="pres">
      <dgm:prSet presAssocID="{81FB9320-7F04-4AA6-A2BB-178CCD2E930F}" presName="circle1" presStyleLbl="node1" presStyleIdx="0" presStyleCnt="7"/>
      <dgm:spPr/>
      <dgm:t>
        <a:bodyPr/>
        <a:lstStyle/>
        <a:p>
          <a:endParaRPr lang="pt-PT"/>
        </a:p>
      </dgm:t>
    </dgm:pt>
    <dgm:pt modelId="{D18287EB-D13A-4512-82F5-83AE1C9A81A5}" type="pres">
      <dgm:prSet presAssocID="{81FB9320-7F04-4AA6-A2BB-178CCD2E930F}" presName="c1text" presStyleLbl="node1" presStyleIdx="0" presStyleCnt="7">
        <dgm:presLayoutVars>
          <dgm:bulletEnabled val="1"/>
        </dgm:presLayoutVars>
      </dgm:prSet>
      <dgm:spPr/>
      <dgm:t>
        <a:bodyPr/>
        <a:lstStyle/>
        <a:p>
          <a:endParaRPr lang="pt-PT"/>
        </a:p>
      </dgm:t>
    </dgm:pt>
    <dgm:pt modelId="{34CE957E-10AF-473B-AC56-189AA0A8DF82}" type="pres">
      <dgm:prSet presAssocID="{81FB9320-7F04-4AA6-A2BB-178CCD2E930F}" presName="comp2" presStyleCnt="0"/>
      <dgm:spPr/>
    </dgm:pt>
    <dgm:pt modelId="{8FAF936C-B4E2-4195-ACBE-03CC30213E91}" type="pres">
      <dgm:prSet presAssocID="{81FB9320-7F04-4AA6-A2BB-178CCD2E930F}" presName="circle2" presStyleLbl="node1" presStyleIdx="1" presStyleCnt="7"/>
      <dgm:spPr/>
      <dgm:t>
        <a:bodyPr/>
        <a:lstStyle/>
        <a:p>
          <a:endParaRPr lang="pt-PT"/>
        </a:p>
      </dgm:t>
    </dgm:pt>
    <dgm:pt modelId="{D021C3E2-5DD1-4594-AD02-F9E8FF04DC71}" type="pres">
      <dgm:prSet presAssocID="{81FB9320-7F04-4AA6-A2BB-178CCD2E930F}" presName="c2text" presStyleLbl="node1" presStyleIdx="1" presStyleCnt="7">
        <dgm:presLayoutVars>
          <dgm:bulletEnabled val="1"/>
        </dgm:presLayoutVars>
      </dgm:prSet>
      <dgm:spPr/>
      <dgm:t>
        <a:bodyPr/>
        <a:lstStyle/>
        <a:p>
          <a:endParaRPr lang="pt-PT"/>
        </a:p>
      </dgm:t>
    </dgm:pt>
    <dgm:pt modelId="{3FC35B5A-66D8-4308-9537-07B245A3480D}" type="pres">
      <dgm:prSet presAssocID="{81FB9320-7F04-4AA6-A2BB-178CCD2E930F}" presName="comp3" presStyleCnt="0"/>
      <dgm:spPr/>
    </dgm:pt>
    <dgm:pt modelId="{7B3C107A-63F1-4096-8D29-BCB3E2835777}" type="pres">
      <dgm:prSet presAssocID="{81FB9320-7F04-4AA6-A2BB-178CCD2E930F}" presName="circle3" presStyleLbl="node1" presStyleIdx="2" presStyleCnt="7"/>
      <dgm:spPr/>
      <dgm:t>
        <a:bodyPr/>
        <a:lstStyle/>
        <a:p>
          <a:endParaRPr lang="pt-PT"/>
        </a:p>
      </dgm:t>
    </dgm:pt>
    <dgm:pt modelId="{E63F4E47-95F7-41AA-8F07-E3CCAD7CED62}" type="pres">
      <dgm:prSet presAssocID="{81FB9320-7F04-4AA6-A2BB-178CCD2E930F}" presName="c3text" presStyleLbl="node1" presStyleIdx="2" presStyleCnt="7">
        <dgm:presLayoutVars>
          <dgm:bulletEnabled val="1"/>
        </dgm:presLayoutVars>
      </dgm:prSet>
      <dgm:spPr/>
      <dgm:t>
        <a:bodyPr/>
        <a:lstStyle/>
        <a:p>
          <a:endParaRPr lang="pt-PT"/>
        </a:p>
      </dgm:t>
    </dgm:pt>
    <dgm:pt modelId="{AED2DB14-2A10-44A3-8EA9-3A68DB286CD0}" type="pres">
      <dgm:prSet presAssocID="{81FB9320-7F04-4AA6-A2BB-178CCD2E930F}" presName="comp4" presStyleCnt="0"/>
      <dgm:spPr/>
    </dgm:pt>
    <dgm:pt modelId="{D738706F-CF23-439F-8CCE-ACB5B1FE255B}" type="pres">
      <dgm:prSet presAssocID="{81FB9320-7F04-4AA6-A2BB-178CCD2E930F}" presName="circle4" presStyleLbl="node1" presStyleIdx="3" presStyleCnt="7"/>
      <dgm:spPr/>
      <dgm:t>
        <a:bodyPr/>
        <a:lstStyle/>
        <a:p>
          <a:endParaRPr lang="pt-PT"/>
        </a:p>
      </dgm:t>
    </dgm:pt>
    <dgm:pt modelId="{EF092714-65C6-42E9-ADA0-96E4DA057681}" type="pres">
      <dgm:prSet presAssocID="{81FB9320-7F04-4AA6-A2BB-178CCD2E930F}" presName="c4text" presStyleLbl="node1" presStyleIdx="3" presStyleCnt="7">
        <dgm:presLayoutVars>
          <dgm:bulletEnabled val="1"/>
        </dgm:presLayoutVars>
      </dgm:prSet>
      <dgm:spPr/>
      <dgm:t>
        <a:bodyPr/>
        <a:lstStyle/>
        <a:p>
          <a:endParaRPr lang="pt-PT"/>
        </a:p>
      </dgm:t>
    </dgm:pt>
    <dgm:pt modelId="{2138D52E-8148-43AB-AFA9-1383BBA7C9E2}" type="pres">
      <dgm:prSet presAssocID="{81FB9320-7F04-4AA6-A2BB-178CCD2E930F}" presName="comp5" presStyleCnt="0"/>
      <dgm:spPr/>
    </dgm:pt>
    <dgm:pt modelId="{D8AA3E23-1354-477D-A3C4-A8BA1B4485F1}" type="pres">
      <dgm:prSet presAssocID="{81FB9320-7F04-4AA6-A2BB-178CCD2E930F}" presName="circle5" presStyleLbl="node1" presStyleIdx="4" presStyleCnt="7"/>
      <dgm:spPr/>
      <dgm:t>
        <a:bodyPr/>
        <a:lstStyle/>
        <a:p>
          <a:endParaRPr lang="pt-PT"/>
        </a:p>
      </dgm:t>
    </dgm:pt>
    <dgm:pt modelId="{F899C71E-D457-4407-B466-C05E8D58E317}" type="pres">
      <dgm:prSet presAssocID="{81FB9320-7F04-4AA6-A2BB-178CCD2E930F}" presName="c5text" presStyleLbl="node1" presStyleIdx="4" presStyleCnt="7">
        <dgm:presLayoutVars>
          <dgm:bulletEnabled val="1"/>
        </dgm:presLayoutVars>
      </dgm:prSet>
      <dgm:spPr/>
      <dgm:t>
        <a:bodyPr/>
        <a:lstStyle/>
        <a:p>
          <a:endParaRPr lang="pt-PT"/>
        </a:p>
      </dgm:t>
    </dgm:pt>
    <dgm:pt modelId="{04B133C0-D34B-41BB-98BF-B539A3430C6A}" type="pres">
      <dgm:prSet presAssocID="{81FB9320-7F04-4AA6-A2BB-178CCD2E930F}" presName="comp6" presStyleCnt="0"/>
      <dgm:spPr/>
    </dgm:pt>
    <dgm:pt modelId="{0CFC0064-CADB-489F-9D7A-571AE471A247}" type="pres">
      <dgm:prSet presAssocID="{81FB9320-7F04-4AA6-A2BB-178CCD2E930F}" presName="circle6" presStyleLbl="node1" presStyleIdx="5" presStyleCnt="7"/>
      <dgm:spPr/>
      <dgm:t>
        <a:bodyPr/>
        <a:lstStyle/>
        <a:p>
          <a:endParaRPr lang="pt-PT"/>
        </a:p>
      </dgm:t>
    </dgm:pt>
    <dgm:pt modelId="{0AF38E45-1E00-41D9-8D4F-62F5F607D7BC}" type="pres">
      <dgm:prSet presAssocID="{81FB9320-7F04-4AA6-A2BB-178CCD2E930F}" presName="c6text" presStyleLbl="node1" presStyleIdx="5" presStyleCnt="7">
        <dgm:presLayoutVars>
          <dgm:bulletEnabled val="1"/>
        </dgm:presLayoutVars>
      </dgm:prSet>
      <dgm:spPr/>
      <dgm:t>
        <a:bodyPr/>
        <a:lstStyle/>
        <a:p>
          <a:endParaRPr lang="pt-PT"/>
        </a:p>
      </dgm:t>
    </dgm:pt>
    <dgm:pt modelId="{95015879-4B09-49A3-B897-C417F43BA0B0}" type="pres">
      <dgm:prSet presAssocID="{81FB9320-7F04-4AA6-A2BB-178CCD2E930F}" presName="comp7" presStyleCnt="0"/>
      <dgm:spPr/>
    </dgm:pt>
    <dgm:pt modelId="{6B3DA695-E22F-4361-AED8-59188E28DA09}" type="pres">
      <dgm:prSet presAssocID="{81FB9320-7F04-4AA6-A2BB-178CCD2E930F}" presName="circle7" presStyleLbl="node1" presStyleIdx="6" presStyleCnt="7"/>
      <dgm:spPr/>
      <dgm:t>
        <a:bodyPr/>
        <a:lstStyle/>
        <a:p>
          <a:endParaRPr lang="pt-PT"/>
        </a:p>
      </dgm:t>
    </dgm:pt>
    <dgm:pt modelId="{0E62BB24-3F32-4808-8907-1306252DF5F1}" type="pres">
      <dgm:prSet presAssocID="{81FB9320-7F04-4AA6-A2BB-178CCD2E930F}" presName="c7text" presStyleLbl="node1" presStyleIdx="6" presStyleCnt="7">
        <dgm:presLayoutVars>
          <dgm:bulletEnabled val="1"/>
        </dgm:presLayoutVars>
      </dgm:prSet>
      <dgm:spPr/>
      <dgm:t>
        <a:bodyPr/>
        <a:lstStyle/>
        <a:p>
          <a:endParaRPr lang="pt-PT"/>
        </a:p>
      </dgm:t>
    </dgm:pt>
  </dgm:ptLst>
  <dgm:cxnLst>
    <dgm:cxn modelId="{CC2F184A-196B-409E-92F1-294A9B05785B}" srcId="{81FB9320-7F04-4AA6-A2BB-178CCD2E930F}" destId="{55F5FE7E-663A-4FA4-A409-070507622101}" srcOrd="0" destOrd="0" parTransId="{968D98E2-D977-4618-A016-AAE8A0E914AC}" sibTransId="{EF4912E1-41DB-4129-9D09-DD1958F29EE4}"/>
    <dgm:cxn modelId="{3463D237-6B80-4EA9-8E1C-6D3EC92546E8}" srcId="{81FB9320-7F04-4AA6-A2BB-178CCD2E930F}" destId="{88E15A48-31D9-4305-8193-71D32C3B4B35}" srcOrd="3" destOrd="0" parTransId="{169D3C92-092B-4293-980A-E79873BB0F13}" sibTransId="{F90E9F78-6E69-49A7-BC73-392F4FEFF2A7}"/>
    <dgm:cxn modelId="{DD9172AC-3EC4-43F5-B6B5-75B67D9EF842}" type="presOf" srcId="{9B82F4BF-5D99-4386-8AB8-95AC654CFEB9}" destId="{D021C3E2-5DD1-4594-AD02-F9E8FF04DC71}" srcOrd="1" destOrd="0" presId="urn:microsoft.com/office/officeart/2005/8/layout/venn2"/>
    <dgm:cxn modelId="{2C92E916-2E80-41C5-861A-994383C10F6A}" type="presOf" srcId="{55F5FE7E-663A-4FA4-A409-070507622101}" destId="{D18287EB-D13A-4512-82F5-83AE1C9A81A5}" srcOrd="1" destOrd="0" presId="urn:microsoft.com/office/officeart/2005/8/layout/venn2"/>
    <dgm:cxn modelId="{CCCEFAC2-8577-4E37-AB45-1EA1D66D4F26}" type="presOf" srcId="{88E15A48-31D9-4305-8193-71D32C3B4B35}" destId="{EF092714-65C6-42E9-ADA0-96E4DA057681}" srcOrd="1" destOrd="0" presId="urn:microsoft.com/office/officeart/2005/8/layout/venn2"/>
    <dgm:cxn modelId="{96750F24-77F7-4BAE-8B64-7A20E59401DA}" type="presOf" srcId="{7760B4EA-05F0-4FF8-952C-C8D7F0C3AECD}" destId="{D8AA3E23-1354-477D-A3C4-A8BA1B4485F1}" srcOrd="0" destOrd="0" presId="urn:microsoft.com/office/officeart/2005/8/layout/venn2"/>
    <dgm:cxn modelId="{97ABF64E-50EC-43A2-9D21-1CA5166EDCAA}" type="presOf" srcId="{88E15A48-31D9-4305-8193-71D32C3B4B35}" destId="{D738706F-CF23-439F-8CCE-ACB5B1FE255B}" srcOrd="0" destOrd="0" presId="urn:microsoft.com/office/officeart/2005/8/layout/venn2"/>
    <dgm:cxn modelId="{BE851609-5B66-461D-9F2E-BDF32FC5E32C}" srcId="{81FB9320-7F04-4AA6-A2BB-178CCD2E930F}" destId="{7760B4EA-05F0-4FF8-952C-C8D7F0C3AECD}" srcOrd="4" destOrd="0" parTransId="{23122175-3E2D-4EB4-B1F9-FEA2847D889A}" sibTransId="{A2BA1F62-E872-4404-8ACE-EB8ECAF4C071}"/>
    <dgm:cxn modelId="{473A733E-AE2D-420E-A8DB-742E3B2551D8}" type="presOf" srcId="{5CF4BC97-6787-4A30-AD4F-6C2119549A9F}" destId="{6B3DA695-E22F-4361-AED8-59188E28DA09}" srcOrd="0" destOrd="0" presId="urn:microsoft.com/office/officeart/2005/8/layout/venn2"/>
    <dgm:cxn modelId="{0B43AD5D-9E9B-4758-9A58-C3E9BBCD5928}" type="presOf" srcId="{16A6C4D9-EFD4-4C28-9E5A-B89CB57C5300}" destId="{0AF38E45-1E00-41D9-8D4F-62F5F607D7BC}" srcOrd="1" destOrd="0" presId="urn:microsoft.com/office/officeart/2005/8/layout/venn2"/>
    <dgm:cxn modelId="{16A26300-7060-4309-BBBE-ADFBA484F0EF}" type="presOf" srcId="{9B82F4BF-5D99-4386-8AB8-95AC654CFEB9}" destId="{8FAF936C-B4E2-4195-ACBE-03CC30213E91}" srcOrd="0" destOrd="0" presId="urn:microsoft.com/office/officeart/2005/8/layout/venn2"/>
    <dgm:cxn modelId="{90369303-517B-4B03-99A3-4E9E12594CF9}" type="presOf" srcId="{10E1A8E0-54B4-415D-B1A6-0598657E7352}" destId="{E63F4E47-95F7-41AA-8F07-E3CCAD7CED62}" srcOrd="1" destOrd="0" presId="urn:microsoft.com/office/officeart/2005/8/layout/venn2"/>
    <dgm:cxn modelId="{D782688B-6867-4951-BF2F-5C4A3C3D3F2F}" type="presOf" srcId="{55F5FE7E-663A-4FA4-A409-070507622101}" destId="{0956C142-9A94-4EFD-A8F0-BC923A7A2EA0}" srcOrd="0" destOrd="0" presId="urn:microsoft.com/office/officeart/2005/8/layout/venn2"/>
    <dgm:cxn modelId="{B5538B27-A59A-455B-B51D-3047CDA45ABC}" type="presOf" srcId="{5CF4BC97-6787-4A30-AD4F-6C2119549A9F}" destId="{0E62BB24-3F32-4808-8907-1306252DF5F1}" srcOrd="1" destOrd="0" presId="urn:microsoft.com/office/officeart/2005/8/layout/venn2"/>
    <dgm:cxn modelId="{CFA4360C-0277-4DD6-B274-F473B12228CA}" srcId="{81FB9320-7F04-4AA6-A2BB-178CCD2E930F}" destId="{5CF4BC97-6787-4A30-AD4F-6C2119549A9F}" srcOrd="6" destOrd="0" parTransId="{94B6FC20-2D44-45B4-B067-502445D6FE65}" sibTransId="{DA9E711A-07F8-4B2C-9D40-1B29A28BB819}"/>
    <dgm:cxn modelId="{25C85045-5A33-432F-B0B6-5007F74CDB4C}" srcId="{81FB9320-7F04-4AA6-A2BB-178CCD2E930F}" destId="{9B82F4BF-5D99-4386-8AB8-95AC654CFEB9}" srcOrd="1" destOrd="0" parTransId="{F3599095-0AA7-43C1-8E70-838C790F0EA3}" sibTransId="{ADD750CA-538B-4E0D-8787-0DCD838255D5}"/>
    <dgm:cxn modelId="{ED274A42-014F-4606-93F0-74E9F44DDF8A}" type="presOf" srcId="{7760B4EA-05F0-4FF8-952C-C8D7F0C3AECD}" destId="{F899C71E-D457-4407-B466-C05E8D58E317}" srcOrd="1" destOrd="0" presId="urn:microsoft.com/office/officeart/2005/8/layout/venn2"/>
    <dgm:cxn modelId="{2ABE99A8-677D-4245-AA64-9DA1DD13FD12}" type="presOf" srcId="{10E1A8E0-54B4-415D-B1A6-0598657E7352}" destId="{7B3C107A-63F1-4096-8D29-BCB3E2835777}" srcOrd="0" destOrd="0" presId="urn:microsoft.com/office/officeart/2005/8/layout/venn2"/>
    <dgm:cxn modelId="{525671BA-D896-43C0-A43D-9833621E1C21}" type="presOf" srcId="{81FB9320-7F04-4AA6-A2BB-178CCD2E930F}" destId="{34E27635-82E9-464B-BCC7-9F9C217872BE}" srcOrd="0" destOrd="0" presId="urn:microsoft.com/office/officeart/2005/8/layout/venn2"/>
    <dgm:cxn modelId="{9A92807B-0F5E-460C-97BF-9F3F30F4CF28}" srcId="{81FB9320-7F04-4AA6-A2BB-178CCD2E930F}" destId="{10E1A8E0-54B4-415D-B1A6-0598657E7352}" srcOrd="2" destOrd="0" parTransId="{FF4AAA59-2B4B-412F-97E7-373C853DD88C}" sibTransId="{19CC3104-9310-44D4-B199-A153C3E75923}"/>
    <dgm:cxn modelId="{34A145CC-B747-4DEB-BB2D-8A78F0A94CFE}" srcId="{81FB9320-7F04-4AA6-A2BB-178CCD2E930F}" destId="{16A6C4D9-EFD4-4C28-9E5A-B89CB57C5300}" srcOrd="5" destOrd="0" parTransId="{06A87BB8-B8D4-4AE1-850C-8BE5A5C96763}" sibTransId="{CF925457-289D-4BB5-A219-3B2798AD2352}"/>
    <dgm:cxn modelId="{E4DCFA13-47AF-47E3-80DD-4AA9BCABA752}" type="presOf" srcId="{16A6C4D9-EFD4-4C28-9E5A-B89CB57C5300}" destId="{0CFC0064-CADB-489F-9D7A-571AE471A247}" srcOrd="0" destOrd="0" presId="urn:microsoft.com/office/officeart/2005/8/layout/venn2"/>
    <dgm:cxn modelId="{64E8EABA-BA6B-47D3-937A-532C8EA01098}" type="presParOf" srcId="{34E27635-82E9-464B-BCC7-9F9C217872BE}" destId="{0506BFB6-E3F7-4683-8385-5467E3680F59}" srcOrd="0" destOrd="0" presId="urn:microsoft.com/office/officeart/2005/8/layout/venn2"/>
    <dgm:cxn modelId="{71DE55E5-A078-4228-A469-7EC92DF437CA}" type="presParOf" srcId="{0506BFB6-E3F7-4683-8385-5467E3680F59}" destId="{0956C142-9A94-4EFD-A8F0-BC923A7A2EA0}" srcOrd="0" destOrd="0" presId="urn:microsoft.com/office/officeart/2005/8/layout/venn2"/>
    <dgm:cxn modelId="{CDEC07AA-F462-46B6-A791-E3D39EDC4E63}" type="presParOf" srcId="{0506BFB6-E3F7-4683-8385-5467E3680F59}" destId="{D18287EB-D13A-4512-82F5-83AE1C9A81A5}" srcOrd="1" destOrd="0" presId="urn:microsoft.com/office/officeart/2005/8/layout/venn2"/>
    <dgm:cxn modelId="{2D43A20F-50D0-462F-AEE5-E1C80F96EEA6}" type="presParOf" srcId="{34E27635-82E9-464B-BCC7-9F9C217872BE}" destId="{34CE957E-10AF-473B-AC56-189AA0A8DF82}" srcOrd="1" destOrd="0" presId="urn:microsoft.com/office/officeart/2005/8/layout/venn2"/>
    <dgm:cxn modelId="{D6C135BD-0115-4351-A87D-574D7851392B}" type="presParOf" srcId="{34CE957E-10AF-473B-AC56-189AA0A8DF82}" destId="{8FAF936C-B4E2-4195-ACBE-03CC30213E91}" srcOrd="0" destOrd="0" presId="urn:microsoft.com/office/officeart/2005/8/layout/venn2"/>
    <dgm:cxn modelId="{1CF43B5E-A938-41C9-A4BC-02BE4D2745E8}" type="presParOf" srcId="{34CE957E-10AF-473B-AC56-189AA0A8DF82}" destId="{D021C3E2-5DD1-4594-AD02-F9E8FF04DC71}" srcOrd="1" destOrd="0" presId="urn:microsoft.com/office/officeart/2005/8/layout/venn2"/>
    <dgm:cxn modelId="{6B142B0E-26AD-4937-9076-E12A71590D2E}" type="presParOf" srcId="{34E27635-82E9-464B-BCC7-9F9C217872BE}" destId="{3FC35B5A-66D8-4308-9537-07B245A3480D}" srcOrd="2" destOrd="0" presId="urn:microsoft.com/office/officeart/2005/8/layout/venn2"/>
    <dgm:cxn modelId="{4C715F76-3D57-4984-9166-A54ABCE9AD11}" type="presParOf" srcId="{3FC35B5A-66D8-4308-9537-07B245A3480D}" destId="{7B3C107A-63F1-4096-8D29-BCB3E2835777}" srcOrd="0" destOrd="0" presId="urn:microsoft.com/office/officeart/2005/8/layout/venn2"/>
    <dgm:cxn modelId="{4241F827-A589-484C-93CA-6C4000153B0C}" type="presParOf" srcId="{3FC35B5A-66D8-4308-9537-07B245A3480D}" destId="{E63F4E47-95F7-41AA-8F07-E3CCAD7CED62}" srcOrd="1" destOrd="0" presId="urn:microsoft.com/office/officeart/2005/8/layout/venn2"/>
    <dgm:cxn modelId="{A372906E-585D-4669-908B-793D729A7E92}" type="presParOf" srcId="{34E27635-82E9-464B-BCC7-9F9C217872BE}" destId="{AED2DB14-2A10-44A3-8EA9-3A68DB286CD0}" srcOrd="3" destOrd="0" presId="urn:microsoft.com/office/officeart/2005/8/layout/venn2"/>
    <dgm:cxn modelId="{3BE445B9-7FA8-49D1-AB72-E3B59B75E32D}" type="presParOf" srcId="{AED2DB14-2A10-44A3-8EA9-3A68DB286CD0}" destId="{D738706F-CF23-439F-8CCE-ACB5B1FE255B}" srcOrd="0" destOrd="0" presId="urn:microsoft.com/office/officeart/2005/8/layout/venn2"/>
    <dgm:cxn modelId="{73DAD49C-9F89-412D-B691-71F03B8A74E0}" type="presParOf" srcId="{AED2DB14-2A10-44A3-8EA9-3A68DB286CD0}" destId="{EF092714-65C6-42E9-ADA0-96E4DA057681}" srcOrd="1" destOrd="0" presId="urn:microsoft.com/office/officeart/2005/8/layout/venn2"/>
    <dgm:cxn modelId="{8CB9C29E-8D02-47D5-8A1B-92B391019604}" type="presParOf" srcId="{34E27635-82E9-464B-BCC7-9F9C217872BE}" destId="{2138D52E-8148-43AB-AFA9-1383BBA7C9E2}" srcOrd="4" destOrd="0" presId="urn:microsoft.com/office/officeart/2005/8/layout/venn2"/>
    <dgm:cxn modelId="{89CEC0B0-CDC2-462E-9E86-11C3C58C8F64}" type="presParOf" srcId="{2138D52E-8148-43AB-AFA9-1383BBA7C9E2}" destId="{D8AA3E23-1354-477D-A3C4-A8BA1B4485F1}" srcOrd="0" destOrd="0" presId="urn:microsoft.com/office/officeart/2005/8/layout/venn2"/>
    <dgm:cxn modelId="{0EBA14C3-1057-4C90-B04D-EDE94B1E016F}" type="presParOf" srcId="{2138D52E-8148-43AB-AFA9-1383BBA7C9E2}" destId="{F899C71E-D457-4407-B466-C05E8D58E317}" srcOrd="1" destOrd="0" presId="urn:microsoft.com/office/officeart/2005/8/layout/venn2"/>
    <dgm:cxn modelId="{79FC6E71-6C8D-4344-82A0-67153995E08B}" type="presParOf" srcId="{34E27635-82E9-464B-BCC7-9F9C217872BE}" destId="{04B133C0-D34B-41BB-98BF-B539A3430C6A}" srcOrd="5" destOrd="0" presId="urn:microsoft.com/office/officeart/2005/8/layout/venn2"/>
    <dgm:cxn modelId="{8074850A-E515-4349-87C0-D5A34F17D2DD}" type="presParOf" srcId="{04B133C0-D34B-41BB-98BF-B539A3430C6A}" destId="{0CFC0064-CADB-489F-9D7A-571AE471A247}" srcOrd="0" destOrd="0" presId="urn:microsoft.com/office/officeart/2005/8/layout/venn2"/>
    <dgm:cxn modelId="{3DC4E21B-C9FC-472A-B197-5BA825E1D59F}" type="presParOf" srcId="{04B133C0-D34B-41BB-98BF-B539A3430C6A}" destId="{0AF38E45-1E00-41D9-8D4F-62F5F607D7BC}" srcOrd="1" destOrd="0" presId="urn:microsoft.com/office/officeart/2005/8/layout/venn2"/>
    <dgm:cxn modelId="{DFD19DFD-30D9-41FD-BA04-76FF13B0DE62}" type="presParOf" srcId="{34E27635-82E9-464B-BCC7-9F9C217872BE}" destId="{95015879-4B09-49A3-B897-C417F43BA0B0}" srcOrd="6" destOrd="0" presId="urn:microsoft.com/office/officeart/2005/8/layout/venn2"/>
    <dgm:cxn modelId="{B13B3D7C-9303-4EB6-9E3D-BB128228D241}" type="presParOf" srcId="{95015879-4B09-49A3-B897-C417F43BA0B0}" destId="{6B3DA695-E22F-4361-AED8-59188E28DA09}" srcOrd="0" destOrd="0" presId="urn:microsoft.com/office/officeart/2005/8/layout/venn2"/>
    <dgm:cxn modelId="{81C6FF4A-FCBC-4D37-85F1-9321614283F5}" type="presParOf" srcId="{95015879-4B09-49A3-B897-C417F43BA0B0}" destId="{0E62BB24-3F32-4808-8907-1306252DF5F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6C142-9A94-4EFD-A8F0-BC923A7A2EA0}">
      <dsp:nvSpPr>
        <dsp:cNvPr id="0" name=""/>
        <dsp:cNvSpPr/>
      </dsp:nvSpPr>
      <dsp:spPr>
        <a:xfrm>
          <a:off x="1029541" y="0"/>
          <a:ext cx="4118189" cy="4118189"/>
        </a:xfrm>
        <a:prstGeom prst="ellipse">
          <a:avLst/>
        </a:prstGeom>
        <a:solidFill>
          <a:srgbClr val="0A54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PT" sz="2000" b="1" kern="1200" dirty="0" smtClean="0"/>
            <a:t>L04</a:t>
          </a:r>
          <a:endParaRPr lang="pt-PT" sz="2000" b="1" kern="1200" dirty="0"/>
        </a:p>
      </dsp:txBody>
      <dsp:txXfrm>
        <a:off x="2512913" y="205909"/>
        <a:ext cx="1151445" cy="617728"/>
      </dsp:txXfrm>
    </dsp:sp>
    <dsp:sp modelId="{8FAF936C-B4E2-4195-ACBE-03CC30213E91}">
      <dsp:nvSpPr>
        <dsp:cNvPr id="0" name=""/>
        <dsp:cNvSpPr/>
      </dsp:nvSpPr>
      <dsp:spPr>
        <a:xfrm>
          <a:off x="1441360" y="823637"/>
          <a:ext cx="3294551" cy="3294551"/>
        </a:xfrm>
        <a:prstGeom prst="ellipse">
          <a:avLst/>
        </a:prstGeom>
        <a:solidFill>
          <a:srgbClr val="20A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PT" sz="2000" b="1" kern="1200" dirty="0" smtClean="0"/>
            <a:t>L01</a:t>
          </a:r>
          <a:endParaRPr lang="pt-PT" sz="2000" b="1" kern="1200" dirty="0"/>
        </a:p>
      </dsp:txBody>
      <dsp:txXfrm>
        <a:off x="2512913" y="1021310"/>
        <a:ext cx="1151445" cy="593019"/>
      </dsp:txXfrm>
    </dsp:sp>
    <dsp:sp modelId="{7B3C107A-63F1-4096-8D29-BCB3E2835777}">
      <dsp:nvSpPr>
        <dsp:cNvPr id="0" name=""/>
        <dsp:cNvSpPr/>
      </dsp:nvSpPr>
      <dsp:spPr>
        <a:xfrm>
          <a:off x="1853179" y="1647275"/>
          <a:ext cx="2470913" cy="2470913"/>
        </a:xfrm>
        <a:prstGeom prst="ellipse">
          <a:avLst/>
        </a:prstGeom>
        <a:solidFill>
          <a:srgbClr val="6CCA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PT" sz="2000" b="1" kern="1200" dirty="0" smtClean="0"/>
            <a:t>J05</a:t>
          </a:r>
        </a:p>
        <a:p>
          <a:pPr lvl="0" algn="ctr" defTabSz="889000">
            <a:lnSpc>
              <a:spcPct val="90000"/>
            </a:lnSpc>
            <a:spcBef>
              <a:spcPct val="0"/>
            </a:spcBef>
            <a:spcAft>
              <a:spcPct val="35000"/>
            </a:spcAft>
          </a:pPr>
          <a:r>
            <a:rPr lang="pt-PT" sz="2000" b="1" kern="1200" dirty="0" smtClean="0"/>
            <a:t>J01</a:t>
          </a:r>
          <a:endParaRPr lang="pt-PT" sz="2000" b="1" kern="1200" dirty="0"/>
        </a:p>
      </dsp:txBody>
      <dsp:txXfrm>
        <a:off x="2512913" y="1832594"/>
        <a:ext cx="1151445" cy="555955"/>
      </dsp:txXfrm>
    </dsp:sp>
    <dsp:sp modelId="{D738706F-CF23-439F-8CCE-ACB5B1FE255B}">
      <dsp:nvSpPr>
        <dsp:cNvPr id="0" name=""/>
        <dsp:cNvSpPr/>
      </dsp:nvSpPr>
      <dsp:spPr>
        <a:xfrm>
          <a:off x="2264998" y="2470913"/>
          <a:ext cx="1647275" cy="1647275"/>
        </a:xfrm>
        <a:prstGeom prst="ellipse">
          <a:avLst/>
        </a:prstGeom>
        <a:solidFill>
          <a:srgbClr val="92DC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PT" sz="2000" b="1" kern="1200" dirty="0" smtClean="0"/>
            <a:t>A10</a:t>
          </a:r>
        </a:p>
        <a:p>
          <a:pPr lvl="0" algn="ctr" defTabSz="889000">
            <a:lnSpc>
              <a:spcPct val="90000"/>
            </a:lnSpc>
            <a:spcBef>
              <a:spcPct val="0"/>
            </a:spcBef>
            <a:spcAft>
              <a:spcPct val="35000"/>
            </a:spcAft>
          </a:pPr>
          <a:r>
            <a:rPr lang="pt-PT" sz="2000" b="1" kern="1200" dirty="0" smtClean="0"/>
            <a:t>N02</a:t>
          </a:r>
        </a:p>
        <a:p>
          <a:pPr lvl="0" algn="ctr" defTabSz="889000">
            <a:lnSpc>
              <a:spcPct val="90000"/>
            </a:lnSpc>
            <a:spcBef>
              <a:spcPct val="0"/>
            </a:spcBef>
            <a:spcAft>
              <a:spcPct val="35000"/>
            </a:spcAft>
          </a:pPr>
          <a:r>
            <a:rPr lang="pt-PT" sz="2000" b="1" kern="1200" dirty="0" smtClean="0"/>
            <a:t>L03</a:t>
          </a:r>
        </a:p>
        <a:p>
          <a:pPr lvl="0" algn="ctr" defTabSz="889000">
            <a:lnSpc>
              <a:spcPct val="90000"/>
            </a:lnSpc>
            <a:spcBef>
              <a:spcPct val="0"/>
            </a:spcBef>
            <a:spcAft>
              <a:spcPct val="35000"/>
            </a:spcAft>
          </a:pPr>
          <a:r>
            <a:rPr lang="pt-PT" sz="2000" b="1" kern="1200" dirty="0" smtClean="0"/>
            <a:t>N05</a:t>
          </a:r>
          <a:endParaRPr lang="pt-PT" sz="2000" b="1" kern="1200" dirty="0"/>
        </a:p>
      </dsp:txBody>
      <dsp:txXfrm>
        <a:off x="2506236" y="2882732"/>
        <a:ext cx="1164799" cy="823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6C142-9A94-4EFD-A8F0-BC923A7A2EA0}">
      <dsp:nvSpPr>
        <dsp:cNvPr id="0" name=""/>
        <dsp:cNvSpPr/>
      </dsp:nvSpPr>
      <dsp:spPr>
        <a:xfrm>
          <a:off x="466150" y="0"/>
          <a:ext cx="4571648" cy="4571648"/>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t-PT" sz="2200" b="1" kern="1200" dirty="0" err="1" smtClean="0"/>
            <a:t>Genrl</a:t>
          </a:r>
          <a:endParaRPr lang="pt-PT" sz="2200" b="1" kern="1200" dirty="0"/>
        </a:p>
      </dsp:txBody>
      <dsp:txXfrm>
        <a:off x="1894790" y="228582"/>
        <a:ext cx="1714368" cy="457164"/>
      </dsp:txXfrm>
    </dsp:sp>
    <dsp:sp modelId="{8FAF936C-B4E2-4195-ACBE-03CC30213E91}">
      <dsp:nvSpPr>
        <dsp:cNvPr id="0" name=""/>
        <dsp:cNvSpPr/>
      </dsp:nvSpPr>
      <dsp:spPr>
        <a:xfrm>
          <a:off x="809024" y="685747"/>
          <a:ext cx="3885900" cy="3885900"/>
        </a:xfrm>
        <a:prstGeom prst="ellipse">
          <a:avLst/>
        </a:prstGeom>
        <a:solidFill>
          <a:schemeClr val="accent5">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PT" sz="2000" b="1" kern="1200" dirty="0" smtClean="0"/>
            <a:t>Skin</a:t>
          </a:r>
          <a:endParaRPr lang="pt-PT" sz="2000" b="1" kern="1200" dirty="0"/>
        </a:p>
      </dsp:txBody>
      <dsp:txXfrm>
        <a:off x="1914077" y="909186"/>
        <a:ext cx="1675794" cy="446878"/>
      </dsp:txXfrm>
    </dsp:sp>
    <dsp:sp modelId="{7B3C107A-63F1-4096-8D29-BCB3E2835777}">
      <dsp:nvSpPr>
        <dsp:cNvPr id="0" name=""/>
        <dsp:cNvSpPr/>
      </dsp:nvSpPr>
      <dsp:spPr>
        <a:xfrm>
          <a:off x="1151897" y="1371494"/>
          <a:ext cx="3200153" cy="3200153"/>
        </a:xfrm>
        <a:prstGeom prst="ellipse">
          <a:avLst/>
        </a:prstGeom>
        <a:solidFill>
          <a:schemeClr val="accent5">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PT" sz="1800" b="1" kern="1200" dirty="0" err="1" smtClean="0"/>
            <a:t>Gastr</a:t>
          </a:r>
          <a:endParaRPr lang="pt-PT" sz="1800" b="1" kern="1200" dirty="0"/>
        </a:p>
      </dsp:txBody>
      <dsp:txXfrm>
        <a:off x="1923934" y="1592304"/>
        <a:ext cx="1656079" cy="441621"/>
      </dsp:txXfrm>
    </dsp:sp>
    <dsp:sp modelId="{D738706F-CF23-439F-8CCE-ACB5B1FE255B}">
      <dsp:nvSpPr>
        <dsp:cNvPr id="0" name=""/>
        <dsp:cNvSpPr/>
      </dsp:nvSpPr>
      <dsp:spPr>
        <a:xfrm>
          <a:off x="1494771" y="2057241"/>
          <a:ext cx="2514406" cy="2514406"/>
        </a:xfrm>
        <a:prstGeom prst="ellipse">
          <a:avLst/>
        </a:prstGeom>
        <a:solidFill>
          <a:srgbClr val="A2B0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PT" sz="1600" b="1" kern="1200" dirty="0" err="1" smtClean="0"/>
            <a:t>Nerv</a:t>
          </a:r>
          <a:endParaRPr lang="pt-PT" sz="1600" b="1" kern="1200" dirty="0"/>
        </a:p>
      </dsp:txBody>
      <dsp:txXfrm>
        <a:off x="2073084" y="2283538"/>
        <a:ext cx="1357779" cy="452593"/>
      </dsp:txXfrm>
    </dsp:sp>
    <dsp:sp modelId="{D8AA3E23-1354-477D-A3C4-A8BA1B4485F1}">
      <dsp:nvSpPr>
        <dsp:cNvPr id="0" name=""/>
        <dsp:cNvSpPr/>
      </dsp:nvSpPr>
      <dsp:spPr>
        <a:xfrm>
          <a:off x="1837644" y="2742988"/>
          <a:ext cx="1828659" cy="1828659"/>
        </a:xfrm>
        <a:prstGeom prst="ellipse">
          <a:avLst/>
        </a:prstGeom>
        <a:solidFill>
          <a:schemeClr val="accent5">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t-PT" sz="1400" b="1" kern="1200" dirty="0" err="1" smtClean="0"/>
            <a:t>Inj&amp;P</a:t>
          </a:r>
          <a:endParaRPr lang="pt-PT" sz="1400" b="1" kern="1200" dirty="0"/>
        </a:p>
      </dsp:txBody>
      <dsp:txXfrm>
        <a:off x="2157660" y="2971571"/>
        <a:ext cx="1188628" cy="457164"/>
      </dsp:txXfrm>
    </dsp:sp>
    <dsp:sp modelId="{0CFC0064-CADB-489F-9D7A-571AE471A247}">
      <dsp:nvSpPr>
        <dsp:cNvPr id="0" name=""/>
        <dsp:cNvSpPr/>
      </dsp:nvSpPr>
      <dsp:spPr>
        <a:xfrm>
          <a:off x="2180518" y="3428736"/>
          <a:ext cx="1142912" cy="1142912"/>
        </a:xfrm>
        <a:prstGeom prst="ellipse">
          <a:avLst/>
        </a:prstGeom>
        <a:solidFill>
          <a:schemeClr val="accent5">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0" rIns="85344" bIns="85344" numCol="1" spcCol="1270" anchor="ctr" anchorCtr="0">
          <a:noAutofit/>
        </a:bodyPr>
        <a:lstStyle/>
        <a:p>
          <a:pPr lvl="0" algn="ctr" defTabSz="533400">
            <a:lnSpc>
              <a:spcPct val="90000"/>
            </a:lnSpc>
            <a:spcBef>
              <a:spcPct val="0"/>
            </a:spcBef>
            <a:spcAft>
              <a:spcPts val="0"/>
            </a:spcAft>
          </a:pPr>
          <a:r>
            <a:rPr lang="pt-PT" sz="1200" b="1" kern="1200" dirty="0" err="1" smtClean="0"/>
            <a:t>Infec</a:t>
          </a:r>
          <a:endParaRPr lang="pt-PT" sz="1200" b="1" kern="1200" dirty="0" smtClean="0"/>
        </a:p>
        <a:p>
          <a:pPr lvl="0" algn="ctr" defTabSz="533400">
            <a:lnSpc>
              <a:spcPct val="90000"/>
            </a:lnSpc>
            <a:spcBef>
              <a:spcPct val="0"/>
            </a:spcBef>
            <a:spcAft>
              <a:spcPts val="0"/>
            </a:spcAft>
          </a:pPr>
          <a:r>
            <a:rPr lang="pt-PT" sz="1200" b="1" kern="1200" dirty="0" err="1" smtClean="0"/>
            <a:t>Resp</a:t>
          </a:r>
          <a:endParaRPr lang="pt-PT" sz="1200" b="1" kern="1200" dirty="0"/>
        </a:p>
      </dsp:txBody>
      <dsp:txXfrm>
        <a:off x="2363384" y="3599601"/>
        <a:ext cx="777180" cy="275441"/>
      </dsp:txXfrm>
    </dsp:sp>
    <dsp:sp modelId="{6B3DA695-E22F-4361-AED8-59188E28DA09}">
      <dsp:nvSpPr>
        <dsp:cNvPr id="0" name=""/>
        <dsp:cNvSpPr/>
      </dsp:nvSpPr>
      <dsp:spPr>
        <a:xfrm>
          <a:off x="2409100" y="3885900"/>
          <a:ext cx="685747" cy="685747"/>
        </a:xfrm>
        <a:prstGeom prst="ellipse">
          <a:avLst/>
        </a:prstGeom>
        <a:solidFill>
          <a:schemeClr val="accent5">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100800" rIns="71120" bIns="71120" numCol="1" spcCol="1270" anchor="ctr" anchorCtr="0">
          <a:noAutofit/>
        </a:bodyPr>
        <a:lstStyle/>
        <a:p>
          <a:pPr lvl="0" algn="ctr" defTabSz="444500">
            <a:lnSpc>
              <a:spcPct val="90000"/>
            </a:lnSpc>
            <a:spcBef>
              <a:spcPct val="0"/>
            </a:spcBef>
            <a:spcAft>
              <a:spcPct val="35000"/>
            </a:spcAft>
          </a:pPr>
          <a:r>
            <a:rPr lang="pt-PT" sz="1000" b="1" kern="1200" dirty="0" err="1" smtClean="0"/>
            <a:t>Musc</a:t>
          </a:r>
          <a:endParaRPr lang="pt-PT" sz="1000" b="1" kern="1200" dirty="0" smtClean="0"/>
        </a:p>
        <a:p>
          <a:pPr lvl="0" algn="ctr" defTabSz="444500">
            <a:lnSpc>
              <a:spcPct val="90000"/>
            </a:lnSpc>
            <a:spcBef>
              <a:spcPct val="0"/>
            </a:spcBef>
            <a:spcAft>
              <a:spcPct val="35000"/>
            </a:spcAft>
          </a:pPr>
          <a:r>
            <a:rPr lang="pt-PT" sz="1000" b="1" kern="1200" dirty="0" err="1" smtClean="0"/>
            <a:t>Inv</a:t>
          </a:r>
          <a:endParaRPr lang="pt-PT" sz="1000" b="1" kern="1200" dirty="0"/>
        </a:p>
      </dsp:txBody>
      <dsp:txXfrm>
        <a:off x="2509526" y="4057337"/>
        <a:ext cx="484896" cy="34287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0.33877</cdr:x>
      <cdr:y>0.33081</cdr:y>
    </cdr:from>
    <cdr:to>
      <cdr:x>0.66123</cdr:x>
      <cdr:y>0.53847</cdr:y>
    </cdr:to>
    <cdr:sp macro="" textlink="">
      <cdr:nvSpPr>
        <cdr:cNvPr id="2" name="CaixaDeTexto 2"/>
        <cdr:cNvSpPr txBox="1"/>
      </cdr:nvSpPr>
      <cdr:spPr>
        <a:xfrm xmlns:a="http://schemas.openxmlformats.org/drawingml/2006/main">
          <a:off x="734167" y="637384"/>
          <a:ext cx="69882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000" b="1" dirty="0" smtClean="0">
              <a:solidFill>
                <a:schemeClr val="accent5">
                  <a:lumMod val="50000"/>
                </a:schemeClr>
              </a:solidFill>
            </a:rPr>
            <a:t>Portal RAM</a:t>
          </a:r>
        </a:p>
      </cdr:txBody>
    </cdr:sp>
  </cdr:relSizeAnchor>
</c:userShapes>
</file>

<file path=ppt/drawings/drawing2.xml><?xml version="1.0" encoding="utf-8"?>
<c:userShapes xmlns:c="http://schemas.openxmlformats.org/drawingml/2006/chart">
  <cdr:relSizeAnchor xmlns:cdr="http://schemas.openxmlformats.org/drawingml/2006/chartDrawing">
    <cdr:from>
      <cdr:x>0.33877</cdr:x>
      <cdr:y>0.34422</cdr:y>
    </cdr:from>
    <cdr:to>
      <cdr:x>0.66123</cdr:x>
      <cdr:y>0.55188</cdr:y>
    </cdr:to>
    <cdr:sp macro="" textlink="">
      <cdr:nvSpPr>
        <cdr:cNvPr id="2" name="CaixaDeTexto 2"/>
        <cdr:cNvSpPr txBox="1"/>
      </cdr:nvSpPr>
      <cdr:spPr>
        <a:xfrm xmlns:a="http://schemas.openxmlformats.org/drawingml/2006/main">
          <a:off x="734167" y="663224"/>
          <a:ext cx="69882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000" b="1" dirty="0" smtClean="0">
              <a:solidFill>
                <a:schemeClr val="accent5"/>
              </a:solidFill>
            </a:rPr>
            <a:t>Outras</a:t>
          </a:r>
        </a:p>
        <a:p xmlns:a="http://schemas.openxmlformats.org/drawingml/2006/main">
          <a:pPr algn="ctr"/>
          <a:r>
            <a:rPr lang="pt-PT" sz="1000" b="1" dirty="0" smtClean="0">
              <a:solidFill>
                <a:schemeClr val="accent5"/>
              </a:solidFill>
            </a:rPr>
            <a:t>Vias</a:t>
          </a:r>
        </a:p>
      </cdr:txBody>
    </cdr:sp>
  </cdr:relSizeAnchor>
</c:userShapes>
</file>

<file path=ppt/drawings/drawing3.xml><?xml version="1.0" encoding="utf-8"?>
<c:userShapes xmlns:c="http://schemas.openxmlformats.org/drawingml/2006/chart">
  <cdr:relSizeAnchor xmlns:cdr="http://schemas.openxmlformats.org/drawingml/2006/chartDrawing">
    <cdr:from>
      <cdr:x>0.26197</cdr:x>
      <cdr:y>0.44828</cdr:y>
    </cdr:from>
    <cdr:to>
      <cdr:x>0.44205</cdr:x>
      <cdr:y>0.58766</cdr:y>
    </cdr:to>
    <cdr:sp macro="" textlink="">
      <cdr:nvSpPr>
        <cdr:cNvPr id="2" name="CaixaDeTexto 8"/>
        <cdr:cNvSpPr txBox="1"/>
      </cdr:nvSpPr>
      <cdr:spPr>
        <a:xfrm xmlns:a="http://schemas.openxmlformats.org/drawingml/2006/main">
          <a:off x="1255528" y="1088853"/>
          <a:ext cx="863044" cy="3385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600" b="1" dirty="0" smtClean="0">
              <a:solidFill>
                <a:schemeClr val="accent5">
                  <a:lumMod val="50000"/>
                </a:schemeClr>
              </a:solidFill>
            </a:rPr>
            <a:t>3.489</a:t>
          </a:r>
          <a:endParaRPr lang="pt-PT" sz="1600" b="1" dirty="0">
            <a:solidFill>
              <a:schemeClr val="accent5">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0.67656</cdr:x>
      <cdr:y>0.68157</cdr:y>
    </cdr:from>
    <cdr:to>
      <cdr:x>0.75378</cdr:x>
      <cdr:y>0.7697</cdr:y>
    </cdr:to>
    <cdr:sp macro="" textlink="">
      <cdr:nvSpPr>
        <cdr:cNvPr id="3" name="CaixaDeTexto 8"/>
        <cdr:cNvSpPr txBox="1"/>
      </cdr:nvSpPr>
      <cdr:spPr>
        <a:xfrm xmlns:a="http://schemas.openxmlformats.org/drawingml/2006/main">
          <a:off x="5200461" y="2073644"/>
          <a:ext cx="593565" cy="2681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PT" sz="1200" b="1" dirty="0" smtClean="0">
              <a:solidFill>
                <a:schemeClr val="accent5"/>
              </a:solidFill>
            </a:rPr>
            <a:t>2.398</a:t>
          </a:r>
          <a:endParaRPr lang="pt-PT" sz="1200" b="1" dirty="0">
            <a:solidFill>
              <a:schemeClr val="accent5"/>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0.39006</cdr:x>
      <cdr:y>0.28275</cdr:y>
    </cdr:from>
    <cdr:to>
      <cdr:x>0.64292</cdr:x>
      <cdr:y>0.41483</cdr:y>
    </cdr:to>
    <cdr:sp macro="" textlink="">
      <cdr:nvSpPr>
        <cdr:cNvPr id="2" name="CaixaDeTexto 2"/>
        <cdr:cNvSpPr txBox="1"/>
      </cdr:nvSpPr>
      <cdr:spPr>
        <a:xfrm xmlns:a="http://schemas.openxmlformats.org/drawingml/2006/main">
          <a:off x="1258428" y="934064"/>
          <a:ext cx="815797" cy="4363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PT" sz="1600" b="1" dirty="0" smtClean="0">
              <a:solidFill>
                <a:schemeClr val="accent5">
                  <a:lumMod val="50000"/>
                </a:schemeClr>
              </a:solidFill>
            </a:rPr>
            <a:t>1.047</a:t>
          </a:r>
          <a:endParaRPr lang="pt-PT" sz="1600" b="1" dirty="0">
            <a:solidFill>
              <a:schemeClr val="accent5">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pt-PT"/>
          </a:p>
        </p:txBody>
      </p:sp>
      <p:sp>
        <p:nvSpPr>
          <p:cNvPr id="3" name="Marcador de Posição da Data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13EF6924-9503-4991-8BCE-D84E60F78695}" type="datetimeFigureOut">
              <a:rPr lang="pt-PT" smtClean="0"/>
              <a:t>04/06/2019</a:t>
            </a:fld>
            <a:endParaRPr lang="pt-PT"/>
          </a:p>
        </p:txBody>
      </p:sp>
      <p:sp>
        <p:nvSpPr>
          <p:cNvPr id="4" name="Marcador de Posição do Rodapé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FFBEDF13-8702-4E31-B4F0-81E8A009B385}" type="slidenum">
              <a:rPr lang="pt-PT" smtClean="0"/>
              <a:t>‹nº›</a:t>
            </a:fld>
            <a:endParaRPr lang="pt-PT"/>
          </a:p>
        </p:txBody>
      </p:sp>
    </p:spTree>
    <p:extLst>
      <p:ext uri="{BB962C8B-B14F-4D97-AF65-F5344CB8AC3E}">
        <p14:creationId xmlns:p14="http://schemas.microsoft.com/office/powerpoint/2010/main" val="53330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pt-PT"/>
          </a:p>
        </p:txBody>
      </p:sp>
      <p:sp>
        <p:nvSpPr>
          <p:cNvPr id="3" name="Marcador de Posição da Dat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D06EF3F1-6AAC-4994-955F-878498E93487}" type="datetimeFigureOut">
              <a:rPr lang="pt-PT" smtClean="0"/>
              <a:t>04/06/2019</a:t>
            </a:fld>
            <a:endParaRPr lang="pt-PT"/>
          </a:p>
        </p:txBody>
      </p:sp>
      <p:sp>
        <p:nvSpPr>
          <p:cNvPr id="4" name="Marcador de Posição da Imagem do Diapositivo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pt-PT"/>
          </a:p>
        </p:txBody>
      </p:sp>
      <p:sp>
        <p:nvSpPr>
          <p:cNvPr id="5" name="Marcador de Posição de Nota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1E313E3B-4D99-43CC-A0B4-C27CCE4B743C}" type="slidenum">
              <a:rPr lang="pt-PT" smtClean="0"/>
              <a:t>‹nº›</a:t>
            </a:fld>
            <a:endParaRPr lang="pt-PT"/>
          </a:p>
        </p:txBody>
      </p:sp>
    </p:spTree>
    <p:extLst>
      <p:ext uri="{BB962C8B-B14F-4D97-AF65-F5344CB8AC3E}">
        <p14:creationId xmlns:p14="http://schemas.microsoft.com/office/powerpoint/2010/main" val="414147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65738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3257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4442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09788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21374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13F79590-2014-4ADB-86C5-A236DA466E56}" type="datetimeFigureOut">
              <a:rPr lang="pt-PT" smtClean="0"/>
              <a:t>04/06/2019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5208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3F79590-2014-4ADB-86C5-A236DA466E56}" type="datetimeFigureOut">
              <a:rPr lang="pt-PT" smtClean="0"/>
              <a:t>04/06/2019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42695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13F79590-2014-4ADB-86C5-A236DA466E56}" type="datetimeFigureOut">
              <a:rPr lang="pt-PT" smtClean="0"/>
              <a:t>04/06/2019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05315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3F79590-2014-4ADB-86C5-A236DA466E56}" type="datetimeFigureOut">
              <a:rPr lang="pt-PT" smtClean="0"/>
              <a:t>04/06/2019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189169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13F79590-2014-4ADB-86C5-A236DA466E56}" type="datetimeFigureOut">
              <a:rPr lang="pt-PT" smtClean="0"/>
              <a:t>04/06/2019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243386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13F79590-2014-4ADB-86C5-A236DA466E56}" type="datetimeFigureOut">
              <a:rPr lang="pt-PT" smtClean="0"/>
              <a:t>04/06/2019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C9B9359-2A77-4845-B167-B44CC9157AC3}" type="slidenum">
              <a:rPr lang="pt-PT" smtClean="0"/>
              <a:t>‹nº›</a:t>
            </a:fld>
            <a:endParaRPr lang="pt-PT"/>
          </a:p>
        </p:txBody>
      </p:sp>
    </p:spTree>
    <p:extLst>
      <p:ext uri="{BB962C8B-B14F-4D97-AF65-F5344CB8AC3E}">
        <p14:creationId xmlns:p14="http://schemas.microsoft.com/office/powerpoint/2010/main" val="39765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79590-2014-4ADB-86C5-A236DA466E56}" type="datetimeFigureOut">
              <a:rPr lang="pt-PT" smtClean="0"/>
              <a:t>04/06/2019</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B9359-2A77-4845-B167-B44CC9157AC3}" type="slidenum">
              <a:rPr lang="pt-PT" smtClean="0"/>
              <a:t>‹nº›</a:t>
            </a:fld>
            <a:endParaRPr lang="pt-PT"/>
          </a:p>
        </p:txBody>
      </p:sp>
    </p:spTree>
    <p:extLst>
      <p:ext uri="{BB962C8B-B14F-4D97-AF65-F5344CB8AC3E}">
        <p14:creationId xmlns:p14="http://schemas.microsoft.com/office/powerpoint/2010/main" val="209464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328893" y="893299"/>
            <a:ext cx="3263660" cy="2910950"/>
          </a:xfrm>
        </p:spPr>
        <p:txBody>
          <a:bodyPr>
            <a:normAutofit/>
          </a:bodyPr>
          <a:lstStyle/>
          <a:p>
            <a:pPr algn="l"/>
            <a:r>
              <a:rPr lang="pt-PT" b="1" dirty="0" smtClean="0">
                <a:solidFill>
                  <a:srgbClr val="3366CC"/>
                </a:solidFill>
              </a:rPr>
              <a:t>Relatório</a:t>
            </a:r>
            <a:r>
              <a:rPr lang="pt-PT" b="1" dirty="0">
                <a:solidFill>
                  <a:srgbClr val="3366CC"/>
                </a:solidFill>
              </a:rPr>
              <a:t/>
            </a:r>
            <a:br>
              <a:rPr lang="pt-PT" b="1" dirty="0">
                <a:solidFill>
                  <a:srgbClr val="3366CC"/>
                </a:solidFill>
              </a:rPr>
            </a:br>
            <a:r>
              <a:rPr lang="pt-PT" b="1" dirty="0" smtClean="0">
                <a:solidFill>
                  <a:srgbClr val="3366CC"/>
                </a:solidFill>
              </a:rPr>
              <a:t>Casuística</a:t>
            </a:r>
            <a:br>
              <a:rPr lang="pt-PT" b="1" dirty="0" smtClean="0">
                <a:solidFill>
                  <a:srgbClr val="3366CC"/>
                </a:solidFill>
              </a:rPr>
            </a:br>
            <a:r>
              <a:rPr lang="pt-PT" b="1" dirty="0" smtClean="0">
                <a:solidFill>
                  <a:srgbClr val="3366CC"/>
                </a:solidFill>
              </a:rPr>
              <a:t>2018</a:t>
            </a:r>
            <a:endParaRPr lang="pt-PT" b="1" dirty="0">
              <a:solidFill>
                <a:srgbClr val="3366CC"/>
              </a:solidFill>
            </a:endParaRPr>
          </a:p>
        </p:txBody>
      </p:sp>
      <p:pic>
        <p:nvPicPr>
          <p:cNvPr id="4" name="Imagem 3" descr="3 logótipos_versão 2"/>
          <p:cNvPicPr/>
          <p:nvPr/>
        </p:nvPicPr>
        <p:blipFill>
          <a:blip r:embed="rId3">
            <a:extLst>
              <a:ext uri="{28A0092B-C50C-407E-A947-70E740481C1C}">
                <a14:useLocalDpi xmlns:a14="http://schemas.microsoft.com/office/drawing/2010/main" val="0"/>
              </a:ext>
            </a:extLst>
          </a:blip>
          <a:srcRect/>
          <a:stretch>
            <a:fillRect/>
          </a:stretch>
        </p:blipFill>
        <p:spPr bwMode="auto">
          <a:xfrm>
            <a:off x="7043378" y="352531"/>
            <a:ext cx="4695825" cy="428625"/>
          </a:xfrm>
          <a:prstGeom prst="rect">
            <a:avLst/>
          </a:prstGeom>
          <a:noFill/>
          <a:ln>
            <a:noFill/>
          </a:ln>
        </p:spPr>
      </p:pic>
    </p:spTree>
    <p:extLst>
      <p:ext uri="{BB962C8B-B14F-4D97-AF65-F5344CB8AC3E}">
        <p14:creationId xmlns:p14="http://schemas.microsoft.com/office/powerpoint/2010/main" val="273345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642232"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11424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lnSpc>
                <a:spcPct val="100000"/>
              </a:lnSpc>
              <a:spcAft>
                <a:spcPct val="0"/>
              </a:spcAft>
            </a:pPr>
            <a:r>
              <a:rPr lang="pt-PT" altLang="pt-PT" sz="1700" dirty="0"/>
              <a:t>Notificações </a:t>
            </a:r>
            <a:r>
              <a:rPr lang="pt-PT" altLang="pt-PT" sz="1700" dirty="0" smtClean="0"/>
              <a:t>por Unidades de Farmacovigilância, graves e não graves</a:t>
            </a:r>
            <a:endParaRPr lang="pt-PT" altLang="pt-PT" sz="1700" dirty="0"/>
          </a:p>
        </p:txBody>
      </p:sp>
      <p:graphicFrame>
        <p:nvGraphicFramePr>
          <p:cNvPr id="14" name="Tabela 13"/>
          <p:cNvGraphicFramePr>
            <a:graphicFrameLocks noGrp="1"/>
          </p:cNvGraphicFramePr>
          <p:nvPr>
            <p:extLst>
              <p:ext uri="{D42A27DB-BD31-4B8C-83A1-F6EECF244321}">
                <p14:modId xmlns:p14="http://schemas.microsoft.com/office/powerpoint/2010/main" val="1806236998"/>
              </p:ext>
            </p:extLst>
          </p:nvPr>
        </p:nvGraphicFramePr>
        <p:xfrm>
          <a:off x="1211021" y="1385987"/>
          <a:ext cx="5444871"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1094740">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pPr algn="l"/>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Graves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Não Graves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3.489</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rgbClr val="FF0000"/>
                          </a:solidFill>
                        </a:rPr>
                        <a:t>2.246</a:t>
                      </a:r>
                      <a:endParaRPr lang="pt-PT" sz="28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r"/>
                      <a:r>
                        <a:rPr lang="pt-PT" sz="2800" dirty="0" smtClean="0">
                          <a:solidFill>
                            <a:schemeClr val="accent1">
                              <a:lumMod val="50000"/>
                            </a:schemeClr>
                          </a:solidFill>
                        </a:rPr>
                        <a:t>64%</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rgbClr val="FF0000"/>
                          </a:solidFill>
                        </a:rPr>
                        <a:t>1.243</a:t>
                      </a:r>
                      <a:endParaRPr lang="pt-PT" sz="28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tc>
                  <a:txBody>
                    <a:bodyPr/>
                    <a:lstStyle/>
                    <a:p>
                      <a:pPr algn="ctr"/>
                      <a:r>
                        <a:rPr lang="pt-PT" sz="2800" dirty="0" smtClean="0">
                          <a:solidFill>
                            <a:schemeClr val="accent1">
                              <a:lumMod val="50000"/>
                            </a:schemeClr>
                          </a:solidFill>
                        </a:rPr>
                        <a:t>36%</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4546A"/>
                      </a:solidFill>
                      <a:prstDash val="solid"/>
                      <a:round/>
                      <a:headEnd type="none" w="med" len="med"/>
                      <a:tailEnd type="none" w="med" len="med"/>
                    </a:lnB>
                    <a:noFill/>
                  </a:tcPr>
                </a:tc>
                <a:extLst>
                  <a:ext uri="{0D108BD9-81ED-4DB2-BD59-A6C34878D82A}">
                    <a16:rowId xmlns:a16="http://schemas.microsoft.com/office/drawing/2014/main" val="446303876"/>
                  </a:ext>
                </a:extLst>
              </a:tr>
            </a:tbl>
          </a:graphicData>
        </a:graphic>
      </p:graphicFrame>
      <p:graphicFrame>
        <p:nvGraphicFramePr>
          <p:cNvPr id="21" name="Tabela 20"/>
          <p:cNvGraphicFramePr>
            <a:graphicFrameLocks noGrp="1"/>
          </p:cNvGraphicFramePr>
          <p:nvPr>
            <p:extLst>
              <p:ext uri="{D42A27DB-BD31-4B8C-83A1-F6EECF244321}">
                <p14:modId xmlns:p14="http://schemas.microsoft.com/office/powerpoint/2010/main" val="156759681"/>
              </p:ext>
            </p:extLst>
          </p:nvPr>
        </p:nvGraphicFramePr>
        <p:xfrm>
          <a:off x="1921210" y="2497760"/>
          <a:ext cx="3871055" cy="38811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18873085"/>
                    </a:ext>
                  </a:extLst>
                </a:gridCol>
                <a:gridCol w="1124908">
                  <a:extLst>
                    <a:ext uri="{9D8B030D-6E8A-4147-A177-3AD203B41FA5}">
                      <a16:colId xmlns:a16="http://schemas.microsoft.com/office/drawing/2014/main" val="810747285"/>
                    </a:ext>
                  </a:extLst>
                </a:gridCol>
                <a:gridCol w="429290">
                  <a:extLst>
                    <a:ext uri="{9D8B030D-6E8A-4147-A177-3AD203B41FA5}">
                      <a16:colId xmlns:a16="http://schemas.microsoft.com/office/drawing/2014/main" val="31644748"/>
                    </a:ext>
                  </a:extLst>
                </a:gridCol>
                <a:gridCol w="429290">
                  <a:extLst>
                    <a:ext uri="{9D8B030D-6E8A-4147-A177-3AD203B41FA5}">
                      <a16:colId xmlns:a16="http://schemas.microsoft.com/office/drawing/2014/main" val="425681427"/>
                    </a:ext>
                  </a:extLst>
                </a:gridCol>
                <a:gridCol w="598805">
                  <a:extLst>
                    <a:ext uri="{9D8B030D-6E8A-4147-A177-3AD203B41FA5}">
                      <a16:colId xmlns:a16="http://schemas.microsoft.com/office/drawing/2014/main" val="2668156013"/>
                    </a:ext>
                  </a:extLst>
                </a:gridCol>
                <a:gridCol w="429290">
                  <a:extLst>
                    <a:ext uri="{9D8B030D-6E8A-4147-A177-3AD203B41FA5}">
                      <a16:colId xmlns:a16="http://schemas.microsoft.com/office/drawing/2014/main" val="3260512687"/>
                    </a:ext>
                  </a:extLst>
                </a:gridCol>
                <a:gridCol w="651192">
                  <a:extLst>
                    <a:ext uri="{9D8B030D-6E8A-4147-A177-3AD203B41FA5}">
                      <a16:colId xmlns:a16="http://schemas.microsoft.com/office/drawing/2014/main" val="125677253"/>
                    </a:ext>
                  </a:extLst>
                </a:gridCol>
              </a:tblGrid>
              <a:tr h="370840">
                <a:tc>
                  <a:txBody>
                    <a:bodyPr/>
                    <a:lstStyle/>
                    <a:p>
                      <a:pPr algn="ctr"/>
                      <a:endParaRPr lang="pt-PT" sz="1400" b="1" baseline="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1" dirty="0" smtClean="0">
                          <a:solidFill>
                            <a:schemeClr val="tx1"/>
                          </a:solidFill>
                        </a:rPr>
                        <a:t>Unidades</a:t>
                      </a:r>
                      <a:endParaRPr lang="pt-PT" sz="1200" b="1"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chemeClr val="tx1"/>
                          </a:solidFill>
                        </a:rPr>
                        <a:t>T</a:t>
                      </a:r>
                      <a:endParaRPr lang="pt-PT" sz="1200" b="1"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rgbClr val="FF0000"/>
                          </a:solidFill>
                        </a:rPr>
                        <a:t>G</a:t>
                      </a:r>
                      <a:endParaRPr lang="pt-PT" sz="1200" b="1" dirty="0">
                        <a:solidFill>
                          <a:srgbClr val="FF000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1" dirty="0" smtClean="0">
                          <a:solidFill>
                            <a:schemeClr val="tx1"/>
                          </a:solidFill>
                        </a:rPr>
                        <a:t>G</a:t>
                      </a:r>
                      <a:r>
                        <a:rPr lang="pt-PT" sz="1200" b="0" dirty="0" smtClean="0">
                          <a:solidFill>
                            <a:schemeClr val="tx1"/>
                          </a:solidFill>
                        </a:rPr>
                        <a:t> (%)</a:t>
                      </a:r>
                      <a:endParaRPr lang="pt-PT" sz="12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1200" b="1" kern="1200" dirty="0" smtClean="0">
                          <a:solidFill>
                            <a:schemeClr val="accent6">
                              <a:lumMod val="50000"/>
                            </a:schemeClr>
                          </a:solidFill>
                          <a:latin typeface="+mn-lt"/>
                          <a:ea typeface="+mn-ea"/>
                          <a:cs typeface="+mn-cs"/>
                        </a:rPr>
                        <a:t>NG</a:t>
                      </a:r>
                      <a:endParaRPr lang="pt-PT" sz="1200" b="1" kern="1200" dirty="0">
                        <a:solidFill>
                          <a:schemeClr val="accent6">
                            <a:lumMod val="50000"/>
                          </a:schemeClr>
                        </a:solidFill>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b="1" dirty="0" smtClean="0">
                          <a:solidFill>
                            <a:schemeClr val="tx1"/>
                          </a:solidFill>
                        </a:rPr>
                        <a:t>NG</a:t>
                      </a:r>
                      <a:r>
                        <a:rPr lang="pt-PT" sz="1200" b="0" dirty="0" smtClean="0">
                          <a:solidFill>
                            <a:schemeClr val="tx1"/>
                          </a:solidFill>
                        </a:rPr>
                        <a:t>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796985"/>
                  </a:ext>
                </a:extLst>
              </a:tr>
              <a:tr h="370840">
                <a:tc>
                  <a:txBody>
                    <a:bodyPr/>
                    <a:lstStyle/>
                    <a:p>
                      <a:pPr algn="ctr"/>
                      <a:r>
                        <a:rPr lang="pt-PT" sz="1400" b="1" baseline="0" dirty="0" smtClean="0">
                          <a:solidFill>
                            <a:schemeClr val="tx1"/>
                          </a:solidFill>
                        </a:rPr>
                        <a:t>G</a:t>
                      </a:r>
                      <a:endParaRPr lang="pt-PT" sz="14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Guimarães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404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283</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121</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pPr algn="ctr"/>
                      <a:r>
                        <a:rPr lang="pt-PT" sz="1400" b="1" dirty="0" smtClean="0">
                          <a:solidFill>
                            <a:schemeClr val="tx1"/>
                          </a:solidFill>
                        </a:rPr>
                        <a:t>J</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Porto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751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555</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16,0%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196</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pPr algn="ctr"/>
                      <a:r>
                        <a:rPr lang="pt-PT" sz="1400" b="1" dirty="0" smtClean="0">
                          <a:solidFill>
                            <a:schemeClr val="tx1"/>
                          </a:solidFill>
                        </a:rPr>
                        <a:t>B</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Coimbra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520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400</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120</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pPr algn="ctr"/>
                      <a:r>
                        <a:rPr lang="pt-PT" sz="1400" b="1" dirty="0" smtClean="0">
                          <a:solidFill>
                            <a:schemeClr val="tx1"/>
                          </a:solidFill>
                        </a:rPr>
                        <a:t>B</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Beira Interior</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81</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106</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pPr algn="ctr"/>
                      <a:r>
                        <a:rPr lang="pt-PT" sz="1400" b="1" dirty="0" smtClean="0">
                          <a:solidFill>
                            <a:schemeClr val="tx1"/>
                          </a:solidFill>
                        </a:rPr>
                        <a:t>H</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Lisboa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740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414</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326</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9,4%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70840">
                <a:tc>
                  <a:txBody>
                    <a:bodyPr/>
                    <a:lstStyle/>
                    <a:p>
                      <a:pPr algn="ctr"/>
                      <a:r>
                        <a:rPr lang="pt-PT" sz="1400" b="1" dirty="0" smtClean="0">
                          <a:solidFill>
                            <a:schemeClr val="tx1"/>
                          </a:solidFill>
                        </a:rPr>
                        <a:t>T</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Setúbal e Santarém</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491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269</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222</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069658"/>
                  </a:ext>
                </a:extLst>
              </a:tr>
              <a:tr h="370840">
                <a:tc>
                  <a:txBody>
                    <a:bodyPr/>
                    <a:lstStyle/>
                    <a:p>
                      <a:pPr algn="ctr"/>
                      <a:r>
                        <a:rPr lang="pt-PT" sz="1400" b="1" dirty="0" smtClean="0">
                          <a:solidFill>
                            <a:schemeClr val="tx1"/>
                          </a:solidFill>
                        </a:rPr>
                        <a:t>F</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Algarve e Alentejo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197</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109</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30651"/>
                  </a:ext>
                </a:extLst>
              </a:tr>
              <a:tr h="370840">
                <a:tc>
                  <a:txBody>
                    <a:bodyPr/>
                    <a:lstStyle/>
                    <a:p>
                      <a:pPr algn="ctr"/>
                      <a:r>
                        <a:rPr lang="pt-PT" sz="1400" b="1" dirty="0" smtClean="0">
                          <a:solidFill>
                            <a:schemeClr val="tx1"/>
                          </a:solidFill>
                        </a:rPr>
                        <a:t>A</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Açores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24</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18</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693404"/>
                  </a:ext>
                </a:extLst>
              </a:tr>
              <a:tr h="370840">
                <a:tc>
                  <a:txBody>
                    <a:bodyPr/>
                    <a:lstStyle/>
                    <a:p>
                      <a:pPr algn="ctr"/>
                      <a:r>
                        <a:rPr lang="pt-PT" sz="1400" b="1" dirty="0" smtClean="0">
                          <a:solidFill>
                            <a:schemeClr val="tx1"/>
                          </a:solidFill>
                        </a:rPr>
                        <a:t>M</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Madeira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rgbClr val="FF0000"/>
                          </a:solidFill>
                        </a:rPr>
                        <a:t>17</a:t>
                      </a:r>
                      <a:endParaRPr lang="pt-PT" sz="12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6">
                              <a:lumMod val="50000"/>
                            </a:schemeClr>
                          </a:solidFill>
                        </a:rPr>
                        <a:t>20</a:t>
                      </a:r>
                      <a:endParaRPr lang="pt-PT" sz="1200" b="0" dirty="0">
                        <a:solidFill>
                          <a:schemeClr val="accent6">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635894"/>
                  </a:ext>
                </a:extLst>
              </a:tr>
            </a:tbl>
          </a:graphicData>
        </a:graphic>
      </p:graphicFrame>
      <p:graphicFrame>
        <p:nvGraphicFramePr>
          <p:cNvPr id="23" name="Gráfico 22"/>
          <p:cNvGraphicFramePr>
            <a:graphicFrameLocks/>
          </p:cNvGraphicFramePr>
          <p:nvPr>
            <p:extLst>
              <p:ext uri="{D42A27DB-BD31-4B8C-83A1-F6EECF244321}">
                <p14:modId xmlns:p14="http://schemas.microsoft.com/office/powerpoint/2010/main" val="3742205973"/>
              </p:ext>
            </p:extLst>
          </p:nvPr>
        </p:nvGraphicFramePr>
        <p:xfrm>
          <a:off x="6655892" y="3060974"/>
          <a:ext cx="5080959" cy="2754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55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661191"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Tipo de Notificador</a:t>
            </a:r>
          </a:p>
        </p:txBody>
      </p:sp>
      <p:graphicFrame>
        <p:nvGraphicFramePr>
          <p:cNvPr id="4" name="Tabela 3"/>
          <p:cNvGraphicFramePr>
            <a:graphicFrameLocks noGrp="1"/>
          </p:cNvGraphicFramePr>
          <p:nvPr>
            <p:extLst>
              <p:ext uri="{D42A27DB-BD31-4B8C-83A1-F6EECF244321}">
                <p14:modId xmlns:p14="http://schemas.microsoft.com/office/powerpoint/2010/main" val="376680053"/>
              </p:ext>
            </p:extLst>
          </p:nvPr>
        </p:nvGraphicFramePr>
        <p:xfrm>
          <a:off x="2574604" y="1569494"/>
          <a:ext cx="3302480" cy="1854200"/>
        </p:xfrm>
        <a:graphic>
          <a:graphicData uri="http://schemas.openxmlformats.org/drawingml/2006/table">
            <a:tbl>
              <a:tblPr firstRow="1" bandRow="1">
                <a:tableStyleId>{5C22544A-7EE6-4342-B048-85BDC9FD1C3A}</a:tableStyleId>
              </a:tblPr>
              <a:tblGrid>
                <a:gridCol w="1933702">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Médico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1.598</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46%</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Farmacêutico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1.001</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Enfermeiro</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362</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Outro Profissional</a:t>
                      </a:r>
                      <a:r>
                        <a:rPr lang="pt-PT" sz="1200" b="0" baseline="0" dirty="0" smtClean="0">
                          <a:solidFill>
                            <a:schemeClr val="tx1"/>
                          </a:solidFill>
                        </a:rPr>
                        <a:t> de </a:t>
                      </a:r>
                      <a:r>
                        <a:rPr lang="pt-PT" sz="1200" b="0" dirty="0" smtClean="0">
                          <a:solidFill>
                            <a:schemeClr val="tx1"/>
                          </a:solidFill>
                        </a:rPr>
                        <a:t>Saúde</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70</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r>
                        <a:rPr lang="pt-PT" sz="1200" b="0" dirty="0" smtClean="0">
                          <a:solidFill>
                            <a:schemeClr val="tx1"/>
                          </a:solidFill>
                        </a:rPr>
                        <a:t>Utente</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458</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13%</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11920"/>
                  </a:ext>
                </a:extLst>
              </a:tr>
            </a:tbl>
          </a:graphicData>
        </a:graphic>
      </p:graphicFrame>
      <p:graphicFrame>
        <p:nvGraphicFramePr>
          <p:cNvPr id="8" name="Gráfico 7"/>
          <p:cNvGraphicFramePr/>
          <p:nvPr>
            <p:extLst>
              <p:ext uri="{D42A27DB-BD31-4B8C-83A1-F6EECF244321}">
                <p14:modId xmlns:p14="http://schemas.microsoft.com/office/powerpoint/2010/main" val="1726364730"/>
              </p:ext>
            </p:extLst>
          </p:nvPr>
        </p:nvGraphicFramePr>
        <p:xfrm>
          <a:off x="7017003" y="1232636"/>
          <a:ext cx="4792559" cy="2428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554366672"/>
              </p:ext>
            </p:extLst>
          </p:nvPr>
        </p:nvGraphicFramePr>
        <p:xfrm>
          <a:off x="1812714" y="3597215"/>
          <a:ext cx="7686675" cy="3042430"/>
        </p:xfrm>
        <a:graphic>
          <a:graphicData uri="http://schemas.openxmlformats.org/drawingml/2006/chart">
            <c:chart xmlns:c="http://schemas.openxmlformats.org/drawingml/2006/chart" xmlns:r="http://schemas.openxmlformats.org/officeDocument/2006/relationships" r:id="rId3"/>
          </a:graphicData>
        </a:graphic>
      </p:graphicFrame>
      <p:sp>
        <p:nvSpPr>
          <p:cNvPr id="24" name="CaixaDeTexto 8"/>
          <p:cNvSpPr txBox="1"/>
          <p:nvPr/>
        </p:nvSpPr>
        <p:spPr>
          <a:xfrm>
            <a:off x="7567072" y="5279316"/>
            <a:ext cx="59351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PT" sz="1200" b="1" dirty="0" smtClean="0">
                <a:solidFill>
                  <a:schemeClr val="accent5"/>
                </a:solidFill>
              </a:rPr>
              <a:t>2.704</a:t>
            </a:r>
            <a:endParaRPr lang="pt-PT" sz="1200" b="1" dirty="0">
              <a:solidFill>
                <a:schemeClr val="accent5"/>
              </a:solidFill>
            </a:endParaRPr>
          </a:p>
        </p:txBody>
      </p:sp>
      <p:sp>
        <p:nvSpPr>
          <p:cNvPr id="27" name="CaixaDeTexto 8"/>
          <p:cNvSpPr txBox="1"/>
          <p:nvPr/>
        </p:nvSpPr>
        <p:spPr>
          <a:xfrm>
            <a:off x="7135748" y="4873628"/>
            <a:ext cx="59351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PT" sz="1200" b="1" dirty="0" smtClean="0">
                <a:solidFill>
                  <a:schemeClr val="accent5"/>
                </a:solidFill>
              </a:rPr>
              <a:t>2.482</a:t>
            </a:r>
            <a:endParaRPr lang="pt-PT" sz="1200" b="1" dirty="0">
              <a:solidFill>
                <a:schemeClr val="accent5"/>
              </a:solidFill>
            </a:endParaRPr>
          </a:p>
        </p:txBody>
      </p:sp>
      <p:sp>
        <p:nvSpPr>
          <p:cNvPr id="28" name="CaixaDeTexto 8"/>
          <p:cNvSpPr txBox="1"/>
          <p:nvPr/>
        </p:nvSpPr>
        <p:spPr>
          <a:xfrm>
            <a:off x="7432507" y="4472985"/>
            <a:ext cx="59351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PT" sz="1200" b="1" dirty="0" smtClean="0">
                <a:solidFill>
                  <a:schemeClr val="accent5"/>
                </a:solidFill>
              </a:rPr>
              <a:t>2.630</a:t>
            </a:r>
            <a:endParaRPr lang="pt-PT" sz="1200" b="1" dirty="0">
              <a:solidFill>
                <a:schemeClr val="accent5"/>
              </a:solidFill>
            </a:endParaRPr>
          </a:p>
        </p:txBody>
      </p:sp>
      <p:sp>
        <p:nvSpPr>
          <p:cNvPr id="29" name="CaixaDeTexto 8"/>
          <p:cNvSpPr txBox="1"/>
          <p:nvPr/>
        </p:nvSpPr>
        <p:spPr>
          <a:xfrm>
            <a:off x="9014019" y="4057879"/>
            <a:ext cx="59351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PT" sz="1200" b="1" dirty="0" smtClean="0">
                <a:solidFill>
                  <a:schemeClr val="accent5"/>
                </a:solidFill>
              </a:rPr>
              <a:t>3.489</a:t>
            </a:r>
            <a:endParaRPr lang="pt-PT" sz="1200" b="1" dirty="0">
              <a:solidFill>
                <a:schemeClr val="accent5"/>
              </a:solidFill>
            </a:endParaRPr>
          </a:p>
        </p:txBody>
      </p:sp>
    </p:spTree>
    <p:extLst>
      <p:ext uri="{BB962C8B-B14F-4D97-AF65-F5344CB8AC3E}">
        <p14:creationId xmlns:p14="http://schemas.microsoft.com/office/powerpoint/2010/main" val="339102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763002"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Tipo de Notificador</a:t>
            </a:r>
          </a:p>
        </p:txBody>
      </p:sp>
      <p:graphicFrame>
        <p:nvGraphicFramePr>
          <p:cNvPr id="4" name="Tabela 3"/>
          <p:cNvGraphicFramePr>
            <a:graphicFrameLocks noGrp="1"/>
          </p:cNvGraphicFramePr>
          <p:nvPr>
            <p:extLst>
              <p:ext uri="{D42A27DB-BD31-4B8C-83A1-F6EECF244321}">
                <p14:modId xmlns:p14="http://schemas.microsoft.com/office/powerpoint/2010/main" val="598160088"/>
              </p:ext>
            </p:extLst>
          </p:nvPr>
        </p:nvGraphicFramePr>
        <p:xfrm>
          <a:off x="2755759" y="1528176"/>
          <a:ext cx="3302480" cy="1483360"/>
        </p:xfrm>
        <a:graphic>
          <a:graphicData uri="http://schemas.openxmlformats.org/drawingml/2006/table">
            <a:tbl>
              <a:tblPr firstRow="1" bandRow="1">
                <a:tableStyleId>{5C22544A-7EE6-4342-B048-85BDC9FD1C3A}</a:tableStyleId>
              </a:tblPr>
              <a:tblGrid>
                <a:gridCol w="1933702">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Comunitário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191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Hospitalar</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595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Outro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bl>
          </a:graphicData>
        </a:graphic>
      </p:graphicFrame>
      <p:graphicFrame>
        <p:nvGraphicFramePr>
          <p:cNvPr id="8" name="Gráfico 7"/>
          <p:cNvGraphicFramePr/>
          <p:nvPr>
            <p:extLst>
              <p:ext uri="{D42A27DB-BD31-4B8C-83A1-F6EECF244321}">
                <p14:modId xmlns:p14="http://schemas.microsoft.com/office/powerpoint/2010/main" val="345343082"/>
              </p:ext>
            </p:extLst>
          </p:nvPr>
        </p:nvGraphicFramePr>
        <p:xfrm>
          <a:off x="6197362" y="1199564"/>
          <a:ext cx="4188601" cy="213640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7186571" y="2144031"/>
            <a:ext cx="815781" cy="338554"/>
          </a:xfrm>
          <a:prstGeom prst="rect">
            <a:avLst/>
          </a:prstGeom>
          <a:noFill/>
        </p:spPr>
        <p:txBody>
          <a:bodyPr wrap="square" rtlCol="0">
            <a:spAutoFit/>
          </a:bodyPr>
          <a:lstStyle/>
          <a:p>
            <a:pPr algn="ctr"/>
            <a:r>
              <a:rPr lang="pt-PT" sz="1600" b="1" dirty="0" smtClean="0">
                <a:solidFill>
                  <a:srgbClr val="532D6D"/>
                </a:solidFill>
              </a:rPr>
              <a:t>1.001</a:t>
            </a:r>
            <a:endParaRPr lang="pt-PT" sz="1600" b="1" dirty="0">
              <a:solidFill>
                <a:srgbClr val="532D6D"/>
              </a:solidFill>
            </a:endParaRPr>
          </a:p>
        </p:txBody>
      </p:sp>
      <p:sp>
        <p:nvSpPr>
          <p:cNvPr id="14" name="Título 1"/>
          <p:cNvSpPr txBox="1">
            <a:spLocks/>
          </p:cNvSpPr>
          <p:nvPr/>
        </p:nvSpPr>
        <p:spPr>
          <a:xfrm>
            <a:off x="1227825" y="2097695"/>
            <a:ext cx="1388811"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1700" dirty="0" smtClean="0"/>
              <a:t>Farmacêutico</a:t>
            </a:r>
            <a:endParaRPr lang="pt-PT" sz="1400" dirty="0" smtClean="0"/>
          </a:p>
        </p:txBody>
      </p:sp>
      <p:graphicFrame>
        <p:nvGraphicFramePr>
          <p:cNvPr id="15" name="Tabela 14"/>
          <p:cNvGraphicFramePr>
            <a:graphicFrameLocks noGrp="1"/>
          </p:cNvGraphicFramePr>
          <p:nvPr>
            <p:extLst>
              <p:ext uri="{D42A27DB-BD31-4B8C-83A1-F6EECF244321}">
                <p14:modId xmlns:p14="http://schemas.microsoft.com/office/powerpoint/2010/main" val="3995725422"/>
              </p:ext>
            </p:extLst>
          </p:nvPr>
        </p:nvGraphicFramePr>
        <p:xfrm>
          <a:off x="1156996" y="4084323"/>
          <a:ext cx="3162145" cy="1854200"/>
        </p:xfrm>
        <a:graphic>
          <a:graphicData uri="http://schemas.openxmlformats.org/drawingml/2006/table">
            <a:tbl>
              <a:tblPr firstRow="1" bandRow="1">
                <a:tableStyleId>{5C22544A-7EE6-4342-B048-85BDC9FD1C3A}</a:tableStyleId>
              </a:tblPr>
              <a:tblGrid>
                <a:gridCol w="1793367">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err="1" smtClean="0">
                          <a:solidFill>
                            <a:schemeClr val="tx1"/>
                          </a:solidFill>
                        </a:rPr>
                        <a:t>Imuno-Alergologia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552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34,5%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Medicina Geral e</a:t>
                      </a:r>
                      <a:r>
                        <a:rPr lang="pt-PT" sz="1200" b="0" baseline="0" dirty="0" smtClean="0">
                          <a:solidFill>
                            <a:schemeClr val="tx1"/>
                          </a:solidFill>
                        </a:rPr>
                        <a:t> Familiar</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Reumatologia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Medicina Interna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r>
                        <a:rPr lang="pt-PT" sz="1200" b="0" dirty="0" smtClean="0">
                          <a:solidFill>
                            <a:schemeClr val="tx1"/>
                          </a:solidFill>
                        </a:rPr>
                        <a:t>Gastrenterologia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bl>
          </a:graphicData>
        </a:graphic>
      </p:graphicFrame>
      <p:graphicFrame>
        <p:nvGraphicFramePr>
          <p:cNvPr id="17" name="Tabela 16"/>
          <p:cNvGraphicFramePr>
            <a:graphicFrameLocks noGrp="1"/>
          </p:cNvGraphicFramePr>
          <p:nvPr>
            <p:extLst>
              <p:ext uri="{D42A27DB-BD31-4B8C-83A1-F6EECF244321}">
                <p14:modId xmlns:p14="http://schemas.microsoft.com/office/powerpoint/2010/main" val="534566436"/>
              </p:ext>
            </p:extLst>
          </p:nvPr>
        </p:nvGraphicFramePr>
        <p:xfrm>
          <a:off x="4495084" y="4084322"/>
          <a:ext cx="3161578" cy="1854200"/>
        </p:xfrm>
        <a:graphic>
          <a:graphicData uri="http://schemas.openxmlformats.org/drawingml/2006/table">
            <a:tbl>
              <a:tblPr firstRow="1" bandRow="1">
                <a:tableStyleId>{5C22544A-7EE6-4342-B048-85BDC9FD1C3A}</a:tableStyleId>
              </a:tblPr>
              <a:tblGrid>
                <a:gridCol w="1792800">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tx1"/>
                          </a:solidFill>
                        </a:rPr>
                        <a:t>Oncologia Médica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Neurologia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Pediatria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r>
                        <a:rPr lang="pt-PT" sz="1200" b="0" dirty="0" smtClean="0">
                          <a:solidFill>
                            <a:schemeClr val="tx1"/>
                          </a:solidFill>
                        </a:rPr>
                        <a:t>Otorrinolaringologia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r>
                        <a:rPr lang="pt-PT" sz="1200" b="0" dirty="0" smtClean="0">
                          <a:solidFill>
                            <a:schemeClr val="tx1"/>
                          </a:solidFill>
                        </a:rPr>
                        <a:t>Pneumologia</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bl>
          </a:graphicData>
        </a:graphic>
      </p:graphicFrame>
      <p:graphicFrame>
        <p:nvGraphicFramePr>
          <p:cNvPr id="18" name="Gráfico 17"/>
          <p:cNvGraphicFramePr/>
          <p:nvPr>
            <p:extLst>
              <p:ext uri="{D42A27DB-BD31-4B8C-83A1-F6EECF244321}">
                <p14:modId xmlns:p14="http://schemas.microsoft.com/office/powerpoint/2010/main" val="3062727748"/>
              </p:ext>
            </p:extLst>
          </p:nvPr>
        </p:nvGraphicFramePr>
        <p:xfrm>
          <a:off x="8272733" y="3011536"/>
          <a:ext cx="3579962" cy="33035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ítulo 1"/>
          <p:cNvSpPr txBox="1">
            <a:spLocks/>
          </p:cNvSpPr>
          <p:nvPr/>
        </p:nvSpPr>
        <p:spPr>
          <a:xfrm>
            <a:off x="1220636" y="3660403"/>
            <a:ext cx="7394277"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Médico</a:t>
            </a:r>
            <a:r>
              <a:rPr lang="pt-PT" sz="2000" dirty="0" smtClean="0"/>
              <a:t> </a:t>
            </a:r>
            <a:r>
              <a:rPr lang="pt-PT" sz="1200" dirty="0" smtClean="0"/>
              <a:t>(especialidades + representativas)</a:t>
            </a:r>
          </a:p>
        </p:txBody>
      </p:sp>
    </p:spTree>
    <p:extLst>
      <p:ext uri="{BB962C8B-B14F-4D97-AF65-F5344CB8AC3E}">
        <p14:creationId xmlns:p14="http://schemas.microsoft.com/office/powerpoint/2010/main" val="376597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9509" y="365126"/>
            <a:ext cx="9251953"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069676" y="879833"/>
            <a:ext cx="7556740"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Especialidades Médicas - Distribuição por Especialidade</a:t>
            </a:r>
          </a:p>
        </p:txBody>
      </p:sp>
      <p:graphicFrame>
        <p:nvGraphicFramePr>
          <p:cNvPr id="11" name="Marcador de Posição de Conteúdo 9"/>
          <p:cNvGraphicFramePr>
            <a:graphicFrameLocks noGrp="1"/>
          </p:cNvGraphicFramePr>
          <p:nvPr>
            <p:ph idx="1"/>
            <p:extLst>
              <p:ext uri="{D42A27DB-BD31-4B8C-83A1-F6EECF244321}">
                <p14:modId xmlns:p14="http://schemas.microsoft.com/office/powerpoint/2010/main" val="3920080397"/>
              </p:ext>
            </p:extLst>
          </p:nvPr>
        </p:nvGraphicFramePr>
        <p:xfrm>
          <a:off x="1199072" y="1250831"/>
          <a:ext cx="5684808" cy="522760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6"/>
          <p:cNvSpPr txBox="1">
            <a:spLocks noChangeArrowheads="1"/>
          </p:cNvSpPr>
          <p:nvPr/>
        </p:nvSpPr>
        <p:spPr bwMode="auto">
          <a:xfrm>
            <a:off x="7364078" y="1928296"/>
            <a:ext cx="3848459" cy="228308"/>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eaLnBrk="0" fontAlgn="base" hangingPunct="0">
              <a:spcBef>
                <a:spcPct val="0"/>
              </a:spcBef>
              <a:spcAft>
                <a:spcPct val="0"/>
              </a:spcAft>
            </a:pPr>
            <a:r>
              <a:rPr lang="pt-PT" altLang="pt-PT" sz="1300" dirty="0">
                <a:solidFill>
                  <a:schemeClr val="accent5">
                    <a:lumMod val="75000"/>
                  </a:schemeClr>
                </a:solidFill>
              </a:rPr>
              <a:t>Notificador “</a:t>
            </a:r>
            <a:r>
              <a:rPr lang="pt-PT" altLang="pt-PT" sz="1300" i="1" dirty="0" smtClean="0">
                <a:solidFill>
                  <a:schemeClr val="accent5">
                    <a:lumMod val="75000"/>
                  </a:schemeClr>
                </a:solidFill>
              </a:rPr>
              <a:t>Médico</a:t>
            </a:r>
            <a:r>
              <a:rPr lang="pt-PT" altLang="pt-PT" sz="1300" dirty="0" smtClean="0">
                <a:solidFill>
                  <a:schemeClr val="accent5">
                    <a:lumMod val="75000"/>
                  </a:schemeClr>
                </a:solidFill>
              </a:rPr>
              <a:t>” </a:t>
            </a:r>
            <a:endParaRPr lang="pt-PT" altLang="pt-PT" sz="1300" dirty="0">
              <a:solidFill>
                <a:schemeClr val="accent5">
                  <a:lumMod val="75000"/>
                </a:schemeClr>
              </a:solidFill>
            </a:endParaRPr>
          </a:p>
        </p:txBody>
      </p:sp>
      <p:sp>
        <p:nvSpPr>
          <p:cNvPr id="16" name="Text Box 5"/>
          <p:cNvSpPr txBox="1">
            <a:spLocks noChangeArrowheads="1"/>
          </p:cNvSpPr>
          <p:nvPr/>
        </p:nvSpPr>
        <p:spPr bwMode="auto">
          <a:xfrm>
            <a:off x="7363181" y="2220986"/>
            <a:ext cx="3253303" cy="863241"/>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pt-PT" altLang="pt-PT" sz="1200" dirty="0"/>
              <a:t>Notificações de RAM recebidas por via direta:</a:t>
            </a:r>
          </a:p>
          <a:p>
            <a:pPr eaLnBrk="0" fontAlgn="base" hangingPunct="0">
              <a:spcBef>
                <a:spcPct val="0"/>
              </a:spcBef>
              <a:spcAft>
                <a:spcPct val="0"/>
              </a:spcAft>
            </a:pPr>
            <a:endParaRPr lang="pt-PT" altLang="pt-PT" sz="1200" dirty="0"/>
          </a:p>
          <a:p>
            <a:pPr marL="171450" indent="-171450" eaLnBrk="0" fontAlgn="base" hangingPunct="0">
              <a:spcBef>
                <a:spcPct val="0"/>
              </a:spcBef>
              <a:spcAft>
                <a:spcPct val="0"/>
              </a:spcAft>
              <a:buFont typeface="Wingdings" panose="05000000000000000000" pitchFamily="2" charset="2"/>
              <a:buChar char="ü"/>
            </a:pPr>
            <a:r>
              <a:rPr lang="pt-PT" altLang="pt-PT" sz="1200" dirty="0" smtClean="0"/>
              <a:t>Distribuição </a:t>
            </a:r>
            <a:r>
              <a:rPr lang="pt-PT" altLang="pt-PT" sz="1200" dirty="0"/>
              <a:t>por especialidade</a:t>
            </a:r>
          </a:p>
          <a:p>
            <a:pPr marL="171450" indent="-171450" eaLnBrk="0" fontAlgn="base" hangingPunct="0">
              <a:spcBef>
                <a:spcPct val="0"/>
              </a:spcBef>
              <a:spcAft>
                <a:spcPct val="0"/>
              </a:spcAft>
              <a:buFont typeface="Wingdings" panose="05000000000000000000" pitchFamily="2" charset="2"/>
              <a:buChar char="ü"/>
            </a:pPr>
            <a:r>
              <a:rPr lang="pt-PT" altLang="pt-PT" sz="1200" dirty="0" smtClean="0"/>
              <a:t>N=1.598</a:t>
            </a:r>
            <a:endParaRPr lang="pt-PT" altLang="pt-PT" sz="1200" dirty="0"/>
          </a:p>
        </p:txBody>
      </p:sp>
      <p:cxnSp>
        <p:nvCxnSpPr>
          <p:cNvPr id="19" name="AutoShape 7"/>
          <p:cNvCxnSpPr>
            <a:cxnSpLocks noChangeShapeType="1"/>
          </p:cNvCxnSpPr>
          <p:nvPr/>
        </p:nvCxnSpPr>
        <p:spPr bwMode="auto">
          <a:xfrm>
            <a:off x="7249778" y="2218852"/>
            <a:ext cx="0" cy="865375"/>
          </a:xfrm>
          <a:prstGeom prst="straightConnector1">
            <a:avLst/>
          </a:prstGeom>
          <a:ln>
            <a:solidFill>
              <a:schemeClr val="accent5">
                <a:lumMod val="50000"/>
              </a:schemeClr>
            </a:solidFill>
            <a:headEnd/>
            <a:tailEnd/>
          </a:ln>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276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Título 1"/>
          <p:cNvSpPr txBox="1">
            <a:spLocks/>
          </p:cNvSpPr>
          <p:nvPr/>
        </p:nvSpPr>
        <p:spPr>
          <a:xfrm>
            <a:off x="819510" y="365126"/>
            <a:ext cx="7289320"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2018 - Total de Casos de RAM</a:t>
            </a:r>
            <a:endParaRPr lang="pt-PT" sz="4000" dirty="0">
              <a:solidFill>
                <a:schemeClr val="accent5">
                  <a:lumMod val="75000"/>
                </a:schemeClr>
              </a:solidFill>
            </a:endParaRPr>
          </a:p>
        </p:txBody>
      </p:sp>
      <p:sp>
        <p:nvSpPr>
          <p:cNvPr id="22" name="Título 1"/>
          <p:cNvSpPr txBox="1">
            <a:spLocks/>
          </p:cNvSpPr>
          <p:nvPr/>
        </p:nvSpPr>
        <p:spPr>
          <a:xfrm>
            <a:off x="1069676" y="879833"/>
            <a:ext cx="2682815"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Gravidade</a:t>
            </a:r>
          </a:p>
        </p:txBody>
      </p:sp>
      <p:graphicFrame>
        <p:nvGraphicFramePr>
          <p:cNvPr id="12" name="Tabela 11"/>
          <p:cNvGraphicFramePr>
            <a:graphicFrameLocks noGrp="1"/>
          </p:cNvGraphicFramePr>
          <p:nvPr>
            <p:extLst>
              <p:ext uri="{D42A27DB-BD31-4B8C-83A1-F6EECF244321}">
                <p14:modId xmlns:p14="http://schemas.microsoft.com/office/powerpoint/2010/main" val="98337216"/>
              </p:ext>
            </p:extLst>
          </p:nvPr>
        </p:nvGraphicFramePr>
        <p:xfrm>
          <a:off x="1211021" y="1420495"/>
          <a:ext cx="6431923"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81499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879793">
                  <a:extLst>
                    <a:ext uri="{9D8B030D-6E8A-4147-A177-3AD203B41FA5}">
                      <a16:colId xmlns:a16="http://schemas.microsoft.com/office/drawing/2014/main" val="3125150764"/>
                    </a:ext>
                  </a:extLst>
                </a:gridCol>
                <a:gridCol w="806767">
                  <a:extLst>
                    <a:ext uri="{9D8B030D-6E8A-4147-A177-3AD203B41FA5}">
                      <a16:colId xmlns:a16="http://schemas.microsoft.com/office/drawing/2014/main" val="2755733598"/>
                    </a:ext>
                  </a:extLst>
                </a:gridCol>
                <a:gridCol w="695677">
                  <a:extLst>
                    <a:ext uri="{9D8B030D-6E8A-4147-A177-3AD203B41FA5}">
                      <a16:colId xmlns:a16="http://schemas.microsoft.com/office/drawing/2014/main" val="3396667031"/>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TAIM</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 de Saúde</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6.512</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65%</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2.998</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30%</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kern="1200" dirty="0" smtClean="0">
                          <a:solidFill>
                            <a:schemeClr val="accent5"/>
                          </a:solidFill>
                          <a:latin typeface="+mn-lt"/>
                          <a:ea typeface="+mn-ea"/>
                          <a:cs typeface="+mn-cs"/>
                        </a:rPr>
                        <a:t>456</a:t>
                      </a:r>
                      <a:endParaRPr lang="pt-PT" sz="2800" kern="1200" dirty="0">
                        <a:solidFill>
                          <a:schemeClr val="accent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2800" kern="1200" dirty="0" smtClean="0">
                          <a:solidFill>
                            <a:schemeClr val="accent1">
                              <a:lumMod val="50000"/>
                            </a:schemeClr>
                          </a:solidFill>
                          <a:latin typeface="+mn-lt"/>
                          <a:ea typeface="+mn-ea"/>
                          <a:cs typeface="+mn-cs"/>
                        </a:rPr>
                        <a:t>5%</a:t>
                      </a:r>
                      <a:endParaRPr lang="pt-PT" sz="2800" kern="1200" dirty="0">
                        <a:solidFill>
                          <a:schemeClr val="accent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pSp>
        <p:nvGrpSpPr>
          <p:cNvPr id="117" name="Group"/>
          <p:cNvGrpSpPr/>
          <p:nvPr/>
        </p:nvGrpSpPr>
        <p:grpSpPr>
          <a:xfrm>
            <a:off x="2050893" y="3396145"/>
            <a:ext cx="1220031" cy="2873423"/>
            <a:chOff x="0" y="0"/>
            <a:chExt cx="2700556" cy="6360357"/>
          </a:xfrm>
        </p:grpSpPr>
        <p:sp>
          <p:nvSpPr>
            <p:cNvPr id="118" name="Circle"/>
            <p:cNvSpPr/>
            <p:nvPr/>
          </p:nvSpPr>
          <p:spPr>
            <a:xfrm>
              <a:off x="291137" y="153452"/>
              <a:ext cx="2118282" cy="2118282"/>
            </a:xfrm>
            <a:prstGeom prst="ellipse">
              <a:avLst/>
            </a:prstGeom>
            <a:solidFill>
              <a:srgbClr val="E4617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19" name="Circle"/>
            <p:cNvSpPr/>
            <p:nvPr/>
          </p:nvSpPr>
          <p:spPr>
            <a:xfrm>
              <a:off x="568963" y="431279"/>
              <a:ext cx="1562629" cy="1562628"/>
            </a:xfrm>
            <a:prstGeom prst="ellipse">
              <a:avLst/>
            </a:prstGeom>
            <a:solidFill>
              <a:srgbClr val="F3B4C7"/>
            </a:solidFill>
            <a:ln w="12700" cap="flat">
              <a:solidFill>
                <a:schemeClr val="accent1">
                  <a:hueOff val="114395"/>
                  <a:lumOff val="-24975"/>
                </a:schemeClr>
              </a:solidFill>
              <a:prstDash val="solid"/>
              <a:miter lim="400000"/>
            </a:ln>
            <a:effectLst>
              <a:outerShdw blurRad="1778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0" name="Circle"/>
            <p:cNvSpPr/>
            <p:nvPr/>
          </p:nvSpPr>
          <p:spPr>
            <a:xfrm>
              <a:off x="678766" y="541082"/>
              <a:ext cx="1343023" cy="1343022"/>
            </a:xfrm>
            <a:prstGeom prst="ellipse">
              <a:avLst/>
            </a:prstGeom>
            <a:solidFill>
              <a:srgbClr val="FFFFFF"/>
            </a:solidFill>
            <a:ln w="12700" cap="flat">
              <a:solidFill>
                <a:schemeClr val="accent1">
                  <a:hueOff val="114395"/>
                  <a:lumOff val="-24975"/>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1" name="Circle"/>
            <p:cNvSpPr/>
            <p:nvPr/>
          </p:nvSpPr>
          <p:spPr>
            <a:xfrm>
              <a:off x="137684" y="0"/>
              <a:ext cx="2425187" cy="2425187"/>
            </a:xfrm>
            <a:prstGeom prst="ellipse">
              <a:avLst/>
            </a:prstGeom>
            <a:noFill/>
            <a:ln w="50800" cap="flat">
              <a:solidFill>
                <a:srgbClr val="E46172"/>
              </a:solidFill>
              <a:custDash>
                <a:ds d="200000" sp="200000"/>
              </a:custDash>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2" name="2015"/>
            <p:cNvSpPr txBox="1">
              <a:spLocks noChangeAspect="1"/>
            </p:cNvSpPr>
            <p:nvPr/>
          </p:nvSpPr>
          <p:spPr>
            <a:xfrm>
              <a:off x="897553" y="910772"/>
              <a:ext cx="950720" cy="633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latin typeface="Avenir Next Condensed"/>
                  <a:ea typeface="Avenir Next Condensed"/>
                  <a:cs typeface="Avenir Next Condensed"/>
                  <a:sym typeface="Avenir Next Condensed"/>
                </a:defRPr>
              </a:lvl1pPr>
            </a:lstStyle>
            <a:p>
              <a:pPr algn="ctr"/>
              <a:r>
                <a:rPr sz="1200" b="1" dirty="0" smtClean="0">
                  <a:solidFill>
                    <a:schemeClr val="accent5">
                      <a:lumMod val="75000"/>
                    </a:schemeClr>
                  </a:solidFill>
                  <a:latin typeface="+mn-lt"/>
                </a:rPr>
                <a:t>201</a:t>
              </a:r>
              <a:r>
                <a:rPr lang="pt-PT" sz="1200" b="1" dirty="0" smtClean="0">
                  <a:solidFill>
                    <a:schemeClr val="accent5">
                      <a:lumMod val="75000"/>
                    </a:schemeClr>
                  </a:solidFill>
                  <a:latin typeface="+mn-lt"/>
                </a:rPr>
                <a:t>4</a:t>
              </a:r>
              <a:endParaRPr sz="1200" b="1" dirty="0">
                <a:solidFill>
                  <a:schemeClr val="accent5">
                    <a:lumMod val="75000"/>
                  </a:schemeClr>
                </a:solidFill>
                <a:latin typeface="+mn-lt"/>
              </a:endParaRPr>
            </a:p>
          </p:txBody>
        </p:sp>
        <p:sp>
          <p:nvSpPr>
            <p:cNvPr id="123" name="Line"/>
            <p:cNvSpPr/>
            <p:nvPr/>
          </p:nvSpPr>
          <p:spPr>
            <a:xfrm flipV="1">
              <a:off x="1350277" y="2450522"/>
              <a:ext cx="1" cy="1640006"/>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4" name="Ipsum Lorem"/>
            <p:cNvSpPr txBox="1"/>
            <p:nvPr/>
          </p:nvSpPr>
          <p:spPr>
            <a:xfrm>
              <a:off x="0" y="4430613"/>
              <a:ext cx="2700556" cy="644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200">
                  <a:solidFill>
                    <a:srgbClr val="E05F6F"/>
                  </a:solidFill>
                  <a:latin typeface="Avenir Next Condensed"/>
                  <a:ea typeface="Avenir Next Condensed"/>
                  <a:cs typeface="Avenir Next Condensed"/>
                  <a:sym typeface="Avenir Next Condensed"/>
                </a:defRPr>
              </a:lvl1pPr>
            </a:lstStyle>
            <a:p>
              <a:r>
                <a:rPr lang="pt-PT" sz="2800" dirty="0" smtClean="0">
                  <a:latin typeface="+mn-lt"/>
                </a:rPr>
                <a:t>4 011</a:t>
              </a:r>
              <a:endParaRPr sz="2800" dirty="0">
                <a:latin typeface="+mn-lt"/>
              </a:endParaRPr>
            </a:p>
          </p:txBody>
        </p:sp>
        <p:sp>
          <p:nvSpPr>
            <p:cNvPr id="125" name="Ipsum Lorem…"/>
            <p:cNvSpPr txBox="1"/>
            <p:nvPr/>
          </p:nvSpPr>
          <p:spPr>
            <a:xfrm>
              <a:off x="0" y="5006181"/>
              <a:ext cx="2700556" cy="1354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rgbClr val="FF0000"/>
                  </a:solidFill>
                </a:rPr>
                <a:t>G</a:t>
              </a:r>
              <a:r>
                <a:rPr lang="pt-PT" dirty="0" smtClean="0"/>
                <a:t>: 2 797</a:t>
              </a:r>
            </a:p>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chemeClr val="accent6">
                      <a:lumMod val="50000"/>
                    </a:schemeClr>
                  </a:solidFill>
                </a:rPr>
                <a:t>NG</a:t>
              </a:r>
              <a:r>
                <a:rPr lang="pt-PT" dirty="0" smtClean="0"/>
                <a:t>: 1 214</a:t>
              </a:r>
              <a:endParaRPr dirty="0"/>
            </a:p>
          </p:txBody>
        </p:sp>
      </p:grpSp>
      <p:grpSp>
        <p:nvGrpSpPr>
          <p:cNvPr id="126" name="Group"/>
          <p:cNvGrpSpPr/>
          <p:nvPr/>
        </p:nvGrpSpPr>
        <p:grpSpPr>
          <a:xfrm>
            <a:off x="3011477" y="2593992"/>
            <a:ext cx="1019428" cy="1420061"/>
            <a:chOff x="0" y="-632763"/>
            <a:chExt cx="2256518" cy="3143321"/>
          </a:xfrm>
        </p:grpSpPr>
        <p:sp>
          <p:nvSpPr>
            <p:cNvPr id="127" name="Line"/>
            <p:cNvSpPr/>
            <p:nvPr/>
          </p:nvSpPr>
          <p:spPr>
            <a:xfrm>
              <a:off x="4327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8" name="Circle"/>
            <p:cNvSpPr/>
            <p:nvPr/>
          </p:nvSpPr>
          <p:spPr>
            <a:xfrm>
              <a:off x="973108" y="2200255"/>
              <a:ext cx="310303" cy="310304"/>
            </a:xfrm>
            <a:prstGeom prst="ellipse">
              <a:avLst/>
            </a:prstGeom>
            <a:noFill/>
            <a:ln w="38100" cap="flat">
              <a:solidFill>
                <a:srgbClr val="D5D5D5"/>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9" name="Line"/>
            <p:cNvSpPr/>
            <p:nvPr/>
          </p:nvSpPr>
          <p:spPr>
            <a:xfrm>
              <a:off x="12963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0" name="Circle"/>
            <p:cNvSpPr/>
            <p:nvPr/>
          </p:nvSpPr>
          <p:spPr>
            <a:xfrm>
              <a:off x="1011208" y="2238355"/>
              <a:ext cx="234103" cy="234104"/>
            </a:xfrm>
            <a:prstGeom prst="ellipse">
              <a:avLst/>
            </a:prstGeom>
            <a:noFill/>
            <a:ln w="38100" cap="flat">
              <a:solidFill>
                <a:srgbClr val="F5C646"/>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1" name="Line"/>
            <p:cNvSpPr/>
            <p:nvPr/>
          </p:nvSpPr>
          <p:spPr>
            <a:xfrm flipH="1">
              <a:off x="1128259" y="84842"/>
              <a:ext cx="1" cy="2097572"/>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2" name="Ipsum Lorem"/>
            <p:cNvSpPr txBox="1"/>
            <p:nvPr/>
          </p:nvSpPr>
          <p:spPr>
            <a:xfrm>
              <a:off x="0" y="-632764"/>
              <a:ext cx="2256519" cy="5253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100" b="0">
                  <a:solidFill>
                    <a:srgbClr val="5E5E5E"/>
                  </a:solidFill>
                  <a:latin typeface="Avenir Next Condensed Demi Bold"/>
                  <a:ea typeface="Avenir Next Condensed Demi Bold"/>
                  <a:cs typeface="Avenir Next Condensed Demi Bold"/>
                  <a:sym typeface="Avenir Next Condensed Demi Bold"/>
                </a:defRPr>
              </a:lvl1pPr>
            </a:lstStyle>
            <a:p>
              <a:pPr algn="ctr"/>
              <a:r>
                <a:rPr lang="pt-PT" dirty="0" smtClean="0">
                  <a:solidFill>
                    <a:schemeClr val="accent5">
                      <a:lumMod val="50000"/>
                    </a:schemeClr>
                  </a:solidFill>
                  <a:latin typeface="+mn-lt"/>
                </a:rPr>
                <a:t>+ 23% </a:t>
              </a:r>
              <a:endParaRPr dirty="0">
                <a:solidFill>
                  <a:schemeClr val="accent5">
                    <a:lumMod val="50000"/>
                  </a:schemeClr>
                </a:solidFill>
                <a:latin typeface="+mn-lt"/>
              </a:endParaRPr>
            </a:p>
          </p:txBody>
        </p:sp>
      </p:grpSp>
      <p:grpSp>
        <p:nvGrpSpPr>
          <p:cNvPr id="133" name="Group"/>
          <p:cNvGrpSpPr/>
          <p:nvPr/>
        </p:nvGrpSpPr>
        <p:grpSpPr>
          <a:xfrm>
            <a:off x="3715030" y="3396145"/>
            <a:ext cx="1220032" cy="3141607"/>
            <a:chOff x="0" y="0"/>
            <a:chExt cx="2700556" cy="6953986"/>
          </a:xfrm>
        </p:grpSpPr>
        <p:sp>
          <p:nvSpPr>
            <p:cNvPr id="134" name="Circle"/>
            <p:cNvSpPr/>
            <p:nvPr/>
          </p:nvSpPr>
          <p:spPr>
            <a:xfrm>
              <a:off x="291137" y="153452"/>
              <a:ext cx="2118282" cy="2118282"/>
            </a:xfrm>
            <a:prstGeom prst="ellipse">
              <a:avLst/>
            </a:prstGeom>
            <a:solidFill>
              <a:srgbClr val="F5C64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5" name="Circle"/>
            <p:cNvSpPr/>
            <p:nvPr/>
          </p:nvSpPr>
          <p:spPr>
            <a:xfrm>
              <a:off x="568963" y="431279"/>
              <a:ext cx="1562629" cy="1562628"/>
            </a:xfrm>
            <a:prstGeom prst="ellipse">
              <a:avLst/>
            </a:prstGeom>
            <a:solidFill>
              <a:schemeClr val="accent4"/>
            </a:solidFill>
            <a:ln w="12700" cap="flat">
              <a:solidFill>
                <a:schemeClr val="accent1">
                  <a:hueOff val="114395"/>
                  <a:lumOff val="-24975"/>
                </a:schemeClr>
              </a:solidFill>
              <a:prstDash val="solid"/>
              <a:miter lim="400000"/>
            </a:ln>
            <a:effectLst>
              <a:outerShdw blurRad="1778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6" name="Circle"/>
            <p:cNvSpPr/>
            <p:nvPr/>
          </p:nvSpPr>
          <p:spPr>
            <a:xfrm>
              <a:off x="678766" y="541082"/>
              <a:ext cx="1343023" cy="1343022"/>
            </a:xfrm>
            <a:prstGeom prst="ellipse">
              <a:avLst/>
            </a:prstGeom>
            <a:solidFill>
              <a:srgbClr val="FFFFFF"/>
            </a:solidFill>
            <a:ln w="12700" cap="flat">
              <a:solidFill>
                <a:schemeClr val="accent1">
                  <a:hueOff val="114395"/>
                  <a:lumOff val="-24975"/>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7" name="Circle"/>
            <p:cNvSpPr/>
            <p:nvPr/>
          </p:nvSpPr>
          <p:spPr>
            <a:xfrm>
              <a:off x="137684" y="0"/>
              <a:ext cx="2425187" cy="2425187"/>
            </a:xfrm>
            <a:prstGeom prst="ellipse">
              <a:avLst/>
            </a:prstGeom>
            <a:noFill/>
            <a:ln w="50800" cap="flat">
              <a:solidFill>
                <a:srgbClr val="F6C645"/>
              </a:solidFill>
              <a:custDash>
                <a:ds d="200000" sp="200000"/>
              </a:custDash>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38" name="2016"/>
            <p:cNvSpPr txBox="1">
              <a:spLocks noChangeAspect="1"/>
            </p:cNvSpPr>
            <p:nvPr/>
          </p:nvSpPr>
          <p:spPr>
            <a:xfrm>
              <a:off x="897553" y="910774"/>
              <a:ext cx="950719" cy="633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latin typeface="Avenir Next Condensed"/>
                  <a:ea typeface="Avenir Next Condensed"/>
                  <a:cs typeface="Avenir Next Condensed"/>
                  <a:sym typeface="Avenir Next Condensed"/>
                </a:defRPr>
              </a:lvl1pPr>
            </a:lstStyle>
            <a:p>
              <a:pPr algn="ctr"/>
              <a:r>
                <a:rPr lang="pt-PT" sz="1200" b="1" dirty="0" smtClean="0">
                  <a:solidFill>
                    <a:schemeClr val="accent5">
                      <a:lumMod val="75000"/>
                    </a:schemeClr>
                  </a:solidFill>
                  <a:latin typeface="+mn-lt"/>
                </a:rPr>
                <a:t>2015</a:t>
              </a:r>
              <a:endParaRPr sz="1200" b="1" dirty="0">
                <a:solidFill>
                  <a:schemeClr val="accent5">
                    <a:lumMod val="75000"/>
                  </a:schemeClr>
                </a:solidFill>
                <a:latin typeface="+mn-lt"/>
              </a:endParaRPr>
            </a:p>
          </p:txBody>
        </p:sp>
        <p:sp>
          <p:nvSpPr>
            <p:cNvPr id="139" name="Line"/>
            <p:cNvSpPr/>
            <p:nvPr/>
          </p:nvSpPr>
          <p:spPr>
            <a:xfrm flipV="1">
              <a:off x="1350277" y="2450522"/>
              <a:ext cx="1" cy="2324601"/>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0" name="Ipsum Lorem"/>
            <p:cNvSpPr txBox="1"/>
            <p:nvPr/>
          </p:nvSpPr>
          <p:spPr>
            <a:xfrm>
              <a:off x="0" y="5045323"/>
              <a:ext cx="2700556" cy="644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200">
                  <a:solidFill>
                    <a:srgbClr val="F4C645"/>
                  </a:solidFill>
                  <a:latin typeface="Avenir Next Condensed"/>
                  <a:ea typeface="Avenir Next Condensed"/>
                  <a:cs typeface="Avenir Next Condensed"/>
                  <a:sym typeface="Avenir Next Condensed"/>
                </a:defRPr>
              </a:lvl1pPr>
            </a:lstStyle>
            <a:p>
              <a:r>
                <a:rPr lang="pt-PT" sz="2800" dirty="0" smtClean="0">
                  <a:latin typeface="+mn-lt"/>
                </a:rPr>
                <a:t>4 949</a:t>
              </a:r>
              <a:endParaRPr sz="2800" dirty="0">
                <a:latin typeface="+mn-lt"/>
              </a:endParaRPr>
            </a:p>
          </p:txBody>
        </p:sp>
        <p:sp>
          <p:nvSpPr>
            <p:cNvPr id="141" name="Ipsum Lorem…"/>
            <p:cNvSpPr txBox="1"/>
            <p:nvPr/>
          </p:nvSpPr>
          <p:spPr>
            <a:xfrm>
              <a:off x="0" y="5599808"/>
              <a:ext cx="2700556" cy="1354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rgbClr val="FF0000"/>
                  </a:solidFill>
                </a:rPr>
                <a:t>G</a:t>
              </a:r>
              <a:r>
                <a:rPr lang="pt-PT" dirty="0" smtClean="0"/>
                <a:t>: 3 754</a:t>
              </a:r>
            </a:p>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chemeClr val="accent6">
                      <a:lumMod val="50000"/>
                    </a:schemeClr>
                  </a:solidFill>
                </a:rPr>
                <a:t>NG</a:t>
              </a:r>
              <a:r>
                <a:rPr lang="pt-PT" dirty="0" smtClean="0"/>
                <a:t>: 1 195</a:t>
              </a:r>
              <a:endParaRPr dirty="0"/>
            </a:p>
          </p:txBody>
        </p:sp>
      </p:grpSp>
      <p:grpSp>
        <p:nvGrpSpPr>
          <p:cNvPr id="142" name="Group"/>
          <p:cNvGrpSpPr/>
          <p:nvPr/>
        </p:nvGrpSpPr>
        <p:grpSpPr>
          <a:xfrm>
            <a:off x="4676835" y="2879856"/>
            <a:ext cx="1019429" cy="1134197"/>
            <a:chOff x="0" y="0"/>
            <a:chExt cx="2256518" cy="2510558"/>
          </a:xfrm>
        </p:grpSpPr>
        <p:sp>
          <p:nvSpPr>
            <p:cNvPr id="143" name="Line"/>
            <p:cNvSpPr/>
            <p:nvPr/>
          </p:nvSpPr>
          <p:spPr>
            <a:xfrm>
              <a:off x="4327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4" name="Circle"/>
            <p:cNvSpPr/>
            <p:nvPr/>
          </p:nvSpPr>
          <p:spPr>
            <a:xfrm>
              <a:off x="973108" y="2200255"/>
              <a:ext cx="310303" cy="310304"/>
            </a:xfrm>
            <a:prstGeom prst="ellipse">
              <a:avLst/>
            </a:prstGeom>
            <a:noFill/>
            <a:ln w="38100" cap="flat">
              <a:solidFill>
                <a:srgbClr val="D5D5D5"/>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5" name="Line"/>
            <p:cNvSpPr/>
            <p:nvPr/>
          </p:nvSpPr>
          <p:spPr>
            <a:xfrm>
              <a:off x="12963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6" name="Circle"/>
            <p:cNvSpPr/>
            <p:nvPr/>
          </p:nvSpPr>
          <p:spPr>
            <a:xfrm>
              <a:off x="1011208" y="2238355"/>
              <a:ext cx="234103" cy="234104"/>
            </a:xfrm>
            <a:prstGeom prst="ellipse">
              <a:avLst/>
            </a:prstGeom>
            <a:noFill/>
            <a:ln w="38100" cap="flat">
              <a:solidFill>
                <a:srgbClr val="66D5C2"/>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7" name="Line"/>
            <p:cNvSpPr/>
            <p:nvPr/>
          </p:nvSpPr>
          <p:spPr>
            <a:xfrm flipH="1">
              <a:off x="1128259" y="717606"/>
              <a:ext cx="1" cy="1474998"/>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8" name="Ipsum Lorem"/>
            <p:cNvSpPr txBox="1"/>
            <p:nvPr/>
          </p:nvSpPr>
          <p:spPr>
            <a:xfrm>
              <a:off x="0" y="0"/>
              <a:ext cx="2256519" cy="5253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100" b="0">
                  <a:solidFill>
                    <a:srgbClr val="5E5E5E"/>
                  </a:solidFill>
                  <a:latin typeface="Avenir Next Condensed Demi Bold"/>
                  <a:ea typeface="Avenir Next Condensed Demi Bold"/>
                  <a:cs typeface="Avenir Next Condensed Demi Bold"/>
                  <a:sym typeface="Avenir Next Condensed Demi Bold"/>
                </a:defRPr>
              </a:lvl1pPr>
            </a:lstStyle>
            <a:p>
              <a:pPr algn="ctr"/>
              <a:r>
                <a:rPr lang="pt-PT" dirty="0" smtClean="0">
                  <a:solidFill>
                    <a:schemeClr val="accent5">
                      <a:lumMod val="50000"/>
                    </a:schemeClr>
                  </a:solidFill>
                  <a:latin typeface="+mn-lt"/>
                </a:rPr>
                <a:t>+ 4,8% </a:t>
              </a:r>
              <a:endParaRPr dirty="0">
                <a:solidFill>
                  <a:schemeClr val="accent5">
                    <a:lumMod val="50000"/>
                  </a:schemeClr>
                </a:solidFill>
                <a:latin typeface="+mn-lt"/>
              </a:endParaRPr>
            </a:p>
          </p:txBody>
        </p:sp>
      </p:grpSp>
      <p:grpSp>
        <p:nvGrpSpPr>
          <p:cNvPr id="149" name="Group"/>
          <p:cNvGrpSpPr/>
          <p:nvPr/>
        </p:nvGrpSpPr>
        <p:grpSpPr>
          <a:xfrm>
            <a:off x="5381612" y="3384671"/>
            <a:ext cx="1220032" cy="2882948"/>
            <a:chOff x="0" y="0"/>
            <a:chExt cx="2700556" cy="6381441"/>
          </a:xfrm>
        </p:grpSpPr>
        <p:sp>
          <p:nvSpPr>
            <p:cNvPr id="150" name="Circle"/>
            <p:cNvSpPr/>
            <p:nvPr/>
          </p:nvSpPr>
          <p:spPr>
            <a:xfrm>
              <a:off x="291137" y="153452"/>
              <a:ext cx="2118282" cy="2118282"/>
            </a:xfrm>
            <a:prstGeom prst="ellipse">
              <a:avLst/>
            </a:prstGeom>
            <a:solidFill>
              <a:srgbClr val="67D5C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1" name="Circle"/>
            <p:cNvSpPr/>
            <p:nvPr/>
          </p:nvSpPr>
          <p:spPr>
            <a:xfrm>
              <a:off x="568963" y="431279"/>
              <a:ext cx="1562629" cy="1562628"/>
            </a:xfrm>
            <a:prstGeom prst="ellipse">
              <a:avLst/>
            </a:prstGeom>
            <a:solidFill>
              <a:srgbClr val="A8F0EB"/>
            </a:solidFill>
            <a:ln w="12700" cap="flat">
              <a:solidFill>
                <a:schemeClr val="accent1">
                  <a:hueOff val="114395"/>
                  <a:lumOff val="-24975"/>
                </a:schemeClr>
              </a:solidFill>
              <a:prstDash val="solid"/>
              <a:miter lim="400000"/>
            </a:ln>
            <a:effectLst>
              <a:outerShdw blurRad="1778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2" name="Circle"/>
            <p:cNvSpPr/>
            <p:nvPr/>
          </p:nvSpPr>
          <p:spPr>
            <a:xfrm>
              <a:off x="678766" y="541082"/>
              <a:ext cx="1343023" cy="1343022"/>
            </a:xfrm>
            <a:prstGeom prst="ellipse">
              <a:avLst/>
            </a:prstGeom>
            <a:solidFill>
              <a:srgbClr val="FFFFFF"/>
            </a:solidFill>
            <a:ln w="12700" cap="flat">
              <a:solidFill>
                <a:schemeClr val="accent1">
                  <a:hueOff val="114395"/>
                  <a:lumOff val="-24975"/>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3" name="Circle"/>
            <p:cNvSpPr/>
            <p:nvPr/>
          </p:nvSpPr>
          <p:spPr>
            <a:xfrm>
              <a:off x="137684" y="0"/>
              <a:ext cx="2425187" cy="2425187"/>
            </a:xfrm>
            <a:prstGeom prst="ellipse">
              <a:avLst/>
            </a:prstGeom>
            <a:noFill/>
            <a:ln w="50800" cap="flat">
              <a:solidFill>
                <a:srgbClr val="67D5C1"/>
              </a:solidFill>
              <a:custDash>
                <a:ds d="200000" sp="200000"/>
              </a:custDash>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4" name="2017"/>
            <p:cNvSpPr txBox="1">
              <a:spLocks noChangeAspect="1"/>
            </p:cNvSpPr>
            <p:nvPr/>
          </p:nvSpPr>
          <p:spPr>
            <a:xfrm>
              <a:off x="897553" y="910772"/>
              <a:ext cx="950719" cy="633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latin typeface="Avenir Next Condensed"/>
                  <a:ea typeface="Avenir Next Condensed"/>
                  <a:cs typeface="Avenir Next Condensed"/>
                  <a:sym typeface="Avenir Next Condensed"/>
                </a:defRPr>
              </a:lvl1pPr>
            </a:lstStyle>
            <a:p>
              <a:pPr algn="ctr"/>
              <a:r>
                <a:rPr sz="1200" b="1" dirty="0" smtClean="0">
                  <a:solidFill>
                    <a:schemeClr val="accent5">
                      <a:lumMod val="75000"/>
                    </a:schemeClr>
                  </a:solidFill>
                  <a:latin typeface="+mn-lt"/>
                </a:rPr>
                <a:t>20</a:t>
              </a:r>
              <a:r>
                <a:rPr lang="pt-PT" sz="1200" b="1" dirty="0" smtClean="0">
                  <a:solidFill>
                    <a:schemeClr val="accent5">
                      <a:lumMod val="75000"/>
                    </a:schemeClr>
                  </a:solidFill>
                  <a:latin typeface="+mn-lt"/>
                </a:rPr>
                <a:t>16</a:t>
              </a:r>
              <a:endParaRPr sz="1200" b="1" dirty="0">
                <a:solidFill>
                  <a:schemeClr val="accent5">
                    <a:lumMod val="75000"/>
                  </a:schemeClr>
                </a:solidFill>
                <a:latin typeface="+mn-lt"/>
              </a:endParaRPr>
            </a:p>
          </p:txBody>
        </p:sp>
        <p:sp>
          <p:nvSpPr>
            <p:cNvPr id="155" name="Line"/>
            <p:cNvSpPr/>
            <p:nvPr/>
          </p:nvSpPr>
          <p:spPr>
            <a:xfrm flipV="1">
              <a:off x="1350277" y="2450522"/>
              <a:ext cx="1" cy="1640006"/>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6" name="Ipsum Lorem"/>
            <p:cNvSpPr txBox="1"/>
            <p:nvPr/>
          </p:nvSpPr>
          <p:spPr>
            <a:xfrm>
              <a:off x="0" y="4430613"/>
              <a:ext cx="2700556" cy="644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200">
                  <a:solidFill>
                    <a:srgbClr val="67D5C1"/>
                  </a:solidFill>
                  <a:latin typeface="Avenir Next Condensed"/>
                  <a:ea typeface="Avenir Next Condensed"/>
                  <a:cs typeface="Avenir Next Condensed"/>
                  <a:sym typeface="Avenir Next Condensed"/>
                </a:defRPr>
              </a:lvl1pPr>
            </a:lstStyle>
            <a:p>
              <a:r>
                <a:rPr lang="pt-PT" sz="2800" dirty="0" smtClean="0">
                  <a:latin typeface="+mn-lt"/>
                </a:rPr>
                <a:t>5 184</a:t>
              </a:r>
              <a:endParaRPr sz="2800" dirty="0">
                <a:latin typeface="+mn-lt"/>
              </a:endParaRPr>
            </a:p>
          </p:txBody>
        </p:sp>
        <p:sp>
          <p:nvSpPr>
            <p:cNvPr id="157" name="Ipsum Lorem…"/>
            <p:cNvSpPr txBox="1"/>
            <p:nvPr/>
          </p:nvSpPr>
          <p:spPr>
            <a:xfrm>
              <a:off x="0" y="5027265"/>
              <a:ext cx="2700556" cy="13541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rgbClr val="FF0000"/>
                  </a:solidFill>
                </a:rPr>
                <a:t>G</a:t>
              </a:r>
              <a:r>
                <a:rPr lang="pt-PT" dirty="0" smtClean="0"/>
                <a:t>: 3 915</a:t>
              </a:r>
            </a:p>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chemeClr val="accent6">
                      <a:lumMod val="50000"/>
                    </a:schemeClr>
                  </a:solidFill>
                </a:rPr>
                <a:t>NG</a:t>
              </a:r>
              <a:r>
                <a:rPr lang="pt-PT" dirty="0" smtClean="0"/>
                <a:t>: 1 269</a:t>
              </a:r>
              <a:endParaRPr dirty="0"/>
            </a:p>
          </p:txBody>
        </p:sp>
      </p:grpSp>
      <p:grpSp>
        <p:nvGrpSpPr>
          <p:cNvPr id="158" name="Group"/>
          <p:cNvGrpSpPr/>
          <p:nvPr/>
        </p:nvGrpSpPr>
        <p:grpSpPr>
          <a:xfrm>
            <a:off x="6342195" y="2593992"/>
            <a:ext cx="1019429" cy="1420061"/>
            <a:chOff x="0" y="-632764"/>
            <a:chExt cx="2256519" cy="3143323"/>
          </a:xfrm>
        </p:grpSpPr>
        <p:sp>
          <p:nvSpPr>
            <p:cNvPr id="159" name="Line"/>
            <p:cNvSpPr/>
            <p:nvPr/>
          </p:nvSpPr>
          <p:spPr>
            <a:xfrm>
              <a:off x="4327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0" name="Circle"/>
            <p:cNvSpPr/>
            <p:nvPr/>
          </p:nvSpPr>
          <p:spPr>
            <a:xfrm>
              <a:off x="973108" y="2200255"/>
              <a:ext cx="310303" cy="310304"/>
            </a:xfrm>
            <a:prstGeom prst="ellipse">
              <a:avLst/>
            </a:prstGeom>
            <a:noFill/>
            <a:ln w="38100" cap="flat">
              <a:solidFill>
                <a:srgbClr val="D5D5D5"/>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1" name="Line"/>
            <p:cNvSpPr/>
            <p:nvPr/>
          </p:nvSpPr>
          <p:spPr>
            <a:xfrm>
              <a:off x="12963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2" name="Circle"/>
            <p:cNvSpPr/>
            <p:nvPr/>
          </p:nvSpPr>
          <p:spPr>
            <a:xfrm>
              <a:off x="1012561" y="2238355"/>
              <a:ext cx="234103" cy="234104"/>
            </a:xfrm>
            <a:prstGeom prst="ellipse">
              <a:avLst/>
            </a:prstGeom>
            <a:noFill/>
            <a:ln w="38100" cap="flat">
              <a:solidFill>
                <a:srgbClr val="6CCCF9"/>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3" name="Line"/>
            <p:cNvSpPr/>
            <p:nvPr/>
          </p:nvSpPr>
          <p:spPr>
            <a:xfrm flipH="1">
              <a:off x="1128259" y="84842"/>
              <a:ext cx="1" cy="2097572"/>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4" name="Ipsum Lorem"/>
            <p:cNvSpPr txBox="1"/>
            <p:nvPr/>
          </p:nvSpPr>
          <p:spPr>
            <a:xfrm>
              <a:off x="0" y="-632764"/>
              <a:ext cx="2256519" cy="5253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100" b="0">
                  <a:solidFill>
                    <a:srgbClr val="5E5E5E"/>
                  </a:solidFill>
                  <a:latin typeface="Avenir Next Condensed Demi Bold"/>
                  <a:ea typeface="Avenir Next Condensed Demi Bold"/>
                  <a:cs typeface="Avenir Next Condensed Demi Bold"/>
                  <a:sym typeface="Avenir Next Condensed Demi Bold"/>
                </a:defRPr>
              </a:lvl1pPr>
            </a:lstStyle>
            <a:p>
              <a:pPr algn="ctr"/>
              <a:r>
                <a:rPr lang="pt-PT" dirty="0" smtClean="0">
                  <a:solidFill>
                    <a:schemeClr val="accent5">
                      <a:lumMod val="50000"/>
                    </a:schemeClr>
                  </a:solidFill>
                  <a:latin typeface="+mn-lt"/>
                </a:rPr>
                <a:t>+ 5,2% </a:t>
              </a:r>
              <a:endParaRPr dirty="0">
                <a:solidFill>
                  <a:schemeClr val="accent5">
                    <a:lumMod val="50000"/>
                  </a:schemeClr>
                </a:solidFill>
                <a:latin typeface="+mn-lt"/>
              </a:endParaRPr>
            </a:p>
          </p:txBody>
        </p:sp>
      </p:grpSp>
      <p:grpSp>
        <p:nvGrpSpPr>
          <p:cNvPr id="165" name="Group"/>
          <p:cNvGrpSpPr/>
          <p:nvPr/>
        </p:nvGrpSpPr>
        <p:grpSpPr>
          <a:xfrm>
            <a:off x="7045749" y="3396145"/>
            <a:ext cx="1220032" cy="3160657"/>
            <a:chOff x="0" y="0"/>
            <a:chExt cx="2700556" cy="6996153"/>
          </a:xfrm>
        </p:grpSpPr>
        <p:sp>
          <p:nvSpPr>
            <p:cNvPr id="166" name="Circle"/>
            <p:cNvSpPr/>
            <p:nvPr/>
          </p:nvSpPr>
          <p:spPr>
            <a:xfrm>
              <a:off x="291137" y="153452"/>
              <a:ext cx="2118282" cy="2118282"/>
            </a:xfrm>
            <a:prstGeom prst="ellipse">
              <a:avLst/>
            </a:prstGeom>
            <a:solidFill>
              <a:srgbClr val="6CCCFA"/>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7" name="Circle"/>
            <p:cNvSpPr/>
            <p:nvPr/>
          </p:nvSpPr>
          <p:spPr>
            <a:xfrm>
              <a:off x="568963" y="431279"/>
              <a:ext cx="1562629" cy="1562628"/>
            </a:xfrm>
            <a:prstGeom prst="ellipse">
              <a:avLst/>
            </a:prstGeom>
            <a:solidFill>
              <a:srgbClr val="9EEAF4"/>
            </a:solidFill>
            <a:ln w="12700" cap="flat">
              <a:solidFill>
                <a:schemeClr val="accent1">
                  <a:hueOff val="114395"/>
                  <a:lumOff val="-24975"/>
                </a:schemeClr>
              </a:solidFill>
              <a:prstDash val="solid"/>
              <a:miter lim="400000"/>
            </a:ln>
            <a:effectLst>
              <a:outerShdw blurRad="1778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8" name="Circle"/>
            <p:cNvSpPr/>
            <p:nvPr/>
          </p:nvSpPr>
          <p:spPr>
            <a:xfrm>
              <a:off x="678766" y="541082"/>
              <a:ext cx="1343023" cy="1343022"/>
            </a:xfrm>
            <a:prstGeom prst="ellipse">
              <a:avLst/>
            </a:prstGeom>
            <a:solidFill>
              <a:srgbClr val="FFFFFF"/>
            </a:solidFill>
            <a:ln w="12700" cap="flat">
              <a:solidFill>
                <a:schemeClr val="accent1">
                  <a:hueOff val="114395"/>
                  <a:lumOff val="-24975"/>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9" name="Circle"/>
            <p:cNvSpPr/>
            <p:nvPr/>
          </p:nvSpPr>
          <p:spPr>
            <a:xfrm>
              <a:off x="137684" y="0"/>
              <a:ext cx="2425187" cy="2425187"/>
            </a:xfrm>
            <a:prstGeom prst="ellipse">
              <a:avLst/>
            </a:prstGeom>
            <a:noFill/>
            <a:ln w="50800" cap="flat">
              <a:solidFill>
                <a:srgbClr val="6CCAF7"/>
              </a:solidFill>
              <a:custDash>
                <a:ds d="200000" sp="200000"/>
              </a:custDash>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0" name="2018"/>
            <p:cNvSpPr txBox="1">
              <a:spLocks noChangeAspect="1"/>
            </p:cNvSpPr>
            <p:nvPr/>
          </p:nvSpPr>
          <p:spPr>
            <a:xfrm>
              <a:off x="897562" y="910774"/>
              <a:ext cx="950701" cy="633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latin typeface="Avenir Next Condensed"/>
                  <a:ea typeface="Avenir Next Condensed"/>
                  <a:cs typeface="Avenir Next Condensed"/>
                  <a:sym typeface="Avenir Next Condensed"/>
                </a:defRPr>
              </a:lvl1pPr>
            </a:lstStyle>
            <a:p>
              <a:pPr algn="ctr"/>
              <a:r>
                <a:rPr sz="1200" b="1" dirty="0" smtClean="0">
                  <a:solidFill>
                    <a:schemeClr val="accent5">
                      <a:lumMod val="75000"/>
                    </a:schemeClr>
                  </a:solidFill>
                  <a:latin typeface="+mn-lt"/>
                </a:rPr>
                <a:t>201</a:t>
              </a:r>
              <a:r>
                <a:rPr lang="pt-PT" sz="1200" b="1" dirty="0" smtClean="0">
                  <a:solidFill>
                    <a:schemeClr val="accent5">
                      <a:lumMod val="75000"/>
                    </a:schemeClr>
                  </a:solidFill>
                  <a:latin typeface="+mn-lt"/>
                </a:rPr>
                <a:t>7</a:t>
              </a:r>
              <a:endParaRPr sz="1200" b="1" dirty="0">
                <a:solidFill>
                  <a:schemeClr val="accent5">
                    <a:lumMod val="75000"/>
                  </a:schemeClr>
                </a:solidFill>
                <a:latin typeface="+mn-lt"/>
              </a:endParaRPr>
            </a:p>
          </p:txBody>
        </p:sp>
        <p:sp>
          <p:nvSpPr>
            <p:cNvPr id="171" name="Line"/>
            <p:cNvSpPr/>
            <p:nvPr/>
          </p:nvSpPr>
          <p:spPr>
            <a:xfrm flipV="1">
              <a:off x="1350277" y="2450522"/>
              <a:ext cx="1" cy="2324601"/>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2" name="Ipsum Lorem"/>
            <p:cNvSpPr txBox="1"/>
            <p:nvPr/>
          </p:nvSpPr>
          <p:spPr>
            <a:xfrm>
              <a:off x="0" y="5087490"/>
              <a:ext cx="2700556" cy="644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200">
                  <a:solidFill>
                    <a:srgbClr val="6CCCF9"/>
                  </a:solidFill>
                  <a:latin typeface="Avenir Next Condensed"/>
                  <a:ea typeface="Avenir Next Condensed"/>
                  <a:cs typeface="Avenir Next Condensed"/>
                  <a:sym typeface="Avenir Next Condensed"/>
                </a:defRPr>
              </a:lvl1pPr>
            </a:lstStyle>
            <a:p>
              <a:r>
                <a:rPr lang="pt-PT" sz="2800" dirty="0" smtClean="0">
                  <a:latin typeface="+mn-lt"/>
                </a:rPr>
                <a:t>5 455</a:t>
              </a:r>
              <a:endParaRPr sz="2800" dirty="0">
                <a:latin typeface="+mn-lt"/>
              </a:endParaRPr>
            </a:p>
          </p:txBody>
        </p:sp>
        <p:sp>
          <p:nvSpPr>
            <p:cNvPr id="173" name="Ipsum Lorem…"/>
            <p:cNvSpPr txBox="1"/>
            <p:nvPr/>
          </p:nvSpPr>
          <p:spPr>
            <a:xfrm>
              <a:off x="0" y="5641975"/>
              <a:ext cx="2700556" cy="1354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rgbClr val="FF0000"/>
                  </a:solidFill>
                </a:rPr>
                <a:t>G</a:t>
              </a:r>
              <a:r>
                <a:rPr lang="pt-PT" dirty="0" smtClean="0"/>
                <a:t>: 3 968</a:t>
              </a:r>
            </a:p>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chemeClr val="accent6">
                      <a:lumMod val="50000"/>
                    </a:schemeClr>
                  </a:solidFill>
                </a:rPr>
                <a:t>NG</a:t>
              </a:r>
              <a:r>
                <a:rPr lang="pt-PT" dirty="0" smtClean="0"/>
                <a:t>: 1 487</a:t>
              </a:r>
              <a:endParaRPr dirty="0"/>
            </a:p>
          </p:txBody>
        </p:sp>
      </p:grpSp>
      <p:grpSp>
        <p:nvGrpSpPr>
          <p:cNvPr id="176" name="Group"/>
          <p:cNvGrpSpPr/>
          <p:nvPr/>
        </p:nvGrpSpPr>
        <p:grpSpPr>
          <a:xfrm>
            <a:off x="8767534" y="3396145"/>
            <a:ext cx="1220032" cy="2998611"/>
            <a:chOff x="0" y="0"/>
            <a:chExt cx="2700556" cy="6637461"/>
          </a:xfrm>
        </p:grpSpPr>
        <p:sp>
          <p:nvSpPr>
            <p:cNvPr id="177" name="Circle"/>
            <p:cNvSpPr/>
            <p:nvPr/>
          </p:nvSpPr>
          <p:spPr>
            <a:xfrm>
              <a:off x="291137" y="153452"/>
              <a:ext cx="2118282" cy="2118282"/>
            </a:xfrm>
            <a:prstGeom prst="ellipse">
              <a:avLst/>
            </a:prstGeom>
            <a:solidFill>
              <a:srgbClr val="EB85D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8" name="Circle"/>
            <p:cNvSpPr/>
            <p:nvPr/>
          </p:nvSpPr>
          <p:spPr>
            <a:xfrm>
              <a:off x="568963" y="431279"/>
              <a:ext cx="1562629" cy="1562628"/>
            </a:xfrm>
            <a:prstGeom prst="ellipse">
              <a:avLst/>
            </a:prstGeom>
            <a:solidFill>
              <a:srgbClr val="F1B0F5"/>
            </a:solidFill>
            <a:ln w="12700" cap="flat">
              <a:solidFill>
                <a:schemeClr val="accent1">
                  <a:hueOff val="114395"/>
                  <a:lumOff val="-24975"/>
                </a:schemeClr>
              </a:solidFill>
              <a:prstDash val="solid"/>
              <a:miter lim="400000"/>
            </a:ln>
            <a:effectLst>
              <a:outerShdw blurRad="1778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9" name="Circle"/>
            <p:cNvSpPr/>
            <p:nvPr/>
          </p:nvSpPr>
          <p:spPr>
            <a:xfrm>
              <a:off x="678766" y="541082"/>
              <a:ext cx="1343023" cy="1343022"/>
            </a:xfrm>
            <a:prstGeom prst="ellipse">
              <a:avLst/>
            </a:prstGeom>
            <a:solidFill>
              <a:srgbClr val="FFFFFF"/>
            </a:solidFill>
            <a:ln w="12700" cap="flat">
              <a:solidFill>
                <a:schemeClr val="accent1">
                  <a:hueOff val="114395"/>
                  <a:lumOff val="-24975"/>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0" name="Circle"/>
            <p:cNvSpPr/>
            <p:nvPr/>
          </p:nvSpPr>
          <p:spPr>
            <a:xfrm>
              <a:off x="137684" y="0"/>
              <a:ext cx="2425187" cy="2425187"/>
            </a:xfrm>
            <a:prstGeom prst="ellipse">
              <a:avLst/>
            </a:prstGeom>
            <a:noFill/>
            <a:ln w="50800" cap="flat">
              <a:solidFill>
                <a:srgbClr val="EB85D5"/>
              </a:solidFill>
              <a:custDash>
                <a:ds d="200000" sp="200000"/>
              </a:custDash>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1" name="2019"/>
            <p:cNvSpPr txBox="1">
              <a:spLocks noChangeAspect="1"/>
            </p:cNvSpPr>
            <p:nvPr/>
          </p:nvSpPr>
          <p:spPr>
            <a:xfrm>
              <a:off x="876469" y="910772"/>
              <a:ext cx="950719" cy="633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a:latin typeface="Avenir Next Condensed"/>
                  <a:ea typeface="Avenir Next Condensed"/>
                  <a:cs typeface="Avenir Next Condensed"/>
                  <a:sym typeface="Avenir Next Condensed"/>
                </a:defRPr>
              </a:lvl1pPr>
            </a:lstStyle>
            <a:p>
              <a:pPr algn="ctr"/>
              <a:r>
                <a:rPr lang="pt-PT" sz="1200" b="1" dirty="0" smtClean="0">
                  <a:solidFill>
                    <a:schemeClr val="accent5">
                      <a:lumMod val="75000"/>
                    </a:schemeClr>
                  </a:solidFill>
                  <a:latin typeface="+mn-lt"/>
                </a:rPr>
                <a:t>2018</a:t>
              </a:r>
              <a:endParaRPr sz="1200" b="1" dirty="0">
                <a:solidFill>
                  <a:schemeClr val="accent5">
                    <a:lumMod val="75000"/>
                  </a:schemeClr>
                </a:solidFill>
                <a:latin typeface="+mn-lt"/>
              </a:endParaRPr>
            </a:p>
          </p:txBody>
        </p:sp>
        <p:sp>
          <p:nvSpPr>
            <p:cNvPr id="182" name="Line"/>
            <p:cNvSpPr/>
            <p:nvPr/>
          </p:nvSpPr>
          <p:spPr>
            <a:xfrm flipV="1">
              <a:off x="1350277" y="2450522"/>
              <a:ext cx="1" cy="1640006"/>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3" name="Ipsum Lorem"/>
            <p:cNvSpPr txBox="1"/>
            <p:nvPr/>
          </p:nvSpPr>
          <p:spPr>
            <a:xfrm>
              <a:off x="0" y="4409530"/>
              <a:ext cx="2700556" cy="644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200">
                  <a:solidFill>
                    <a:srgbClr val="E582D0"/>
                  </a:solidFill>
                  <a:latin typeface="Avenir Next Condensed"/>
                  <a:ea typeface="Avenir Next Condensed"/>
                  <a:cs typeface="Avenir Next Condensed"/>
                  <a:sym typeface="Avenir Next Condensed"/>
                </a:defRPr>
              </a:lvl1pPr>
            </a:lstStyle>
            <a:p>
              <a:r>
                <a:rPr lang="pt-PT" sz="2800" dirty="0" smtClean="0">
                  <a:latin typeface="+mn-lt"/>
                </a:rPr>
                <a:t>9 966</a:t>
              </a:r>
              <a:endParaRPr sz="2800" dirty="0">
                <a:latin typeface="+mn-lt"/>
              </a:endParaRPr>
            </a:p>
          </p:txBody>
        </p:sp>
        <p:sp>
          <p:nvSpPr>
            <p:cNvPr id="184" name="Ipsum Lorem…"/>
            <p:cNvSpPr txBox="1"/>
            <p:nvPr/>
          </p:nvSpPr>
          <p:spPr>
            <a:xfrm>
              <a:off x="0" y="4985090"/>
              <a:ext cx="2700556" cy="16523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rgbClr val="FF0000"/>
                  </a:solidFill>
                </a:rPr>
                <a:t>G</a:t>
              </a:r>
              <a:r>
                <a:rPr lang="pt-PT" dirty="0" smtClean="0"/>
                <a:t>: 5 069</a:t>
              </a:r>
            </a:p>
            <a:p>
              <a:pPr>
                <a:defRPr sz="1400" b="0">
                  <a:solidFill>
                    <a:srgbClr val="5E5E5E"/>
                  </a:solidFill>
                  <a:latin typeface="Avenir Next Condensed Demi Bold"/>
                  <a:ea typeface="Avenir Next Condensed Demi Bold"/>
                  <a:cs typeface="Avenir Next Condensed Demi Bold"/>
                  <a:sym typeface="Avenir Next Condensed Demi Bold"/>
                </a:defRPr>
              </a:pPr>
              <a:r>
                <a:rPr lang="pt-PT" b="1" dirty="0" smtClean="0">
                  <a:solidFill>
                    <a:schemeClr val="accent6">
                      <a:lumMod val="50000"/>
                    </a:schemeClr>
                  </a:solidFill>
                </a:rPr>
                <a:t>NG</a:t>
              </a:r>
              <a:r>
                <a:rPr lang="pt-PT" dirty="0" smtClean="0"/>
                <a:t>: 4 897</a:t>
              </a:r>
              <a:endParaRPr dirty="0"/>
            </a:p>
          </p:txBody>
        </p:sp>
      </p:grpSp>
      <p:grpSp>
        <p:nvGrpSpPr>
          <p:cNvPr id="185" name="Group"/>
          <p:cNvGrpSpPr/>
          <p:nvPr/>
        </p:nvGrpSpPr>
        <p:grpSpPr>
          <a:xfrm>
            <a:off x="8007555" y="2879856"/>
            <a:ext cx="1019428" cy="1134198"/>
            <a:chOff x="0" y="0"/>
            <a:chExt cx="2256518" cy="2510559"/>
          </a:xfrm>
        </p:grpSpPr>
        <p:sp>
          <p:nvSpPr>
            <p:cNvPr id="186" name="Line"/>
            <p:cNvSpPr/>
            <p:nvPr/>
          </p:nvSpPr>
          <p:spPr>
            <a:xfrm>
              <a:off x="4327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7" name="Circle"/>
            <p:cNvSpPr/>
            <p:nvPr/>
          </p:nvSpPr>
          <p:spPr>
            <a:xfrm>
              <a:off x="973108" y="2200255"/>
              <a:ext cx="310303" cy="310304"/>
            </a:xfrm>
            <a:prstGeom prst="ellipse">
              <a:avLst/>
            </a:prstGeom>
            <a:noFill/>
            <a:ln w="38100" cap="flat">
              <a:solidFill>
                <a:srgbClr val="D5D5D5"/>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8" name="Line"/>
            <p:cNvSpPr/>
            <p:nvPr/>
          </p:nvSpPr>
          <p:spPr>
            <a:xfrm>
              <a:off x="1296314" y="2355407"/>
              <a:ext cx="552000" cy="1"/>
            </a:xfrm>
            <a:prstGeom prst="line">
              <a:avLst/>
            </a:prstGeom>
            <a:noFill/>
            <a:ln w="63500" cap="flat">
              <a:solidFill>
                <a:srgbClr val="D5D5D5"/>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89" name="Circle"/>
            <p:cNvSpPr/>
            <p:nvPr/>
          </p:nvSpPr>
          <p:spPr>
            <a:xfrm>
              <a:off x="1011208" y="2238355"/>
              <a:ext cx="234103" cy="234104"/>
            </a:xfrm>
            <a:prstGeom prst="ellipse">
              <a:avLst/>
            </a:prstGeom>
            <a:noFill/>
            <a:ln w="38100" cap="flat">
              <a:solidFill>
                <a:srgbClr val="EA84D4"/>
              </a:solidFill>
              <a:prstDash val="solid"/>
              <a:miter lim="400000"/>
            </a:ln>
            <a:effectLst>
              <a:outerShdw blurRad="393700" dist="430554" dir="2700000" rotWithShape="0">
                <a:srgbClr val="000000">
                  <a:alpha val="25377"/>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0" name="Line"/>
            <p:cNvSpPr/>
            <p:nvPr/>
          </p:nvSpPr>
          <p:spPr>
            <a:xfrm flipH="1">
              <a:off x="1128259" y="717606"/>
              <a:ext cx="1" cy="1474998"/>
            </a:xfrm>
            <a:prstGeom prst="line">
              <a:avLst/>
            </a:prstGeom>
            <a:noFill/>
            <a:ln w="50800" cap="flat">
              <a:solidFill>
                <a:srgbClr val="D5D5D5"/>
              </a:solidFill>
              <a:prstDash val="solid"/>
              <a:miter lim="400000"/>
              <a:headEnd type="oval" w="med" len="me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1" name="Ipsum Lorem"/>
            <p:cNvSpPr txBox="1"/>
            <p:nvPr/>
          </p:nvSpPr>
          <p:spPr>
            <a:xfrm>
              <a:off x="0" y="0"/>
              <a:ext cx="2256518" cy="5253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100" b="0">
                  <a:solidFill>
                    <a:srgbClr val="5E5E5E"/>
                  </a:solidFill>
                  <a:latin typeface="Avenir Next Condensed Demi Bold"/>
                  <a:ea typeface="Avenir Next Condensed Demi Bold"/>
                  <a:cs typeface="Avenir Next Condensed Demi Bold"/>
                  <a:sym typeface="Avenir Next Condensed Demi Bold"/>
                </a:defRPr>
              </a:lvl1pPr>
            </a:lstStyle>
            <a:p>
              <a:pPr algn="ctr"/>
              <a:r>
                <a:rPr lang="pt-PT" dirty="0" smtClean="0">
                  <a:solidFill>
                    <a:schemeClr val="accent5">
                      <a:lumMod val="50000"/>
                    </a:schemeClr>
                  </a:solidFill>
                  <a:latin typeface="+mn-lt"/>
                </a:rPr>
                <a:t>+ 83%</a:t>
              </a:r>
              <a:endParaRPr dirty="0">
                <a:solidFill>
                  <a:schemeClr val="accent5">
                    <a:lumMod val="50000"/>
                  </a:schemeClr>
                </a:solidFill>
                <a:latin typeface="+mn-lt"/>
              </a:endParaRPr>
            </a:p>
          </p:txBody>
        </p:sp>
      </p:grpSp>
    </p:spTree>
    <p:extLst>
      <p:ext uri="{BB962C8B-B14F-4D97-AF65-F5344CB8AC3E}">
        <p14:creationId xmlns:p14="http://schemas.microsoft.com/office/powerpoint/2010/main" val="3651432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Título 1"/>
          <p:cNvSpPr txBox="1">
            <a:spLocks/>
          </p:cNvSpPr>
          <p:nvPr/>
        </p:nvSpPr>
        <p:spPr>
          <a:xfrm>
            <a:off x="819510" y="365126"/>
            <a:ext cx="7289320"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2018 - Casos de RAM</a:t>
            </a:r>
            <a:endParaRPr lang="pt-PT" sz="4000" dirty="0">
              <a:solidFill>
                <a:schemeClr val="accent5">
                  <a:lumMod val="75000"/>
                </a:schemeClr>
              </a:solidFill>
            </a:endParaRPr>
          </a:p>
        </p:txBody>
      </p:sp>
      <p:sp>
        <p:nvSpPr>
          <p:cNvPr id="43"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Género do Doente</a:t>
            </a:r>
          </a:p>
        </p:txBody>
      </p:sp>
      <p:grpSp>
        <p:nvGrpSpPr>
          <p:cNvPr id="176" name="Group 66">
            <a:extLst>
              <a:ext uri="{FF2B5EF4-FFF2-40B4-BE49-F238E27FC236}">
                <a16:creationId xmlns:a16="http://schemas.microsoft.com/office/drawing/2014/main" id="{1F8824E7-0F76-B341-892E-6563CF3AFC1E}"/>
              </a:ext>
            </a:extLst>
          </p:cNvPr>
          <p:cNvGrpSpPr/>
          <p:nvPr/>
        </p:nvGrpSpPr>
        <p:grpSpPr>
          <a:xfrm rot="5400000">
            <a:off x="4101478" y="2018914"/>
            <a:ext cx="5064368" cy="3921812"/>
            <a:chOff x="2883579" y="1308794"/>
            <a:chExt cx="6420642" cy="4776338"/>
          </a:xfrm>
        </p:grpSpPr>
        <p:sp>
          <p:nvSpPr>
            <p:cNvPr id="177" name="Rectangle 24">
              <a:extLst>
                <a:ext uri="{FF2B5EF4-FFF2-40B4-BE49-F238E27FC236}">
                  <a16:creationId xmlns:a16="http://schemas.microsoft.com/office/drawing/2014/main" id="{7159E856-F596-324E-A610-20C1CB12A66F}"/>
                </a:ext>
              </a:extLst>
            </p:cNvPr>
            <p:cNvSpPr/>
            <p:nvPr/>
          </p:nvSpPr>
          <p:spPr>
            <a:xfrm rot="2713502">
              <a:off x="4664544" y="3196348"/>
              <a:ext cx="330526" cy="45719"/>
            </a:xfrm>
            <a:prstGeom prst="rect">
              <a:avLst/>
            </a:prstGeom>
            <a:solidFill>
              <a:srgbClr val="92DCF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8" name="Arc 45">
              <a:extLst>
                <a:ext uri="{FF2B5EF4-FFF2-40B4-BE49-F238E27FC236}">
                  <a16:creationId xmlns:a16="http://schemas.microsoft.com/office/drawing/2014/main" id="{4E7C28AF-627E-2649-89AE-546B8C83A43E}"/>
                </a:ext>
              </a:extLst>
            </p:cNvPr>
            <p:cNvSpPr/>
            <p:nvPr/>
          </p:nvSpPr>
          <p:spPr>
            <a:xfrm rot="16200000">
              <a:off x="4567239" y="2827949"/>
              <a:ext cx="3082845" cy="3201826"/>
            </a:xfrm>
            <a:prstGeom prst="arc">
              <a:avLst>
                <a:gd name="adj1" fmla="val 16200000"/>
                <a:gd name="adj2" fmla="val 18627880"/>
              </a:avLst>
            </a:prstGeom>
            <a:ln w="57150">
              <a:solidFill>
                <a:srgbClr val="FF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9" name="Arc 46">
              <a:extLst>
                <a:ext uri="{FF2B5EF4-FFF2-40B4-BE49-F238E27FC236}">
                  <a16:creationId xmlns:a16="http://schemas.microsoft.com/office/drawing/2014/main" id="{EB22723F-B59E-7D4A-BEEB-F7CC2DA8212F}"/>
                </a:ext>
              </a:extLst>
            </p:cNvPr>
            <p:cNvSpPr/>
            <p:nvPr/>
          </p:nvSpPr>
          <p:spPr>
            <a:xfrm rot="16200000">
              <a:off x="4554578" y="2837585"/>
              <a:ext cx="3082845" cy="3201826"/>
            </a:xfrm>
            <a:prstGeom prst="arc">
              <a:avLst>
                <a:gd name="adj1" fmla="val 19040883"/>
                <a:gd name="adj2" fmla="val 21336048"/>
              </a:avLst>
            </a:prstGeom>
            <a:ln w="57150">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80" name="Arc 52">
              <a:extLst>
                <a:ext uri="{FF2B5EF4-FFF2-40B4-BE49-F238E27FC236}">
                  <a16:creationId xmlns:a16="http://schemas.microsoft.com/office/drawing/2014/main" id="{EDDD1F56-3DC6-9A48-BBF1-7AD6781C8B27}"/>
                </a:ext>
              </a:extLst>
            </p:cNvPr>
            <p:cNvSpPr/>
            <p:nvPr/>
          </p:nvSpPr>
          <p:spPr>
            <a:xfrm rot="16200000">
              <a:off x="4556389" y="2832432"/>
              <a:ext cx="3082845" cy="3201826"/>
            </a:xfrm>
            <a:prstGeom prst="arc">
              <a:avLst>
                <a:gd name="adj1" fmla="val 21574796"/>
                <a:gd name="adj2" fmla="val 2783968"/>
              </a:avLst>
            </a:prstGeom>
            <a:ln w="57150">
              <a:solidFill>
                <a:srgbClr val="FF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81" name="Arc 53">
              <a:extLst>
                <a:ext uri="{FF2B5EF4-FFF2-40B4-BE49-F238E27FC236}">
                  <a16:creationId xmlns:a16="http://schemas.microsoft.com/office/drawing/2014/main" id="{63C51359-3C5F-2B4A-9994-CAD5D94AAE15}"/>
                </a:ext>
              </a:extLst>
            </p:cNvPr>
            <p:cNvSpPr/>
            <p:nvPr/>
          </p:nvSpPr>
          <p:spPr>
            <a:xfrm rot="16200000">
              <a:off x="4549763" y="2827738"/>
              <a:ext cx="3082845" cy="3201826"/>
            </a:xfrm>
            <a:prstGeom prst="arc">
              <a:avLst>
                <a:gd name="adj1" fmla="val 2801066"/>
                <a:gd name="adj2" fmla="val 5552119"/>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nvGrpSpPr>
            <p:cNvPr id="182" name="Group 65">
              <a:extLst>
                <a:ext uri="{FF2B5EF4-FFF2-40B4-BE49-F238E27FC236}">
                  <a16:creationId xmlns:a16="http://schemas.microsoft.com/office/drawing/2014/main" id="{F2DB40CD-E9AE-3447-A402-81AEFA8D0512}"/>
                </a:ext>
              </a:extLst>
            </p:cNvPr>
            <p:cNvGrpSpPr/>
            <p:nvPr/>
          </p:nvGrpSpPr>
          <p:grpSpPr>
            <a:xfrm>
              <a:off x="4492083" y="3002287"/>
              <a:ext cx="3201826" cy="3082845"/>
              <a:chOff x="4492083" y="3002287"/>
              <a:chExt cx="3201826" cy="3082845"/>
            </a:xfrm>
          </p:grpSpPr>
          <p:grpSp>
            <p:nvGrpSpPr>
              <p:cNvPr id="225" name="Group 50">
                <a:extLst>
                  <a:ext uri="{FF2B5EF4-FFF2-40B4-BE49-F238E27FC236}">
                    <a16:creationId xmlns:a16="http://schemas.microsoft.com/office/drawing/2014/main" id="{B7A36C27-0B3C-8345-91A5-E8AE349BD742}"/>
                  </a:ext>
                </a:extLst>
              </p:cNvPr>
              <p:cNvGrpSpPr/>
              <p:nvPr/>
            </p:nvGrpSpPr>
            <p:grpSpPr>
              <a:xfrm>
                <a:off x="4793277" y="3195593"/>
                <a:ext cx="2632969" cy="2609822"/>
                <a:chOff x="5496436" y="3828336"/>
                <a:chExt cx="1237753" cy="1237753"/>
              </a:xfrm>
            </p:grpSpPr>
            <p:sp>
              <p:nvSpPr>
                <p:cNvPr id="228" name="Oval 227">
                  <a:extLst>
                    <a:ext uri="{FF2B5EF4-FFF2-40B4-BE49-F238E27FC236}">
                      <a16:creationId xmlns:a16="http://schemas.microsoft.com/office/drawing/2014/main" id="{E0F7B5D3-8C52-2B49-8FFB-4CE38BD9EF87}"/>
                    </a:ext>
                  </a:extLst>
                </p:cNvPr>
                <p:cNvSpPr/>
                <p:nvPr/>
              </p:nvSpPr>
              <p:spPr>
                <a:xfrm>
                  <a:off x="5496436" y="3828336"/>
                  <a:ext cx="1237753" cy="1237753"/>
                </a:xfrm>
                <a:prstGeom prst="ellipse">
                  <a:avLst/>
                </a:prstGeom>
                <a:solidFill>
                  <a:schemeClr val="bg1">
                    <a:lumMod val="85000"/>
                  </a:scheme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9" name="Oval 228">
                  <a:extLst>
                    <a:ext uri="{FF2B5EF4-FFF2-40B4-BE49-F238E27FC236}">
                      <a16:creationId xmlns:a16="http://schemas.microsoft.com/office/drawing/2014/main" id="{CA0DAA3C-2F3E-F74C-BCB2-4A8301E8D7ED}"/>
                    </a:ext>
                  </a:extLst>
                </p:cNvPr>
                <p:cNvSpPr/>
                <p:nvPr/>
              </p:nvSpPr>
              <p:spPr>
                <a:xfrm>
                  <a:off x="5630378" y="3962278"/>
                  <a:ext cx="978215" cy="978215"/>
                </a:xfrm>
                <a:prstGeom prst="ellipse">
                  <a:avLst/>
                </a:prstGeom>
                <a:solidFill>
                  <a:schemeClr val="bg1"/>
                </a:solidFill>
                <a:ln>
                  <a:noFill/>
                </a:ln>
                <a:effectLst>
                  <a:outerShdw blurRad="50800" dist="2540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27" name="Arc 54">
                <a:extLst>
                  <a:ext uri="{FF2B5EF4-FFF2-40B4-BE49-F238E27FC236}">
                    <a16:creationId xmlns:a16="http://schemas.microsoft.com/office/drawing/2014/main" id="{51E4D667-D436-C14B-AD92-C7221609EF2C}"/>
                  </a:ext>
                </a:extLst>
              </p:cNvPr>
              <p:cNvSpPr/>
              <p:nvPr/>
            </p:nvSpPr>
            <p:spPr>
              <a:xfrm rot="5400000">
                <a:off x="4551573" y="2942797"/>
                <a:ext cx="3082845" cy="3201826"/>
              </a:xfrm>
              <a:prstGeom prst="arc">
                <a:avLst>
                  <a:gd name="adj1" fmla="val 16411578"/>
                  <a:gd name="adj2" fmla="val 5236053"/>
                </a:avLst>
              </a:prstGeom>
              <a:noFill/>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grpSp>
          <p:nvGrpSpPr>
            <p:cNvPr id="218" name="Group 14">
              <a:extLst>
                <a:ext uri="{FF2B5EF4-FFF2-40B4-BE49-F238E27FC236}">
                  <a16:creationId xmlns:a16="http://schemas.microsoft.com/office/drawing/2014/main" id="{5400F31D-CFDD-C045-A08F-AFC4BBEE5206}"/>
                </a:ext>
              </a:extLst>
            </p:cNvPr>
            <p:cNvGrpSpPr/>
            <p:nvPr/>
          </p:nvGrpSpPr>
          <p:grpSpPr>
            <a:xfrm>
              <a:off x="2883579" y="3858076"/>
              <a:ext cx="1730921" cy="1237753"/>
              <a:chOff x="375509" y="4031250"/>
              <a:chExt cx="1730921" cy="1237753"/>
            </a:xfrm>
          </p:grpSpPr>
          <p:sp>
            <p:nvSpPr>
              <p:cNvPr id="220" name="Oval 219">
                <a:extLst>
                  <a:ext uri="{FF2B5EF4-FFF2-40B4-BE49-F238E27FC236}">
                    <a16:creationId xmlns:a16="http://schemas.microsoft.com/office/drawing/2014/main" id="{147ED4D7-DCB4-7E40-B5C4-F4E0D894AF7D}"/>
                  </a:ext>
                </a:extLst>
              </p:cNvPr>
              <p:cNvSpPr/>
              <p:nvPr/>
            </p:nvSpPr>
            <p:spPr>
              <a:xfrm>
                <a:off x="375509" y="4031250"/>
                <a:ext cx="1237753" cy="1237753"/>
              </a:xfrm>
              <a:prstGeom prst="ellipse">
                <a:avLst/>
              </a:prstGeom>
              <a:solidFill>
                <a:srgbClr val="FFCCFF"/>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1" name="Oval 220">
                <a:extLst>
                  <a:ext uri="{FF2B5EF4-FFF2-40B4-BE49-F238E27FC236}">
                    <a16:creationId xmlns:a16="http://schemas.microsoft.com/office/drawing/2014/main" id="{B528589C-B7B0-8949-89E8-8C2C7D83DD4B}"/>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2" name="TextBox 7">
                <a:extLst>
                  <a:ext uri="{FF2B5EF4-FFF2-40B4-BE49-F238E27FC236}">
                    <a16:creationId xmlns:a16="http://schemas.microsoft.com/office/drawing/2014/main" id="{176FD2F0-6951-C84E-9575-65F810640CAA}"/>
                  </a:ext>
                </a:extLst>
              </p:cNvPr>
              <p:cNvSpPr txBox="1"/>
              <p:nvPr/>
            </p:nvSpPr>
            <p:spPr>
              <a:xfrm rot="16200000">
                <a:off x="693720" y="4357475"/>
                <a:ext cx="677622"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2018</a:t>
                </a:r>
              </a:p>
              <a:p>
                <a:pPr algn="ctr"/>
                <a:r>
                  <a:rPr lang="pt-PT" sz="1200" b="1" dirty="0" smtClean="0">
                    <a:solidFill>
                      <a:srgbClr val="800080"/>
                    </a:solidFill>
                    <a:cs typeface="Futura Medium" panose="020B0602020204020303" pitchFamily="34" charset="-79"/>
                  </a:rPr>
                  <a:t>5 675</a:t>
                </a:r>
                <a:endParaRPr lang="pt-PT" sz="1200" b="1" dirty="0">
                  <a:solidFill>
                    <a:srgbClr val="800080"/>
                  </a:solidFill>
                  <a:cs typeface="Futura Medium" panose="020B0602020204020303" pitchFamily="34" charset="-79"/>
                </a:endParaRPr>
              </a:p>
            </p:txBody>
          </p:sp>
          <p:cxnSp>
            <p:nvCxnSpPr>
              <p:cNvPr id="223" name="Straight Connector 10">
                <a:extLst>
                  <a:ext uri="{FF2B5EF4-FFF2-40B4-BE49-F238E27FC236}">
                    <a16:creationId xmlns:a16="http://schemas.microsoft.com/office/drawing/2014/main" id="{17467F85-4AEE-AF49-9F2D-8267CD0BE510}"/>
                  </a:ext>
                </a:extLst>
              </p:cNvPr>
              <p:cNvCxnSpPr>
                <a:cxnSpLocks/>
              </p:cNvCxnSpPr>
              <p:nvPr/>
            </p:nvCxnSpPr>
            <p:spPr>
              <a:xfrm>
                <a:off x="1609906" y="4682781"/>
                <a:ext cx="432682" cy="0"/>
              </a:xfrm>
              <a:prstGeom prst="line">
                <a:avLst/>
              </a:prstGeom>
              <a:ln w="60325">
                <a:solidFill>
                  <a:srgbClr val="FFCCFF"/>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4EEA85D-0F85-9442-8298-F7CABA52891F}"/>
                  </a:ext>
                </a:extLst>
              </p:cNvPr>
              <p:cNvSpPr/>
              <p:nvPr/>
            </p:nvSpPr>
            <p:spPr>
              <a:xfrm>
                <a:off x="1868790" y="4563961"/>
                <a:ext cx="237640" cy="237640"/>
              </a:xfrm>
              <a:prstGeom prst="ellipse">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210" name="Group 8">
              <a:extLst>
                <a:ext uri="{FF2B5EF4-FFF2-40B4-BE49-F238E27FC236}">
                  <a16:creationId xmlns:a16="http://schemas.microsoft.com/office/drawing/2014/main" id="{67B87293-6E2F-1E45-872B-7AB7342FA463}"/>
                </a:ext>
              </a:extLst>
            </p:cNvPr>
            <p:cNvGrpSpPr/>
            <p:nvPr/>
          </p:nvGrpSpPr>
          <p:grpSpPr>
            <a:xfrm>
              <a:off x="3654389" y="2044251"/>
              <a:ext cx="1435987" cy="1423676"/>
              <a:chOff x="3654388" y="2044251"/>
              <a:chExt cx="1435987" cy="1423676"/>
            </a:xfrm>
          </p:grpSpPr>
          <p:grpSp>
            <p:nvGrpSpPr>
              <p:cNvPr id="212" name="Group 15">
                <a:extLst>
                  <a:ext uri="{FF2B5EF4-FFF2-40B4-BE49-F238E27FC236}">
                    <a16:creationId xmlns:a16="http://schemas.microsoft.com/office/drawing/2014/main" id="{9D045A31-B459-DF47-8DF6-D45C161B1D59}"/>
                  </a:ext>
                </a:extLst>
              </p:cNvPr>
              <p:cNvGrpSpPr/>
              <p:nvPr/>
            </p:nvGrpSpPr>
            <p:grpSpPr>
              <a:xfrm>
                <a:off x="3654388" y="2044251"/>
                <a:ext cx="1435987" cy="1423676"/>
                <a:chOff x="375509" y="4031250"/>
                <a:chExt cx="1435987" cy="1423676"/>
              </a:xfrm>
            </p:grpSpPr>
            <p:sp>
              <p:nvSpPr>
                <p:cNvPr id="214" name="Oval 213">
                  <a:extLst>
                    <a:ext uri="{FF2B5EF4-FFF2-40B4-BE49-F238E27FC236}">
                      <a16:creationId xmlns:a16="http://schemas.microsoft.com/office/drawing/2014/main" id="{6B4C0CC1-A78F-D741-B301-4D89D56B6048}"/>
                    </a:ext>
                  </a:extLst>
                </p:cNvPr>
                <p:cNvSpPr/>
                <p:nvPr/>
              </p:nvSpPr>
              <p:spPr>
                <a:xfrm>
                  <a:off x="375509" y="4031250"/>
                  <a:ext cx="1237753" cy="1237753"/>
                </a:xfrm>
                <a:prstGeom prst="ellipse">
                  <a:avLst/>
                </a:prstGeom>
                <a:solidFill>
                  <a:srgbClr val="FF99FF"/>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15" name="Oval 214">
                  <a:extLst>
                    <a:ext uri="{FF2B5EF4-FFF2-40B4-BE49-F238E27FC236}">
                      <a16:creationId xmlns:a16="http://schemas.microsoft.com/office/drawing/2014/main" id="{BE289D4D-B57D-ED46-A354-9903FFE9002C}"/>
                    </a:ext>
                  </a:extLst>
                </p:cNvPr>
                <p:cNvSpPr/>
                <p:nvPr/>
              </p:nvSpPr>
              <p:spPr>
                <a:xfrm>
                  <a:off x="509452" y="4165192"/>
                  <a:ext cx="978215" cy="978216"/>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16" name="TextBox 18">
                  <a:extLst>
                    <a:ext uri="{FF2B5EF4-FFF2-40B4-BE49-F238E27FC236}">
                      <a16:creationId xmlns:a16="http://schemas.microsoft.com/office/drawing/2014/main" id="{21A1C568-3DA0-C747-B9A2-4B64AAE23077}"/>
                    </a:ext>
                  </a:extLst>
                </p:cNvPr>
                <p:cNvSpPr txBox="1"/>
                <p:nvPr/>
              </p:nvSpPr>
              <p:spPr>
                <a:xfrm rot="16200000">
                  <a:off x="630463" y="4357475"/>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2017</a:t>
                  </a:r>
                </a:p>
                <a:p>
                  <a:pPr algn="ctr"/>
                  <a:r>
                    <a:rPr lang="pt-PT" sz="1200" b="1" dirty="0" smtClean="0">
                      <a:solidFill>
                        <a:srgbClr val="800080"/>
                      </a:solidFill>
                      <a:cs typeface="Futura Medium" panose="020B0602020204020303" pitchFamily="34" charset="-79"/>
                    </a:rPr>
                    <a:t>3 036</a:t>
                  </a:r>
                  <a:endParaRPr lang="pt-PT" sz="1200" b="1" dirty="0">
                    <a:solidFill>
                      <a:srgbClr val="800080"/>
                    </a:solidFill>
                    <a:cs typeface="Futura Medium" panose="020B0602020204020303" pitchFamily="34" charset="-79"/>
                  </a:endParaRPr>
                </a:p>
              </p:txBody>
            </p:sp>
            <p:sp>
              <p:nvSpPr>
                <p:cNvPr id="217" name="Oval 216">
                  <a:extLst>
                    <a:ext uri="{FF2B5EF4-FFF2-40B4-BE49-F238E27FC236}">
                      <a16:creationId xmlns:a16="http://schemas.microsoft.com/office/drawing/2014/main" id="{C8FA5527-1C04-4D43-85E8-92FB86FE0730}"/>
                    </a:ext>
                  </a:extLst>
                </p:cNvPr>
                <p:cNvSpPr/>
                <p:nvPr/>
              </p:nvSpPr>
              <p:spPr>
                <a:xfrm>
                  <a:off x="1573856" y="5217286"/>
                  <a:ext cx="237640" cy="237640"/>
                </a:xfrm>
                <a:prstGeom prst="ellipse">
                  <a:avLst/>
                </a:prstGeom>
                <a:solidFill>
                  <a:srgbClr val="FF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cxnSp>
            <p:nvCxnSpPr>
              <p:cNvPr id="213" name="Straight Connector 19">
                <a:extLst>
                  <a:ext uri="{FF2B5EF4-FFF2-40B4-BE49-F238E27FC236}">
                    <a16:creationId xmlns:a16="http://schemas.microsoft.com/office/drawing/2014/main" id="{9FDD1EE9-0D97-2D4E-AF7F-9139C5A2726A}"/>
                  </a:ext>
                </a:extLst>
              </p:cNvPr>
              <p:cNvCxnSpPr>
                <a:cxnSpLocks/>
                <a:stCxn id="214" idx="5"/>
                <a:endCxn id="217" idx="1"/>
              </p:cNvCxnSpPr>
              <p:nvPr/>
            </p:nvCxnSpPr>
            <p:spPr>
              <a:xfrm>
                <a:off x="4710876" y="3100739"/>
                <a:ext cx="176661" cy="164350"/>
              </a:xfrm>
              <a:prstGeom prst="line">
                <a:avLst/>
              </a:prstGeom>
              <a:ln w="60325">
                <a:solidFill>
                  <a:srgbClr val="FF99FF"/>
                </a:solidFill>
              </a:ln>
            </p:spPr>
            <p:style>
              <a:lnRef idx="1">
                <a:schemeClr val="accent1"/>
              </a:lnRef>
              <a:fillRef idx="0">
                <a:schemeClr val="accent1"/>
              </a:fillRef>
              <a:effectRef idx="0">
                <a:schemeClr val="accent1"/>
              </a:effectRef>
              <a:fontRef idx="minor">
                <a:schemeClr val="tx1"/>
              </a:fontRef>
            </p:style>
          </p:cxnSp>
        </p:grpSp>
        <p:grpSp>
          <p:nvGrpSpPr>
            <p:cNvPr id="203" name="Group 21">
              <a:extLst>
                <a:ext uri="{FF2B5EF4-FFF2-40B4-BE49-F238E27FC236}">
                  <a16:creationId xmlns:a16="http://schemas.microsoft.com/office/drawing/2014/main" id="{12DA222F-7E35-5246-8F1C-6C1D5EB19AE6}"/>
                </a:ext>
              </a:extLst>
            </p:cNvPr>
            <p:cNvGrpSpPr/>
            <p:nvPr/>
          </p:nvGrpSpPr>
          <p:grpSpPr>
            <a:xfrm>
              <a:off x="5453000" y="1308794"/>
              <a:ext cx="1237753" cy="1712293"/>
              <a:chOff x="375509" y="4031250"/>
              <a:chExt cx="1237753" cy="1712293"/>
            </a:xfrm>
          </p:grpSpPr>
          <p:sp>
            <p:nvSpPr>
              <p:cNvPr id="205" name="Oval 204">
                <a:extLst>
                  <a:ext uri="{FF2B5EF4-FFF2-40B4-BE49-F238E27FC236}">
                    <a16:creationId xmlns:a16="http://schemas.microsoft.com/office/drawing/2014/main" id="{1A435DD2-7873-6742-B7DB-F825E7572738}"/>
                  </a:ext>
                </a:extLst>
              </p:cNvPr>
              <p:cNvSpPr/>
              <p:nvPr/>
            </p:nvSpPr>
            <p:spPr>
              <a:xfrm>
                <a:off x="375509" y="4031250"/>
                <a:ext cx="1237753" cy="1237753"/>
              </a:xfrm>
              <a:prstGeom prst="ellipse">
                <a:avLst/>
              </a:prstGeom>
              <a:solidFill>
                <a:srgbClr val="FF66FF"/>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3</a:t>
                </a:r>
              </a:p>
            </p:txBody>
          </p:sp>
          <p:sp>
            <p:nvSpPr>
              <p:cNvPr id="206" name="Oval 205">
                <a:extLst>
                  <a:ext uri="{FF2B5EF4-FFF2-40B4-BE49-F238E27FC236}">
                    <a16:creationId xmlns:a16="http://schemas.microsoft.com/office/drawing/2014/main" id="{368911B5-BA69-314E-B87A-057B15FF229A}"/>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7" name="TextBox 25">
                <a:extLst>
                  <a:ext uri="{FF2B5EF4-FFF2-40B4-BE49-F238E27FC236}">
                    <a16:creationId xmlns:a16="http://schemas.microsoft.com/office/drawing/2014/main" id="{A593DC9E-4E6B-C248-AA60-9EEA80457A85}"/>
                  </a:ext>
                </a:extLst>
              </p:cNvPr>
              <p:cNvSpPr txBox="1"/>
              <p:nvPr/>
            </p:nvSpPr>
            <p:spPr>
              <a:xfrm rot="16200000">
                <a:off x="674660" y="4357476"/>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2016</a:t>
                </a:r>
              </a:p>
              <a:p>
                <a:pPr algn="ctr"/>
                <a:r>
                  <a:rPr lang="pt-PT" sz="1200" b="1" dirty="0" smtClean="0">
                    <a:solidFill>
                      <a:srgbClr val="800080"/>
                    </a:solidFill>
                    <a:cs typeface="Futura Medium" panose="020B0602020204020303" pitchFamily="34" charset="-79"/>
                  </a:rPr>
                  <a:t>2 791</a:t>
                </a:r>
                <a:endParaRPr lang="pt-PT" sz="1200" b="1" dirty="0">
                  <a:solidFill>
                    <a:srgbClr val="800080"/>
                  </a:solidFill>
                  <a:cs typeface="Futura Medium" panose="020B0602020204020303" pitchFamily="34" charset="-79"/>
                </a:endParaRPr>
              </a:p>
            </p:txBody>
          </p:sp>
          <p:cxnSp>
            <p:nvCxnSpPr>
              <p:cNvPr id="208" name="Straight Connector 26">
                <a:extLst>
                  <a:ext uri="{FF2B5EF4-FFF2-40B4-BE49-F238E27FC236}">
                    <a16:creationId xmlns:a16="http://schemas.microsoft.com/office/drawing/2014/main" id="{3D995DC7-7F80-3D41-9EBF-E26739C43A7B}"/>
                  </a:ext>
                </a:extLst>
              </p:cNvPr>
              <p:cNvCxnSpPr>
                <a:cxnSpLocks/>
              </p:cNvCxnSpPr>
              <p:nvPr/>
            </p:nvCxnSpPr>
            <p:spPr>
              <a:xfrm>
                <a:off x="1008880" y="5264097"/>
                <a:ext cx="0" cy="267609"/>
              </a:xfrm>
              <a:prstGeom prst="line">
                <a:avLst/>
              </a:prstGeom>
              <a:ln w="60325">
                <a:solidFill>
                  <a:srgbClr val="FF66FF"/>
                </a:solidFill>
              </a:ln>
            </p:spPr>
            <p:style>
              <a:lnRef idx="1">
                <a:schemeClr val="accent1"/>
              </a:lnRef>
              <a:fillRef idx="0">
                <a:schemeClr val="accent1"/>
              </a:fillRef>
              <a:effectRef idx="0">
                <a:schemeClr val="accent1"/>
              </a:effectRef>
              <a:fontRef idx="minor">
                <a:schemeClr val="tx1"/>
              </a:fontRef>
            </p:style>
          </p:cxnSp>
          <p:sp>
            <p:nvSpPr>
              <p:cNvPr id="209" name="Oval 208">
                <a:extLst>
                  <a:ext uri="{FF2B5EF4-FFF2-40B4-BE49-F238E27FC236}">
                    <a16:creationId xmlns:a16="http://schemas.microsoft.com/office/drawing/2014/main" id="{27359254-0DA3-3247-822C-BF8A734BBA33}"/>
                  </a:ext>
                </a:extLst>
              </p:cNvPr>
              <p:cNvSpPr/>
              <p:nvPr/>
            </p:nvSpPr>
            <p:spPr>
              <a:xfrm>
                <a:off x="890059" y="5505903"/>
                <a:ext cx="237640" cy="237640"/>
              </a:xfrm>
              <a:prstGeom prst="ellipse">
                <a:avLst/>
              </a:prstGeom>
              <a:solidFill>
                <a:srgbClr val="FF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95" name="Group 28">
              <a:extLst>
                <a:ext uri="{FF2B5EF4-FFF2-40B4-BE49-F238E27FC236}">
                  <a16:creationId xmlns:a16="http://schemas.microsoft.com/office/drawing/2014/main" id="{657AD68B-945B-4249-8729-6BA931F1F74E}"/>
                </a:ext>
              </a:extLst>
            </p:cNvPr>
            <p:cNvGrpSpPr/>
            <p:nvPr/>
          </p:nvGrpSpPr>
          <p:grpSpPr>
            <a:xfrm>
              <a:off x="7114879" y="2044251"/>
              <a:ext cx="1431470" cy="1422177"/>
              <a:chOff x="3460671" y="2044251"/>
              <a:chExt cx="1431470" cy="1422177"/>
            </a:xfrm>
          </p:grpSpPr>
          <p:grpSp>
            <p:nvGrpSpPr>
              <p:cNvPr id="197" name="Group 29">
                <a:extLst>
                  <a:ext uri="{FF2B5EF4-FFF2-40B4-BE49-F238E27FC236}">
                    <a16:creationId xmlns:a16="http://schemas.microsoft.com/office/drawing/2014/main" id="{BD41AB05-50FD-1147-A902-570430B4C2FA}"/>
                  </a:ext>
                </a:extLst>
              </p:cNvPr>
              <p:cNvGrpSpPr/>
              <p:nvPr/>
            </p:nvGrpSpPr>
            <p:grpSpPr>
              <a:xfrm>
                <a:off x="3460671" y="2044251"/>
                <a:ext cx="1431470" cy="1422177"/>
                <a:chOff x="181792" y="4031250"/>
                <a:chExt cx="1431470" cy="1422177"/>
              </a:xfrm>
            </p:grpSpPr>
            <p:sp>
              <p:nvSpPr>
                <p:cNvPr id="199" name="Oval 198">
                  <a:extLst>
                    <a:ext uri="{FF2B5EF4-FFF2-40B4-BE49-F238E27FC236}">
                      <a16:creationId xmlns:a16="http://schemas.microsoft.com/office/drawing/2014/main" id="{CC81787C-EBD5-2945-819B-6CEEC4513EC2}"/>
                    </a:ext>
                  </a:extLst>
                </p:cNvPr>
                <p:cNvSpPr/>
                <p:nvPr/>
              </p:nvSpPr>
              <p:spPr>
                <a:xfrm>
                  <a:off x="375509" y="4031250"/>
                  <a:ext cx="1237753" cy="1237753"/>
                </a:xfrm>
                <a:prstGeom prst="ellipse">
                  <a:avLst/>
                </a:prstGeom>
                <a:solidFill>
                  <a:srgbClr val="FF00FF"/>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0" name="Oval 199">
                  <a:extLst>
                    <a:ext uri="{FF2B5EF4-FFF2-40B4-BE49-F238E27FC236}">
                      <a16:creationId xmlns:a16="http://schemas.microsoft.com/office/drawing/2014/main" id="{EAC0947D-94F7-034A-BE3B-C5714BFB6504}"/>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1" name="TextBox 33">
                  <a:extLst>
                    <a:ext uri="{FF2B5EF4-FFF2-40B4-BE49-F238E27FC236}">
                      <a16:creationId xmlns:a16="http://schemas.microsoft.com/office/drawing/2014/main" id="{B797162C-95F8-794E-91AD-4349A01A5D37}"/>
                    </a:ext>
                  </a:extLst>
                </p:cNvPr>
                <p:cNvSpPr txBox="1"/>
                <p:nvPr/>
              </p:nvSpPr>
              <p:spPr>
                <a:xfrm rot="16200000">
                  <a:off x="696534" y="4357476"/>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2015</a:t>
                  </a:r>
                </a:p>
                <a:p>
                  <a:pPr algn="ctr"/>
                  <a:r>
                    <a:rPr lang="pt-PT" sz="1200" b="1" dirty="0" smtClean="0">
                      <a:solidFill>
                        <a:srgbClr val="800080"/>
                      </a:solidFill>
                      <a:cs typeface="Futura Medium" panose="020B0602020204020303" pitchFamily="34" charset="-79"/>
                    </a:rPr>
                    <a:t>2 762</a:t>
                  </a:r>
                  <a:endParaRPr lang="pt-PT" sz="1200" b="1" dirty="0">
                    <a:solidFill>
                      <a:srgbClr val="800080"/>
                    </a:solidFill>
                    <a:cs typeface="Futura Medium" panose="020B0602020204020303" pitchFamily="34" charset="-79"/>
                  </a:endParaRPr>
                </a:p>
              </p:txBody>
            </p:sp>
            <p:sp>
              <p:nvSpPr>
                <p:cNvPr id="202" name="Oval 201">
                  <a:extLst>
                    <a:ext uri="{FF2B5EF4-FFF2-40B4-BE49-F238E27FC236}">
                      <a16:creationId xmlns:a16="http://schemas.microsoft.com/office/drawing/2014/main" id="{BB0CC4F7-FE63-BA4A-94AB-73F349B2821E}"/>
                    </a:ext>
                  </a:extLst>
                </p:cNvPr>
                <p:cNvSpPr/>
                <p:nvPr/>
              </p:nvSpPr>
              <p:spPr>
                <a:xfrm>
                  <a:off x="181792" y="5215787"/>
                  <a:ext cx="237640" cy="237640"/>
                </a:xfrm>
                <a:prstGeom prst="ellipse">
                  <a:avLst/>
                </a:prstGeom>
                <a:solidFill>
                  <a:srgbClr val="FF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cxnSp>
            <p:nvCxnSpPr>
              <p:cNvPr id="198" name="Straight Connector 30">
                <a:extLst>
                  <a:ext uri="{FF2B5EF4-FFF2-40B4-BE49-F238E27FC236}">
                    <a16:creationId xmlns:a16="http://schemas.microsoft.com/office/drawing/2014/main" id="{B7A87EF7-376E-A748-8021-420C6E95281A}"/>
                  </a:ext>
                </a:extLst>
              </p:cNvPr>
              <p:cNvCxnSpPr>
                <a:cxnSpLocks/>
                <a:stCxn id="199" idx="3"/>
              </p:cNvCxnSpPr>
              <p:nvPr/>
            </p:nvCxnSpPr>
            <p:spPr>
              <a:xfrm flipH="1">
                <a:off x="3662734" y="3100739"/>
                <a:ext cx="172919" cy="162638"/>
              </a:xfrm>
              <a:prstGeom prst="line">
                <a:avLst/>
              </a:prstGeom>
              <a:ln w="6032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188" name="Group 35">
              <a:extLst>
                <a:ext uri="{FF2B5EF4-FFF2-40B4-BE49-F238E27FC236}">
                  <a16:creationId xmlns:a16="http://schemas.microsoft.com/office/drawing/2014/main" id="{4188EEF3-F0E7-8948-9182-976135E2F185}"/>
                </a:ext>
              </a:extLst>
            </p:cNvPr>
            <p:cNvGrpSpPr/>
            <p:nvPr/>
          </p:nvGrpSpPr>
          <p:grpSpPr>
            <a:xfrm>
              <a:off x="7581849" y="3890731"/>
              <a:ext cx="1722372" cy="1237752"/>
              <a:chOff x="-109111" y="4031251"/>
              <a:chExt cx="1722372" cy="1237752"/>
            </a:xfrm>
          </p:grpSpPr>
          <p:sp>
            <p:nvSpPr>
              <p:cNvPr id="190" name="Oval 189">
                <a:extLst>
                  <a:ext uri="{FF2B5EF4-FFF2-40B4-BE49-F238E27FC236}">
                    <a16:creationId xmlns:a16="http://schemas.microsoft.com/office/drawing/2014/main" id="{4F754AE6-8D4F-B240-A717-3C81211E8930}"/>
                  </a:ext>
                </a:extLst>
              </p:cNvPr>
              <p:cNvSpPr/>
              <p:nvPr/>
            </p:nvSpPr>
            <p:spPr>
              <a:xfrm>
                <a:off x="375508" y="4031251"/>
                <a:ext cx="1237753" cy="1237752"/>
              </a:xfrm>
              <a:prstGeom prst="ellipse">
                <a:avLst/>
              </a:prstGeom>
              <a:solidFill>
                <a:srgbClr val="660066"/>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91" name="Oval 190">
                <a:extLst>
                  <a:ext uri="{FF2B5EF4-FFF2-40B4-BE49-F238E27FC236}">
                    <a16:creationId xmlns:a16="http://schemas.microsoft.com/office/drawing/2014/main" id="{6C820798-A57C-3B40-A2E1-C915C4BD9B1B}"/>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2" name="TextBox 38">
                <a:extLst>
                  <a:ext uri="{FF2B5EF4-FFF2-40B4-BE49-F238E27FC236}">
                    <a16:creationId xmlns:a16="http://schemas.microsoft.com/office/drawing/2014/main" id="{8734049C-1953-3A43-A5C4-B3CE281478FF}"/>
                  </a:ext>
                </a:extLst>
              </p:cNvPr>
              <p:cNvSpPr txBox="1"/>
              <p:nvPr/>
            </p:nvSpPr>
            <p:spPr>
              <a:xfrm rot="16200000">
                <a:off x="685597" y="4357476"/>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2014</a:t>
                </a:r>
              </a:p>
              <a:p>
                <a:pPr algn="ctr"/>
                <a:r>
                  <a:rPr lang="pt-PT" sz="1200" b="1" dirty="0" smtClean="0">
                    <a:solidFill>
                      <a:srgbClr val="800080"/>
                    </a:solidFill>
                    <a:cs typeface="Futura Medium" panose="020B0602020204020303" pitchFamily="34" charset="-79"/>
                  </a:rPr>
                  <a:t>2 375</a:t>
                </a:r>
                <a:endParaRPr lang="pt-PT" sz="1200" b="1" dirty="0">
                  <a:solidFill>
                    <a:srgbClr val="800080"/>
                  </a:solidFill>
                  <a:cs typeface="Futura Medium" panose="020B0602020204020303" pitchFamily="34" charset="-79"/>
                </a:endParaRPr>
              </a:p>
            </p:txBody>
          </p:sp>
          <p:cxnSp>
            <p:nvCxnSpPr>
              <p:cNvPr id="193" name="Straight Connector 39">
                <a:extLst>
                  <a:ext uri="{FF2B5EF4-FFF2-40B4-BE49-F238E27FC236}">
                    <a16:creationId xmlns:a16="http://schemas.microsoft.com/office/drawing/2014/main" id="{3BC35B50-3535-F848-94F8-4ACEA2B34186}"/>
                  </a:ext>
                </a:extLst>
              </p:cNvPr>
              <p:cNvCxnSpPr>
                <a:cxnSpLocks/>
                <a:endCxn id="190" idx="2"/>
              </p:cNvCxnSpPr>
              <p:nvPr/>
            </p:nvCxnSpPr>
            <p:spPr>
              <a:xfrm>
                <a:off x="56072" y="4650127"/>
                <a:ext cx="319437" cy="0"/>
              </a:xfrm>
              <a:prstGeom prst="line">
                <a:avLst/>
              </a:prstGeom>
              <a:ln w="60325">
                <a:solidFill>
                  <a:srgbClr val="660066"/>
                </a:solidFill>
              </a:ln>
            </p:spPr>
            <p:style>
              <a:lnRef idx="1">
                <a:schemeClr val="accent1"/>
              </a:lnRef>
              <a:fillRef idx="0">
                <a:schemeClr val="accent1"/>
              </a:fillRef>
              <a:effectRef idx="0">
                <a:schemeClr val="accent1"/>
              </a:effectRef>
              <a:fontRef idx="minor">
                <a:schemeClr val="tx1"/>
              </a:fontRef>
            </p:style>
          </p:cxnSp>
          <p:sp>
            <p:nvSpPr>
              <p:cNvPr id="194" name="Oval 193">
                <a:extLst>
                  <a:ext uri="{FF2B5EF4-FFF2-40B4-BE49-F238E27FC236}">
                    <a16:creationId xmlns:a16="http://schemas.microsoft.com/office/drawing/2014/main" id="{E2A13D73-D742-594A-9408-51E8C4D1B7A4}"/>
                  </a:ext>
                </a:extLst>
              </p:cNvPr>
              <p:cNvSpPr/>
              <p:nvPr/>
            </p:nvSpPr>
            <p:spPr>
              <a:xfrm>
                <a:off x="-109111" y="4531307"/>
                <a:ext cx="237640" cy="237640"/>
              </a:xfrm>
              <a:prstGeom prst="ellipse">
                <a:avLst/>
              </a:prstGeom>
              <a:solidFill>
                <a:srgbClr val="66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grpSp>
        <p:nvGrpSpPr>
          <p:cNvPr id="230" name="Group 66">
            <a:extLst>
              <a:ext uri="{FF2B5EF4-FFF2-40B4-BE49-F238E27FC236}">
                <a16:creationId xmlns:a16="http://schemas.microsoft.com/office/drawing/2014/main" id="{1F8824E7-0F76-B341-892E-6563CF3AFC1E}"/>
              </a:ext>
            </a:extLst>
          </p:cNvPr>
          <p:cNvGrpSpPr/>
          <p:nvPr/>
        </p:nvGrpSpPr>
        <p:grpSpPr>
          <a:xfrm rot="16200000">
            <a:off x="-129861" y="2014987"/>
            <a:ext cx="5064370" cy="3921812"/>
            <a:chOff x="2883578" y="1308793"/>
            <a:chExt cx="6420644" cy="4776339"/>
          </a:xfrm>
        </p:grpSpPr>
        <p:sp>
          <p:nvSpPr>
            <p:cNvPr id="231" name="Rectangle 24">
              <a:extLst>
                <a:ext uri="{FF2B5EF4-FFF2-40B4-BE49-F238E27FC236}">
                  <a16:creationId xmlns:a16="http://schemas.microsoft.com/office/drawing/2014/main" id="{7159E856-F596-324E-A610-20C1CB12A66F}"/>
                </a:ext>
              </a:extLst>
            </p:cNvPr>
            <p:cNvSpPr/>
            <p:nvPr/>
          </p:nvSpPr>
          <p:spPr>
            <a:xfrm rot="2713502">
              <a:off x="4664544" y="3196348"/>
              <a:ext cx="330526" cy="45719"/>
            </a:xfrm>
            <a:prstGeom prst="rect">
              <a:avLst/>
            </a:prstGeom>
            <a:solidFill>
              <a:srgbClr val="92DCF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2" name="Arc 45">
              <a:extLst>
                <a:ext uri="{FF2B5EF4-FFF2-40B4-BE49-F238E27FC236}">
                  <a16:creationId xmlns:a16="http://schemas.microsoft.com/office/drawing/2014/main" id="{4E7C28AF-627E-2649-89AE-546B8C83A43E}"/>
                </a:ext>
              </a:extLst>
            </p:cNvPr>
            <p:cNvSpPr/>
            <p:nvPr/>
          </p:nvSpPr>
          <p:spPr>
            <a:xfrm rot="16200000">
              <a:off x="4544946" y="2849364"/>
              <a:ext cx="3082845" cy="3201826"/>
            </a:xfrm>
            <a:prstGeom prst="arc">
              <a:avLst>
                <a:gd name="adj1" fmla="val 16200000"/>
                <a:gd name="adj2" fmla="val 18627880"/>
              </a:avLst>
            </a:prstGeom>
            <a:ln w="57150">
              <a:solidFill>
                <a:srgbClr val="7FF9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33" name="Arc 46">
              <a:extLst>
                <a:ext uri="{FF2B5EF4-FFF2-40B4-BE49-F238E27FC236}">
                  <a16:creationId xmlns:a16="http://schemas.microsoft.com/office/drawing/2014/main" id="{EB22723F-B59E-7D4A-BEEB-F7CC2DA8212F}"/>
                </a:ext>
              </a:extLst>
            </p:cNvPr>
            <p:cNvSpPr/>
            <p:nvPr/>
          </p:nvSpPr>
          <p:spPr>
            <a:xfrm rot="16200000">
              <a:off x="4554578" y="2837585"/>
              <a:ext cx="3082845" cy="3201826"/>
            </a:xfrm>
            <a:prstGeom prst="arc">
              <a:avLst>
                <a:gd name="adj1" fmla="val 19040883"/>
                <a:gd name="adj2" fmla="val 21336048"/>
              </a:avLst>
            </a:prstGeom>
            <a:ln w="57150">
              <a:solidFill>
                <a:srgbClr val="92DC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34" name="Arc 52">
              <a:extLst>
                <a:ext uri="{FF2B5EF4-FFF2-40B4-BE49-F238E27FC236}">
                  <a16:creationId xmlns:a16="http://schemas.microsoft.com/office/drawing/2014/main" id="{EDDD1F56-3DC6-9A48-BBF1-7AD6781C8B27}"/>
                </a:ext>
              </a:extLst>
            </p:cNvPr>
            <p:cNvSpPr/>
            <p:nvPr/>
          </p:nvSpPr>
          <p:spPr>
            <a:xfrm rot="16200000">
              <a:off x="4556389" y="2832432"/>
              <a:ext cx="3082845" cy="3201826"/>
            </a:xfrm>
            <a:prstGeom prst="arc">
              <a:avLst>
                <a:gd name="adj1" fmla="val 21574796"/>
                <a:gd name="adj2" fmla="val 2783968"/>
              </a:avLst>
            </a:prstGeom>
            <a:ln w="57150">
              <a:solidFill>
                <a:srgbClr val="20AC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35" name="Arc 53">
              <a:extLst>
                <a:ext uri="{FF2B5EF4-FFF2-40B4-BE49-F238E27FC236}">
                  <a16:creationId xmlns:a16="http://schemas.microsoft.com/office/drawing/2014/main" id="{63C51359-3C5F-2B4A-9994-CAD5D94AAE15}"/>
                </a:ext>
              </a:extLst>
            </p:cNvPr>
            <p:cNvSpPr/>
            <p:nvPr/>
          </p:nvSpPr>
          <p:spPr>
            <a:xfrm rot="16200000">
              <a:off x="4549763" y="2827738"/>
              <a:ext cx="3082845" cy="3201826"/>
            </a:xfrm>
            <a:prstGeom prst="arc">
              <a:avLst>
                <a:gd name="adj1" fmla="val 2801066"/>
                <a:gd name="adj2" fmla="val 5552119"/>
              </a:avLst>
            </a:prstGeom>
            <a:ln w="57150">
              <a:solidFill>
                <a:srgbClr val="0A54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nvGrpSpPr>
            <p:cNvPr id="236" name="Group 65">
              <a:extLst>
                <a:ext uri="{FF2B5EF4-FFF2-40B4-BE49-F238E27FC236}">
                  <a16:creationId xmlns:a16="http://schemas.microsoft.com/office/drawing/2014/main" id="{F2DB40CD-E9AE-3447-A402-81AEFA8D0512}"/>
                </a:ext>
              </a:extLst>
            </p:cNvPr>
            <p:cNvGrpSpPr/>
            <p:nvPr/>
          </p:nvGrpSpPr>
          <p:grpSpPr>
            <a:xfrm>
              <a:off x="4492083" y="3002287"/>
              <a:ext cx="3201826" cy="3082845"/>
              <a:chOff x="4492083" y="3002287"/>
              <a:chExt cx="3201826" cy="3082845"/>
            </a:xfrm>
          </p:grpSpPr>
          <p:grpSp>
            <p:nvGrpSpPr>
              <p:cNvPr id="279" name="Group 50">
                <a:extLst>
                  <a:ext uri="{FF2B5EF4-FFF2-40B4-BE49-F238E27FC236}">
                    <a16:creationId xmlns:a16="http://schemas.microsoft.com/office/drawing/2014/main" id="{B7A36C27-0B3C-8345-91A5-E8AE349BD742}"/>
                  </a:ext>
                </a:extLst>
              </p:cNvPr>
              <p:cNvGrpSpPr/>
              <p:nvPr/>
            </p:nvGrpSpPr>
            <p:grpSpPr>
              <a:xfrm>
                <a:off x="4793277" y="3195593"/>
                <a:ext cx="2632969" cy="2609822"/>
                <a:chOff x="5496436" y="3828336"/>
                <a:chExt cx="1237753" cy="1237753"/>
              </a:xfrm>
            </p:grpSpPr>
            <p:sp>
              <p:nvSpPr>
                <p:cNvPr id="282" name="Oval 281">
                  <a:extLst>
                    <a:ext uri="{FF2B5EF4-FFF2-40B4-BE49-F238E27FC236}">
                      <a16:creationId xmlns:a16="http://schemas.microsoft.com/office/drawing/2014/main" id="{E0F7B5D3-8C52-2B49-8FFB-4CE38BD9EF87}"/>
                    </a:ext>
                  </a:extLst>
                </p:cNvPr>
                <p:cNvSpPr/>
                <p:nvPr/>
              </p:nvSpPr>
              <p:spPr>
                <a:xfrm>
                  <a:off x="5496436" y="3828336"/>
                  <a:ext cx="1237753" cy="1237753"/>
                </a:xfrm>
                <a:prstGeom prst="ellipse">
                  <a:avLst/>
                </a:prstGeom>
                <a:solidFill>
                  <a:schemeClr val="bg1">
                    <a:lumMod val="85000"/>
                  </a:scheme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83" name="Oval 282">
                  <a:extLst>
                    <a:ext uri="{FF2B5EF4-FFF2-40B4-BE49-F238E27FC236}">
                      <a16:creationId xmlns:a16="http://schemas.microsoft.com/office/drawing/2014/main" id="{CA0DAA3C-2F3E-F74C-BCB2-4A8301E8D7ED}"/>
                    </a:ext>
                  </a:extLst>
                </p:cNvPr>
                <p:cNvSpPr/>
                <p:nvPr/>
              </p:nvSpPr>
              <p:spPr>
                <a:xfrm>
                  <a:off x="5630378" y="3962278"/>
                  <a:ext cx="978215" cy="978215"/>
                </a:xfrm>
                <a:prstGeom prst="ellipse">
                  <a:avLst/>
                </a:prstGeom>
                <a:solidFill>
                  <a:schemeClr val="bg1"/>
                </a:solidFill>
                <a:ln>
                  <a:noFill/>
                </a:ln>
                <a:effectLst>
                  <a:outerShdw blurRad="50800" dist="2540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281" name="Arc 54">
                <a:extLst>
                  <a:ext uri="{FF2B5EF4-FFF2-40B4-BE49-F238E27FC236}">
                    <a16:creationId xmlns:a16="http://schemas.microsoft.com/office/drawing/2014/main" id="{51E4D667-D436-C14B-AD92-C7221609EF2C}"/>
                  </a:ext>
                </a:extLst>
              </p:cNvPr>
              <p:cNvSpPr/>
              <p:nvPr/>
            </p:nvSpPr>
            <p:spPr>
              <a:xfrm rot="5400000">
                <a:off x="4551573" y="2942797"/>
                <a:ext cx="3082845" cy="3201826"/>
              </a:xfrm>
              <a:prstGeom prst="arc">
                <a:avLst>
                  <a:gd name="adj1" fmla="val 16411578"/>
                  <a:gd name="adj2" fmla="val 5236053"/>
                </a:avLst>
              </a:prstGeom>
              <a:noFill/>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pSp>
        <p:grpSp>
          <p:nvGrpSpPr>
            <p:cNvPr id="272" name="Group 14">
              <a:extLst>
                <a:ext uri="{FF2B5EF4-FFF2-40B4-BE49-F238E27FC236}">
                  <a16:creationId xmlns:a16="http://schemas.microsoft.com/office/drawing/2014/main" id="{5400F31D-CFDD-C045-A08F-AFC4BBEE5206}"/>
                </a:ext>
              </a:extLst>
            </p:cNvPr>
            <p:cNvGrpSpPr/>
            <p:nvPr/>
          </p:nvGrpSpPr>
          <p:grpSpPr>
            <a:xfrm>
              <a:off x="2883578" y="3858075"/>
              <a:ext cx="1721771" cy="1237752"/>
              <a:chOff x="375510" y="4031250"/>
              <a:chExt cx="1721771" cy="1237752"/>
            </a:xfrm>
          </p:grpSpPr>
          <p:sp>
            <p:nvSpPr>
              <p:cNvPr id="274" name="Oval 273">
                <a:extLst>
                  <a:ext uri="{FF2B5EF4-FFF2-40B4-BE49-F238E27FC236}">
                    <a16:creationId xmlns:a16="http://schemas.microsoft.com/office/drawing/2014/main" id="{147ED4D7-DCB4-7E40-B5C4-F4E0D894AF7D}"/>
                  </a:ext>
                </a:extLst>
              </p:cNvPr>
              <p:cNvSpPr/>
              <p:nvPr/>
            </p:nvSpPr>
            <p:spPr>
              <a:xfrm>
                <a:off x="375510" y="4031250"/>
                <a:ext cx="1237753" cy="1237752"/>
              </a:xfrm>
              <a:prstGeom prst="ellipse">
                <a:avLst/>
              </a:prstGeom>
              <a:solidFill>
                <a:srgbClr val="7FF9AC"/>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75" name="Oval 274">
                <a:extLst>
                  <a:ext uri="{FF2B5EF4-FFF2-40B4-BE49-F238E27FC236}">
                    <a16:creationId xmlns:a16="http://schemas.microsoft.com/office/drawing/2014/main" id="{B528589C-B7B0-8949-89E8-8C2C7D83DD4B}"/>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6" name="TextBox 7">
                <a:extLst>
                  <a:ext uri="{FF2B5EF4-FFF2-40B4-BE49-F238E27FC236}">
                    <a16:creationId xmlns:a16="http://schemas.microsoft.com/office/drawing/2014/main" id="{176FD2F0-6951-C84E-9575-65F810640CAA}"/>
                  </a:ext>
                </a:extLst>
              </p:cNvPr>
              <p:cNvSpPr txBox="1"/>
              <p:nvPr/>
            </p:nvSpPr>
            <p:spPr>
              <a:xfrm rot="5400000">
                <a:off x="606493" y="4357474"/>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2014</a:t>
                </a:r>
              </a:p>
              <a:p>
                <a:pPr algn="ctr"/>
                <a:r>
                  <a:rPr lang="pt-PT" sz="1200" b="1" dirty="0" smtClean="0">
                    <a:solidFill>
                      <a:schemeClr val="accent5">
                        <a:lumMod val="75000"/>
                      </a:schemeClr>
                    </a:solidFill>
                    <a:cs typeface="Futura Medium" panose="020B0602020204020303" pitchFamily="34" charset="-79"/>
                  </a:rPr>
                  <a:t>1 503</a:t>
                </a:r>
                <a:endParaRPr lang="pt-PT" sz="1200" b="1" dirty="0">
                  <a:solidFill>
                    <a:schemeClr val="accent5">
                      <a:lumMod val="75000"/>
                    </a:schemeClr>
                  </a:solidFill>
                  <a:cs typeface="Futura Medium" panose="020B0602020204020303" pitchFamily="34" charset="-79"/>
                </a:endParaRPr>
              </a:p>
            </p:txBody>
          </p:sp>
          <p:cxnSp>
            <p:nvCxnSpPr>
              <p:cNvPr id="277" name="Straight Connector 10">
                <a:extLst>
                  <a:ext uri="{FF2B5EF4-FFF2-40B4-BE49-F238E27FC236}">
                    <a16:creationId xmlns:a16="http://schemas.microsoft.com/office/drawing/2014/main" id="{17467F85-4AEE-AF49-9F2D-8267CD0BE510}"/>
                  </a:ext>
                </a:extLst>
              </p:cNvPr>
              <p:cNvCxnSpPr>
                <a:cxnSpLocks/>
              </p:cNvCxnSpPr>
              <p:nvPr/>
            </p:nvCxnSpPr>
            <p:spPr>
              <a:xfrm>
                <a:off x="1609906" y="4682781"/>
                <a:ext cx="432682" cy="0"/>
              </a:xfrm>
              <a:prstGeom prst="line">
                <a:avLst/>
              </a:prstGeom>
              <a:ln w="60325">
                <a:solidFill>
                  <a:srgbClr val="7FF9AC"/>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C4EEA85D-0F85-9442-8298-F7CABA52891F}"/>
                  </a:ext>
                </a:extLst>
              </p:cNvPr>
              <p:cNvSpPr/>
              <p:nvPr/>
            </p:nvSpPr>
            <p:spPr>
              <a:xfrm>
                <a:off x="1859641" y="4615278"/>
                <a:ext cx="237640" cy="237640"/>
              </a:xfrm>
              <a:prstGeom prst="ellipse">
                <a:avLst/>
              </a:prstGeom>
              <a:solidFill>
                <a:srgbClr val="7FF9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264" name="Group 8">
              <a:extLst>
                <a:ext uri="{FF2B5EF4-FFF2-40B4-BE49-F238E27FC236}">
                  <a16:creationId xmlns:a16="http://schemas.microsoft.com/office/drawing/2014/main" id="{67B87293-6E2F-1E45-872B-7AB7342FA463}"/>
                </a:ext>
              </a:extLst>
            </p:cNvPr>
            <p:cNvGrpSpPr/>
            <p:nvPr/>
          </p:nvGrpSpPr>
          <p:grpSpPr>
            <a:xfrm>
              <a:off x="3654389" y="2044251"/>
              <a:ext cx="1435987" cy="1423675"/>
              <a:chOff x="3654388" y="2044251"/>
              <a:chExt cx="1435987" cy="1423676"/>
            </a:xfrm>
          </p:grpSpPr>
          <p:grpSp>
            <p:nvGrpSpPr>
              <p:cNvPr id="266" name="Group 15">
                <a:extLst>
                  <a:ext uri="{FF2B5EF4-FFF2-40B4-BE49-F238E27FC236}">
                    <a16:creationId xmlns:a16="http://schemas.microsoft.com/office/drawing/2014/main" id="{9D045A31-B459-DF47-8DF6-D45C161B1D59}"/>
                  </a:ext>
                </a:extLst>
              </p:cNvPr>
              <p:cNvGrpSpPr/>
              <p:nvPr/>
            </p:nvGrpSpPr>
            <p:grpSpPr>
              <a:xfrm>
                <a:off x="3654388" y="2044251"/>
                <a:ext cx="1435987" cy="1423676"/>
                <a:chOff x="375509" y="4031250"/>
                <a:chExt cx="1435987" cy="1423676"/>
              </a:xfrm>
            </p:grpSpPr>
            <p:sp>
              <p:nvSpPr>
                <p:cNvPr id="268" name="Oval 267">
                  <a:extLst>
                    <a:ext uri="{FF2B5EF4-FFF2-40B4-BE49-F238E27FC236}">
                      <a16:creationId xmlns:a16="http://schemas.microsoft.com/office/drawing/2014/main" id="{6B4C0CC1-A78F-D741-B301-4D89D56B6048}"/>
                    </a:ext>
                  </a:extLst>
                </p:cNvPr>
                <p:cNvSpPr/>
                <p:nvPr/>
              </p:nvSpPr>
              <p:spPr>
                <a:xfrm>
                  <a:off x="375509" y="4031250"/>
                  <a:ext cx="1237753" cy="1237753"/>
                </a:xfrm>
                <a:prstGeom prst="ellipse">
                  <a:avLst/>
                </a:prstGeom>
                <a:solidFill>
                  <a:srgbClr val="92DCFD"/>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9" name="Oval 268">
                  <a:extLst>
                    <a:ext uri="{FF2B5EF4-FFF2-40B4-BE49-F238E27FC236}">
                      <a16:creationId xmlns:a16="http://schemas.microsoft.com/office/drawing/2014/main" id="{BE289D4D-B57D-ED46-A354-9903FFE9002C}"/>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70" name="TextBox 18">
                  <a:extLst>
                    <a:ext uri="{FF2B5EF4-FFF2-40B4-BE49-F238E27FC236}">
                      <a16:creationId xmlns:a16="http://schemas.microsoft.com/office/drawing/2014/main" id="{21A1C568-3DA0-C747-B9A2-4B64AAE23077}"/>
                    </a:ext>
                  </a:extLst>
                </p:cNvPr>
                <p:cNvSpPr txBox="1"/>
                <p:nvPr/>
              </p:nvSpPr>
              <p:spPr>
                <a:xfrm rot="5400000">
                  <a:off x="592747" y="4346969"/>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2015</a:t>
                  </a:r>
                </a:p>
                <a:p>
                  <a:pPr algn="ctr"/>
                  <a:r>
                    <a:rPr lang="pt-PT" sz="1200" b="1" dirty="0" smtClean="0">
                      <a:solidFill>
                        <a:schemeClr val="accent5">
                          <a:lumMod val="75000"/>
                        </a:schemeClr>
                      </a:solidFill>
                      <a:cs typeface="Futura Medium" panose="020B0602020204020303" pitchFamily="34" charset="-79"/>
                    </a:rPr>
                    <a:t>2 007</a:t>
                  </a:r>
                  <a:endParaRPr lang="pt-PT" sz="1200" b="1" dirty="0">
                    <a:solidFill>
                      <a:schemeClr val="accent5">
                        <a:lumMod val="75000"/>
                      </a:schemeClr>
                    </a:solidFill>
                    <a:cs typeface="Futura Medium" panose="020B0602020204020303" pitchFamily="34" charset="-79"/>
                  </a:endParaRPr>
                </a:p>
              </p:txBody>
            </p:sp>
            <p:sp>
              <p:nvSpPr>
                <p:cNvPr id="271" name="Oval 270">
                  <a:extLst>
                    <a:ext uri="{FF2B5EF4-FFF2-40B4-BE49-F238E27FC236}">
                      <a16:creationId xmlns:a16="http://schemas.microsoft.com/office/drawing/2014/main" id="{C8FA5527-1C04-4D43-85E8-92FB86FE0730}"/>
                    </a:ext>
                  </a:extLst>
                </p:cNvPr>
                <p:cNvSpPr/>
                <p:nvPr/>
              </p:nvSpPr>
              <p:spPr>
                <a:xfrm>
                  <a:off x="1573856" y="5217286"/>
                  <a:ext cx="237640" cy="237640"/>
                </a:xfrm>
                <a:prstGeom prst="ellipse">
                  <a:avLst/>
                </a:prstGeom>
                <a:solidFill>
                  <a:srgbClr val="92DCF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cxnSp>
            <p:nvCxnSpPr>
              <p:cNvPr id="267" name="Straight Connector 19">
                <a:extLst>
                  <a:ext uri="{FF2B5EF4-FFF2-40B4-BE49-F238E27FC236}">
                    <a16:creationId xmlns:a16="http://schemas.microsoft.com/office/drawing/2014/main" id="{9FDD1EE9-0D97-2D4E-AF7F-9139C5A2726A}"/>
                  </a:ext>
                </a:extLst>
              </p:cNvPr>
              <p:cNvCxnSpPr>
                <a:cxnSpLocks/>
                <a:stCxn id="268" idx="5"/>
                <a:endCxn id="271" idx="1"/>
              </p:cNvCxnSpPr>
              <p:nvPr/>
            </p:nvCxnSpPr>
            <p:spPr>
              <a:xfrm>
                <a:off x="4710876" y="3100739"/>
                <a:ext cx="176661" cy="164350"/>
              </a:xfrm>
              <a:prstGeom prst="line">
                <a:avLst/>
              </a:prstGeom>
              <a:ln w="60325">
                <a:solidFill>
                  <a:srgbClr val="92DCFC"/>
                </a:solidFill>
              </a:ln>
            </p:spPr>
            <p:style>
              <a:lnRef idx="1">
                <a:schemeClr val="accent1"/>
              </a:lnRef>
              <a:fillRef idx="0">
                <a:schemeClr val="accent1"/>
              </a:fillRef>
              <a:effectRef idx="0">
                <a:schemeClr val="accent1"/>
              </a:effectRef>
              <a:fontRef idx="minor">
                <a:schemeClr val="tx1"/>
              </a:fontRef>
            </p:style>
          </p:cxnSp>
        </p:grpSp>
        <p:grpSp>
          <p:nvGrpSpPr>
            <p:cNvPr id="257" name="Group 21">
              <a:extLst>
                <a:ext uri="{FF2B5EF4-FFF2-40B4-BE49-F238E27FC236}">
                  <a16:creationId xmlns:a16="http://schemas.microsoft.com/office/drawing/2014/main" id="{12DA222F-7E35-5246-8F1C-6C1D5EB19AE6}"/>
                </a:ext>
              </a:extLst>
            </p:cNvPr>
            <p:cNvGrpSpPr/>
            <p:nvPr/>
          </p:nvGrpSpPr>
          <p:grpSpPr>
            <a:xfrm>
              <a:off x="5453000" y="1308793"/>
              <a:ext cx="1237752" cy="1712293"/>
              <a:chOff x="375509" y="4031250"/>
              <a:chExt cx="1237753" cy="1712293"/>
            </a:xfrm>
          </p:grpSpPr>
          <p:sp>
            <p:nvSpPr>
              <p:cNvPr id="259" name="Oval 258">
                <a:extLst>
                  <a:ext uri="{FF2B5EF4-FFF2-40B4-BE49-F238E27FC236}">
                    <a16:creationId xmlns:a16="http://schemas.microsoft.com/office/drawing/2014/main" id="{1A435DD2-7873-6742-B7DB-F825E7572738}"/>
                  </a:ext>
                </a:extLst>
              </p:cNvPr>
              <p:cNvSpPr/>
              <p:nvPr/>
            </p:nvSpPr>
            <p:spPr>
              <a:xfrm>
                <a:off x="375509" y="4031250"/>
                <a:ext cx="1237753" cy="1237753"/>
              </a:xfrm>
              <a:prstGeom prst="ellipse">
                <a:avLst/>
              </a:prstGeom>
              <a:solidFill>
                <a:srgbClr val="1EADEE"/>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3</a:t>
                </a:r>
              </a:p>
            </p:txBody>
          </p:sp>
          <p:sp>
            <p:nvSpPr>
              <p:cNvPr id="260" name="Oval 259">
                <a:extLst>
                  <a:ext uri="{FF2B5EF4-FFF2-40B4-BE49-F238E27FC236}">
                    <a16:creationId xmlns:a16="http://schemas.microsoft.com/office/drawing/2014/main" id="{368911B5-BA69-314E-B87A-057B15FF229A}"/>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1" name="TextBox 25">
                <a:extLst>
                  <a:ext uri="{FF2B5EF4-FFF2-40B4-BE49-F238E27FC236}">
                    <a16:creationId xmlns:a16="http://schemas.microsoft.com/office/drawing/2014/main" id="{A593DC9E-4E6B-C248-AA60-9EEA80457A85}"/>
                  </a:ext>
                </a:extLst>
              </p:cNvPr>
              <p:cNvSpPr txBox="1"/>
              <p:nvPr/>
            </p:nvSpPr>
            <p:spPr>
              <a:xfrm rot="5400000">
                <a:off x="636482" y="4346970"/>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2016</a:t>
                </a:r>
              </a:p>
              <a:p>
                <a:pPr algn="ctr"/>
                <a:r>
                  <a:rPr lang="pt-PT" sz="1200" b="1" dirty="0" smtClean="0">
                    <a:solidFill>
                      <a:schemeClr val="accent5">
                        <a:lumMod val="75000"/>
                      </a:schemeClr>
                    </a:solidFill>
                    <a:cs typeface="Futura Medium" panose="020B0602020204020303" pitchFamily="34" charset="-79"/>
                  </a:rPr>
                  <a:t>2 113</a:t>
                </a:r>
                <a:endParaRPr lang="pt-PT" sz="1200" b="1" dirty="0">
                  <a:solidFill>
                    <a:schemeClr val="accent5">
                      <a:lumMod val="75000"/>
                    </a:schemeClr>
                  </a:solidFill>
                  <a:cs typeface="Futura Medium" panose="020B0602020204020303" pitchFamily="34" charset="-79"/>
                </a:endParaRPr>
              </a:p>
            </p:txBody>
          </p:sp>
          <p:cxnSp>
            <p:nvCxnSpPr>
              <p:cNvPr id="262" name="Straight Connector 26">
                <a:extLst>
                  <a:ext uri="{FF2B5EF4-FFF2-40B4-BE49-F238E27FC236}">
                    <a16:creationId xmlns:a16="http://schemas.microsoft.com/office/drawing/2014/main" id="{3D995DC7-7F80-3D41-9EBF-E26739C43A7B}"/>
                  </a:ext>
                </a:extLst>
              </p:cNvPr>
              <p:cNvCxnSpPr>
                <a:cxnSpLocks/>
              </p:cNvCxnSpPr>
              <p:nvPr/>
            </p:nvCxnSpPr>
            <p:spPr>
              <a:xfrm>
                <a:off x="1008880" y="5264097"/>
                <a:ext cx="0" cy="267609"/>
              </a:xfrm>
              <a:prstGeom prst="line">
                <a:avLst/>
              </a:prstGeom>
              <a:ln w="60325">
                <a:solidFill>
                  <a:srgbClr val="20ACEE"/>
                </a:solidFill>
              </a:ln>
            </p:spPr>
            <p:style>
              <a:lnRef idx="1">
                <a:schemeClr val="accent1"/>
              </a:lnRef>
              <a:fillRef idx="0">
                <a:schemeClr val="accent1"/>
              </a:fillRef>
              <a:effectRef idx="0">
                <a:schemeClr val="accent1"/>
              </a:effectRef>
              <a:fontRef idx="minor">
                <a:schemeClr val="tx1"/>
              </a:fontRef>
            </p:style>
          </p:cxnSp>
          <p:sp>
            <p:nvSpPr>
              <p:cNvPr id="263" name="Oval 262">
                <a:extLst>
                  <a:ext uri="{FF2B5EF4-FFF2-40B4-BE49-F238E27FC236}">
                    <a16:creationId xmlns:a16="http://schemas.microsoft.com/office/drawing/2014/main" id="{27359254-0DA3-3247-822C-BF8A734BBA33}"/>
                  </a:ext>
                </a:extLst>
              </p:cNvPr>
              <p:cNvSpPr/>
              <p:nvPr/>
            </p:nvSpPr>
            <p:spPr>
              <a:xfrm>
                <a:off x="890059" y="5505903"/>
                <a:ext cx="237640" cy="237640"/>
              </a:xfrm>
              <a:prstGeom prst="ellipse">
                <a:avLst/>
              </a:prstGeom>
              <a:solidFill>
                <a:srgbClr val="20AC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249" name="Group 28">
              <a:extLst>
                <a:ext uri="{FF2B5EF4-FFF2-40B4-BE49-F238E27FC236}">
                  <a16:creationId xmlns:a16="http://schemas.microsoft.com/office/drawing/2014/main" id="{657AD68B-945B-4249-8729-6BA931F1F74E}"/>
                </a:ext>
              </a:extLst>
            </p:cNvPr>
            <p:cNvGrpSpPr/>
            <p:nvPr/>
          </p:nvGrpSpPr>
          <p:grpSpPr>
            <a:xfrm>
              <a:off x="7114880" y="2044251"/>
              <a:ext cx="1431470" cy="1422177"/>
              <a:chOff x="3460671" y="2044251"/>
              <a:chExt cx="1431470" cy="1422177"/>
            </a:xfrm>
          </p:grpSpPr>
          <p:grpSp>
            <p:nvGrpSpPr>
              <p:cNvPr id="251" name="Group 29">
                <a:extLst>
                  <a:ext uri="{FF2B5EF4-FFF2-40B4-BE49-F238E27FC236}">
                    <a16:creationId xmlns:a16="http://schemas.microsoft.com/office/drawing/2014/main" id="{BD41AB05-50FD-1147-A902-570430B4C2FA}"/>
                  </a:ext>
                </a:extLst>
              </p:cNvPr>
              <p:cNvGrpSpPr/>
              <p:nvPr/>
            </p:nvGrpSpPr>
            <p:grpSpPr>
              <a:xfrm>
                <a:off x="3460671" y="2044251"/>
                <a:ext cx="1431470" cy="1422177"/>
                <a:chOff x="181792" y="4031250"/>
                <a:chExt cx="1431470" cy="1422177"/>
              </a:xfrm>
            </p:grpSpPr>
            <p:sp>
              <p:nvSpPr>
                <p:cNvPr id="253" name="Oval 252">
                  <a:extLst>
                    <a:ext uri="{FF2B5EF4-FFF2-40B4-BE49-F238E27FC236}">
                      <a16:creationId xmlns:a16="http://schemas.microsoft.com/office/drawing/2014/main" id="{CC81787C-EBD5-2945-819B-6CEEC4513EC2}"/>
                    </a:ext>
                  </a:extLst>
                </p:cNvPr>
                <p:cNvSpPr/>
                <p:nvPr/>
              </p:nvSpPr>
              <p:spPr>
                <a:xfrm>
                  <a:off x="375509" y="4031250"/>
                  <a:ext cx="1237753" cy="1237753"/>
                </a:xfrm>
                <a:prstGeom prst="ellipse">
                  <a:avLst/>
                </a:prstGeom>
                <a:solidFill>
                  <a:srgbClr val="0A54B7"/>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4" name="Oval 253">
                  <a:extLst>
                    <a:ext uri="{FF2B5EF4-FFF2-40B4-BE49-F238E27FC236}">
                      <a16:creationId xmlns:a16="http://schemas.microsoft.com/office/drawing/2014/main" id="{EAC0947D-94F7-034A-BE3B-C5714BFB6504}"/>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5" name="TextBox 33">
                  <a:extLst>
                    <a:ext uri="{FF2B5EF4-FFF2-40B4-BE49-F238E27FC236}">
                      <a16:creationId xmlns:a16="http://schemas.microsoft.com/office/drawing/2014/main" id="{B797162C-95F8-794E-91AD-4349A01A5D37}"/>
                    </a:ext>
                  </a:extLst>
                </p:cNvPr>
                <p:cNvSpPr txBox="1"/>
                <p:nvPr/>
              </p:nvSpPr>
              <p:spPr>
                <a:xfrm rot="5400000">
                  <a:off x="647433" y="4346969"/>
                  <a:ext cx="677621"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2017</a:t>
                  </a:r>
                </a:p>
                <a:p>
                  <a:pPr algn="ctr"/>
                  <a:r>
                    <a:rPr lang="pt-PT" sz="1200" b="1" dirty="0" smtClean="0">
                      <a:solidFill>
                        <a:schemeClr val="accent5">
                          <a:lumMod val="75000"/>
                        </a:schemeClr>
                      </a:solidFill>
                      <a:cs typeface="Futura Medium" panose="020B0602020204020303" pitchFamily="34" charset="-79"/>
                    </a:rPr>
                    <a:t>2 108</a:t>
                  </a:r>
                  <a:endParaRPr lang="pt-PT" sz="1200" b="1" dirty="0">
                    <a:solidFill>
                      <a:schemeClr val="accent5">
                        <a:lumMod val="75000"/>
                      </a:schemeClr>
                    </a:solidFill>
                    <a:cs typeface="Futura Medium" panose="020B0602020204020303" pitchFamily="34" charset="-79"/>
                  </a:endParaRPr>
                </a:p>
              </p:txBody>
            </p:sp>
            <p:sp>
              <p:nvSpPr>
                <p:cNvPr id="256" name="Oval 255">
                  <a:extLst>
                    <a:ext uri="{FF2B5EF4-FFF2-40B4-BE49-F238E27FC236}">
                      <a16:creationId xmlns:a16="http://schemas.microsoft.com/office/drawing/2014/main" id="{BB0CC4F7-FE63-BA4A-94AB-73F349B2821E}"/>
                    </a:ext>
                  </a:extLst>
                </p:cNvPr>
                <p:cNvSpPr/>
                <p:nvPr/>
              </p:nvSpPr>
              <p:spPr>
                <a:xfrm>
                  <a:off x="181792" y="5215787"/>
                  <a:ext cx="237640" cy="237640"/>
                </a:xfrm>
                <a:prstGeom prst="ellipse">
                  <a:avLst/>
                </a:prstGeom>
                <a:solidFill>
                  <a:srgbClr val="0A5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cxnSp>
            <p:nvCxnSpPr>
              <p:cNvPr id="252" name="Straight Connector 30">
                <a:extLst>
                  <a:ext uri="{FF2B5EF4-FFF2-40B4-BE49-F238E27FC236}">
                    <a16:creationId xmlns:a16="http://schemas.microsoft.com/office/drawing/2014/main" id="{B7A87EF7-376E-A748-8021-420C6E95281A}"/>
                  </a:ext>
                </a:extLst>
              </p:cNvPr>
              <p:cNvCxnSpPr>
                <a:cxnSpLocks/>
                <a:stCxn id="253" idx="3"/>
              </p:cNvCxnSpPr>
              <p:nvPr/>
            </p:nvCxnSpPr>
            <p:spPr>
              <a:xfrm flipH="1">
                <a:off x="3662734" y="3100739"/>
                <a:ext cx="172919" cy="162638"/>
              </a:xfrm>
              <a:prstGeom prst="line">
                <a:avLst/>
              </a:prstGeom>
              <a:ln w="60325">
                <a:solidFill>
                  <a:srgbClr val="0A54B7"/>
                </a:solidFill>
              </a:ln>
            </p:spPr>
            <p:style>
              <a:lnRef idx="1">
                <a:schemeClr val="accent1"/>
              </a:lnRef>
              <a:fillRef idx="0">
                <a:schemeClr val="accent1"/>
              </a:fillRef>
              <a:effectRef idx="0">
                <a:schemeClr val="accent1"/>
              </a:effectRef>
              <a:fontRef idx="minor">
                <a:schemeClr val="tx1"/>
              </a:fontRef>
            </p:style>
          </p:cxnSp>
        </p:grpSp>
        <p:grpSp>
          <p:nvGrpSpPr>
            <p:cNvPr id="242" name="Group 35">
              <a:extLst>
                <a:ext uri="{FF2B5EF4-FFF2-40B4-BE49-F238E27FC236}">
                  <a16:creationId xmlns:a16="http://schemas.microsoft.com/office/drawing/2014/main" id="{4188EEF3-F0E7-8948-9182-976135E2F185}"/>
                </a:ext>
              </a:extLst>
            </p:cNvPr>
            <p:cNvGrpSpPr/>
            <p:nvPr/>
          </p:nvGrpSpPr>
          <p:grpSpPr>
            <a:xfrm>
              <a:off x="7581849" y="3890730"/>
              <a:ext cx="1722373" cy="1237753"/>
              <a:chOff x="-109111" y="4031250"/>
              <a:chExt cx="1722373" cy="1237753"/>
            </a:xfrm>
          </p:grpSpPr>
          <p:sp>
            <p:nvSpPr>
              <p:cNvPr id="244" name="Oval 243">
                <a:extLst>
                  <a:ext uri="{FF2B5EF4-FFF2-40B4-BE49-F238E27FC236}">
                    <a16:creationId xmlns:a16="http://schemas.microsoft.com/office/drawing/2014/main" id="{4F754AE6-8D4F-B240-A717-3C81211E8930}"/>
                  </a:ext>
                </a:extLst>
              </p:cNvPr>
              <p:cNvSpPr/>
              <p:nvPr/>
            </p:nvSpPr>
            <p:spPr>
              <a:xfrm>
                <a:off x="375509" y="4031250"/>
                <a:ext cx="1237753" cy="1237753"/>
              </a:xfrm>
              <a:prstGeom prst="ellipse">
                <a:avLst/>
              </a:prstGeom>
              <a:solidFill>
                <a:schemeClr val="tx1">
                  <a:lumMod val="85000"/>
                  <a:lumOff val="15000"/>
                </a:scheme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45" name="Oval 244">
                <a:extLst>
                  <a:ext uri="{FF2B5EF4-FFF2-40B4-BE49-F238E27FC236}">
                    <a16:creationId xmlns:a16="http://schemas.microsoft.com/office/drawing/2014/main" id="{6C820798-A57C-3B40-A2E1-C915C4BD9B1B}"/>
                  </a:ext>
                </a:extLst>
              </p:cNvPr>
              <p:cNvSpPr/>
              <p:nvPr/>
            </p:nvSpPr>
            <p:spPr>
              <a:xfrm>
                <a:off x="509451" y="4165192"/>
                <a:ext cx="978215" cy="978215"/>
              </a:xfrm>
              <a:prstGeom prst="ellipse">
                <a:avLst/>
              </a:prstGeom>
              <a:solidFill>
                <a:schemeClr val="bg1"/>
              </a:solidFill>
              <a:ln>
                <a:noFill/>
              </a:ln>
              <a:effectLst>
                <a:outerShdw blurRad="50800" dist="152400" dir="2700000" algn="tl" rotWithShape="0">
                  <a:schemeClr val="tx1">
                    <a:lumMod val="85000"/>
                    <a:lumOff val="1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6" name="TextBox 38">
                <a:extLst>
                  <a:ext uri="{FF2B5EF4-FFF2-40B4-BE49-F238E27FC236}">
                    <a16:creationId xmlns:a16="http://schemas.microsoft.com/office/drawing/2014/main" id="{8734049C-1953-3A43-A5C4-B3CE281478FF}"/>
                  </a:ext>
                </a:extLst>
              </p:cNvPr>
              <p:cNvSpPr txBox="1"/>
              <p:nvPr/>
            </p:nvSpPr>
            <p:spPr>
              <a:xfrm rot="5400000">
                <a:off x="661177" y="4357476"/>
                <a:ext cx="677622" cy="585302"/>
              </a:xfrm>
              <a:prstGeom prst="rect">
                <a:avLst/>
              </a:prstGeom>
              <a:noFill/>
            </p:spPr>
            <p:txBody>
              <a:bodyPr wrap="square" rtlCol="0">
                <a:spAutoFit/>
              </a:bodyPr>
              <a:lstStyle/>
              <a:p>
                <a:pPr algn="ctr"/>
                <a:r>
                  <a:rPr lang="pt-PT" sz="1200" b="1" dirty="0" smtClean="0">
                    <a:solidFill>
                      <a:schemeClr val="accent5">
                        <a:lumMod val="50000"/>
                      </a:schemeClr>
                    </a:solidFill>
                    <a:cs typeface="Futura Medium" panose="020B0602020204020303" pitchFamily="34" charset="-79"/>
                  </a:rPr>
                  <a:t>2018</a:t>
                </a:r>
              </a:p>
              <a:p>
                <a:pPr algn="ctr"/>
                <a:r>
                  <a:rPr lang="pt-PT" sz="1200" b="1" dirty="0" smtClean="0">
                    <a:solidFill>
                      <a:schemeClr val="accent5">
                        <a:lumMod val="75000"/>
                      </a:schemeClr>
                    </a:solidFill>
                    <a:cs typeface="Futura Medium" panose="020B0602020204020303" pitchFamily="34" charset="-79"/>
                  </a:rPr>
                  <a:t>3 491</a:t>
                </a:r>
                <a:endParaRPr lang="pt-PT" sz="1200" b="1" dirty="0">
                  <a:solidFill>
                    <a:schemeClr val="accent5">
                      <a:lumMod val="75000"/>
                    </a:schemeClr>
                  </a:solidFill>
                  <a:cs typeface="Futura Medium" panose="020B0602020204020303" pitchFamily="34" charset="-79"/>
                </a:endParaRPr>
              </a:p>
            </p:txBody>
          </p:sp>
          <p:cxnSp>
            <p:nvCxnSpPr>
              <p:cNvPr id="247" name="Straight Connector 39">
                <a:extLst>
                  <a:ext uri="{FF2B5EF4-FFF2-40B4-BE49-F238E27FC236}">
                    <a16:creationId xmlns:a16="http://schemas.microsoft.com/office/drawing/2014/main" id="{3BC35B50-3535-F848-94F8-4ACEA2B34186}"/>
                  </a:ext>
                </a:extLst>
              </p:cNvPr>
              <p:cNvCxnSpPr>
                <a:cxnSpLocks/>
                <a:endCxn id="244" idx="2"/>
              </p:cNvCxnSpPr>
              <p:nvPr/>
            </p:nvCxnSpPr>
            <p:spPr>
              <a:xfrm>
                <a:off x="56072" y="4650127"/>
                <a:ext cx="319437" cy="0"/>
              </a:xfrm>
              <a:prstGeom prst="line">
                <a:avLst/>
              </a:prstGeom>
              <a:ln w="603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E2A13D73-D742-594A-9408-51E8C4D1B7A4}"/>
                  </a:ext>
                </a:extLst>
              </p:cNvPr>
              <p:cNvSpPr/>
              <p:nvPr/>
            </p:nvSpPr>
            <p:spPr>
              <a:xfrm>
                <a:off x="-109111" y="4531307"/>
                <a:ext cx="237640" cy="237640"/>
              </a:xfrm>
              <a:prstGeom prst="ellipse">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pic>
        <p:nvPicPr>
          <p:cNvPr id="1034" name="Picture 10" descr="Resultado de imagem para feminino simbo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772" y="3344218"/>
            <a:ext cx="601980" cy="12153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m para simbolo de banheiro masculi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439" y="3278056"/>
            <a:ext cx="635456" cy="12749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2" name="Tabela 141"/>
          <p:cNvGraphicFramePr>
            <a:graphicFrameLocks noGrp="1"/>
          </p:cNvGraphicFramePr>
          <p:nvPr>
            <p:extLst>
              <p:ext uri="{D42A27DB-BD31-4B8C-83A1-F6EECF244321}">
                <p14:modId xmlns:p14="http://schemas.microsoft.com/office/powerpoint/2010/main" val="575829650"/>
              </p:ext>
            </p:extLst>
          </p:nvPr>
        </p:nvGraphicFramePr>
        <p:xfrm>
          <a:off x="8863232" y="1131450"/>
          <a:ext cx="2609441" cy="1483360"/>
        </p:xfrm>
        <a:graphic>
          <a:graphicData uri="http://schemas.openxmlformats.org/drawingml/2006/table">
            <a:tbl>
              <a:tblPr firstRow="1" bandRow="1">
                <a:tableStyleId>{5C22544A-7EE6-4342-B048-85BDC9FD1C3A}</a:tableStyleId>
              </a:tblPr>
              <a:tblGrid>
                <a:gridCol w="1240663">
                  <a:extLst>
                    <a:ext uri="{9D8B030D-6E8A-4147-A177-3AD203B41FA5}">
                      <a16:colId xmlns:a16="http://schemas.microsoft.com/office/drawing/2014/main" val="810747285"/>
                    </a:ext>
                  </a:extLst>
                </a:gridCol>
                <a:gridCol w="684389">
                  <a:extLst>
                    <a:ext uri="{9D8B030D-6E8A-4147-A177-3AD203B41FA5}">
                      <a16:colId xmlns:a16="http://schemas.microsoft.com/office/drawing/2014/main" val="425681427"/>
                    </a:ext>
                  </a:extLst>
                </a:gridCol>
                <a:gridCol w="684389">
                  <a:extLst>
                    <a:ext uri="{9D8B030D-6E8A-4147-A177-3AD203B41FA5}">
                      <a16:colId xmlns:a16="http://schemas.microsoft.com/office/drawing/2014/main" val="2668156013"/>
                    </a:ext>
                  </a:extLst>
                </a:gridCol>
              </a:tblGrid>
              <a:tr h="370840">
                <a:tc>
                  <a:txBody>
                    <a:bodyPr/>
                    <a:lstStyle/>
                    <a:p>
                      <a:r>
                        <a:rPr lang="pt-PT" sz="1200" b="0" dirty="0" smtClean="0">
                          <a:solidFill>
                            <a:schemeClr val="accent5">
                              <a:lumMod val="50000"/>
                            </a:schemeClr>
                          </a:solidFill>
                        </a:rPr>
                        <a:t>2018</a:t>
                      </a:r>
                      <a:endParaRPr lang="pt-PT" sz="1200" b="0" dirty="0">
                        <a:solidFill>
                          <a:schemeClr val="accent5">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408858"/>
                  </a:ext>
                </a:extLst>
              </a:tr>
              <a:tr h="370840">
                <a:tc>
                  <a:txBody>
                    <a:bodyPr/>
                    <a:lstStyle/>
                    <a:p>
                      <a:r>
                        <a:rPr lang="pt-PT" sz="1200" b="0" dirty="0" smtClean="0">
                          <a:solidFill>
                            <a:schemeClr val="tx1"/>
                          </a:solidFill>
                        </a:rPr>
                        <a:t>Masculino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3.491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r>
                        <a:rPr lang="pt-PT" sz="1200" b="0" dirty="0" smtClean="0">
                          <a:solidFill>
                            <a:schemeClr val="tx1"/>
                          </a:solidFill>
                        </a:rPr>
                        <a:t>Feminino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5.675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800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bl>
          </a:graphicData>
        </a:graphic>
      </p:graphicFrame>
    </p:spTree>
    <p:extLst>
      <p:ext uri="{BB962C8B-B14F-4D97-AF65-F5344CB8AC3E}">
        <p14:creationId xmlns:p14="http://schemas.microsoft.com/office/powerpoint/2010/main" val="304265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2018 - Casos de RAM</a:t>
            </a:r>
            <a:endParaRPr lang="pt-PT" sz="4000" dirty="0">
              <a:solidFill>
                <a:schemeClr val="accent5">
                  <a:lumMod val="75000"/>
                </a:schemeClr>
              </a:solidFill>
            </a:endParaRPr>
          </a:p>
        </p:txBody>
      </p:sp>
      <p:sp>
        <p:nvSpPr>
          <p:cNvPr id="35" name="Título 1"/>
          <p:cNvSpPr txBox="1">
            <a:spLocks/>
          </p:cNvSpPr>
          <p:nvPr/>
        </p:nvSpPr>
        <p:spPr>
          <a:xfrm>
            <a:off x="1071112"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Faixa Etária</a:t>
            </a:r>
          </a:p>
        </p:txBody>
      </p:sp>
      <p:grpSp>
        <p:nvGrpSpPr>
          <p:cNvPr id="42" name="Grupo 41"/>
          <p:cNvGrpSpPr/>
          <p:nvPr/>
        </p:nvGrpSpPr>
        <p:grpSpPr>
          <a:xfrm>
            <a:off x="1268035" y="1233585"/>
            <a:ext cx="10085765" cy="4866780"/>
            <a:chOff x="569294" y="1250831"/>
            <a:chExt cx="10319907" cy="4866780"/>
          </a:xfrm>
        </p:grpSpPr>
        <p:sp>
          <p:nvSpPr>
            <p:cNvPr id="7" name="Retângulo arredondado 6"/>
            <p:cNvSpPr/>
            <p:nvPr/>
          </p:nvSpPr>
          <p:spPr>
            <a:xfrm>
              <a:off x="569294" y="5065188"/>
              <a:ext cx="1794295" cy="10524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tângulo arredondado 20"/>
            <p:cNvSpPr/>
            <p:nvPr/>
          </p:nvSpPr>
          <p:spPr>
            <a:xfrm>
              <a:off x="2039342" y="4458017"/>
              <a:ext cx="1794295" cy="10524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arredondado 23"/>
            <p:cNvSpPr/>
            <p:nvPr/>
          </p:nvSpPr>
          <p:spPr>
            <a:xfrm>
              <a:off x="3466919" y="3912662"/>
              <a:ext cx="1794295" cy="10524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arredondado 28"/>
            <p:cNvSpPr/>
            <p:nvPr/>
          </p:nvSpPr>
          <p:spPr>
            <a:xfrm>
              <a:off x="4848763" y="3356380"/>
              <a:ext cx="1794295" cy="10524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5118789"/>
              <a:ext cx="623779" cy="609626"/>
            </a:xfrm>
            <a:prstGeom prst="rect">
              <a:avLst/>
            </a:prstGeom>
          </p:spPr>
        </p:pic>
        <p:pic>
          <p:nvPicPr>
            <p:cNvPr id="19" name="Image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336" y="4040270"/>
              <a:ext cx="526555" cy="514608"/>
            </a:xfrm>
            <a:prstGeom prst="rect">
              <a:avLst/>
            </a:prstGeom>
          </p:spPr>
        </p:pic>
        <p:pic>
          <p:nvPicPr>
            <p:cNvPr id="20" name="Image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231" y="3475417"/>
              <a:ext cx="623779" cy="609626"/>
            </a:xfrm>
            <a:prstGeom prst="rect">
              <a:avLst/>
            </a:prstGeom>
          </p:spPr>
        </p:pic>
        <p:sp>
          <p:nvSpPr>
            <p:cNvPr id="38" name="Retângulo arredondado 37"/>
            <p:cNvSpPr/>
            <p:nvPr/>
          </p:nvSpPr>
          <p:spPr>
            <a:xfrm>
              <a:off x="6331998" y="2741583"/>
              <a:ext cx="1794295" cy="105242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Retângulo arredondado 39"/>
            <p:cNvSpPr/>
            <p:nvPr/>
          </p:nvSpPr>
          <p:spPr>
            <a:xfrm>
              <a:off x="7713452" y="2144546"/>
              <a:ext cx="1794295" cy="105242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tângulo arredondado 30"/>
            <p:cNvSpPr/>
            <p:nvPr/>
          </p:nvSpPr>
          <p:spPr>
            <a:xfrm>
              <a:off x="9094906" y="1592478"/>
              <a:ext cx="1794295" cy="105242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Image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679" y="2239047"/>
              <a:ext cx="665284" cy="650190"/>
            </a:xfrm>
            <a:prstGeom prst="rect">
              <a:avLst/>
            </a:prstGeom>
          </p:spPr>
        </p:pic>
        <p:pic>
          <p:nvPicPr>
            <p:cNvPr id="18" name="Imagem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2648" y="2821289"/>
              <a:ext cx="323384" cy="702205"/>
            </a:xfrm>
            <a:prstGeom prst="rect">
              <a:avLst/>
            </a:prstGeom>
          </p:spPr>
        </p:pic>
        <p:pic>
          <p:nvPicPr>
            <p:cNvPr id="1028" name="Picture 4" descr="https://cdn.adioma.com/assets/icons/parent-pla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6986" y="4540508"/>
              <a:ext cx="623779" cy="609626"/>
            </a:xfrm>
            <a:prstGeom prst="rect">
              <a:avLst/>
            </a:prstGeom>
            <a:noFill/>
            <a:extLst>
              <a:ext uri="{909E8E84-426E-40DD-AFC4-6F175D3DCCD1}">
                <a14:hiddenFill xmlns:a14="http://schemas.microsoft.com/office/drawing/2010/main">
                  <a:solidFill>
                    <a:srgbClr val="FFFFFF"/>
                  </a:solidFill>
                </a14:hiddenFill>
              </a:ext>
            </a:extLst>
          </p:spPr>
        </p:pic>
        <p:sp>
          <p:nvSpPr>
            <p:cNvPr id="37" name="CaixaDeTexto 36"/>
            <p:cNvSpPr txBox="1"/>
            <p:nvPr/>
          </p:nvSpPr>
          <p:spPr>
            <a:xfrm>
              <a:off x="1130728" y="4656118"/>
              <a:ext cx="671424" cy="369332"/>
            </a:xfrm>
            <a:prstGeom prst="rect">
              <a:avLst/>
            </a:prstGeom>
            <a:noFill/>
          </p:spPr>
          <p:txBody>
            <a:bodyPr wrap="square" rtlCol="0">
              <a:spAutoFit/>
            </a:bodyPr>
            <a:lstStyle/>
            <a:p>
              <a:pPr algn="ctr"/>
              <a:r>
                <a:rPr lang="pt-PT" b="1" dirty="0" smtClean="0">
                  <a:solidFill>
                    <a:schemeClr val="tx2">
                      <a:lumMod val="50000"/>
                    </a:schemeClr>
                  </a:solidFill>
                </a:rPr>
                <a:t>6</a:t>
              </a:r>
              <a:endParaRPr lang="pt-PT" b="1" dirty="0">
                <a:solidFill>
                  <a:schemeClr val="tx2">
                    <a:lumMod val="50000"/>
                  </a:schemeClr>
                </a:solidFill>
              </a:endParaRPr>
            </a:p>
          </p:txBody>
        </p:sp>
        <p:sp>
          <p:nvSpPr>
            <p:cNvPr id="43" name="CaixaDeTexto 42"/>
            <p:cNvSpPr txBox="1"/>
            <p:nvPr/>
          </p:nvSpPr>
          <p:spPr>
            <a:xfrm>
              <a:off x="2591426" y="4032327"/>
              <a:ext cx="671424" cy="369332"/>
            </a:xfrm>
            <a:prstGeom prst="rect">
              <a:avLst/>
            </a:prstGeom>
            <a:noFill/>
          </p:spPr>
          <p:txBody>
            <a:bodyPr wrap="square" rtlCol="0">
              <a:spAutoFit/>
            </a:bodyPr>
            <a:lstStyle/>
            <a:p>
              <a:pPr algn="ctr"/>
              <a:r>
                <a:rPr lang="pt-PT" b="1" dirty="0" smtClean="0">
                  <a:solidFill>
                    <a:schemeClr val="tx2">
                      <a:lumMod val="50000"/>
                    </a:schemeClr>
                  </a:solidFill>
                </a:rPr>
                <a:t>210</a:t>
              </a:r>
              <a:endParaRPr lang="pt-PT" b="1" dirty="0">
                <a:solidFill>
                  <a:schemeClr val="tx2">
                    <a:lumMod val="50000"/>
                  </a:schemeClr>
                </a:solidFill>
              </a:endParaRPr>
            </a:p>
          </p:txBody>
        </p:sp>
        <p:sp>
          <p:nvSpPr>
            <p:cNvPr id="44" name="CaixaDeTexto 43"/>
            <p:cNvSpPr txBox="1"/>
            <p:nvPr/>
          </p:nvSpPr>
          <p:spPr>
            <a:xfrm>
              <a:off x="4028354" y="3450343"/>
              <a:ext cx="671424" cy="369332"/>
            </a:xfrm>
            <a:prstGeom prst="rect">
              <a:avLst/>
            </a:prstGeom>
            <a:noFill/>
          </p:spPr>
          <p:txBody>
            <a:bodyPr wrap="square" rtlCol="0">
              <a:spAutoFit/>
            </a:bodyPr>
            <a:lstStyle/>
            <a:p>
              <a:pPr algn="ctr"/>
              <a:r>
                <a:rPr lang="pt-PT" b="1" dirty="0" smtClean="0">
                  <a:solidFill>
                    <a:schemeClr val="tx2">
                      <a:lumMod val="50000"/>
                    </a:schemeClr>
                  </a:solidFill>
                </a:rPr>
                <a:t>305</a:t>
              </a:r>
              <a:endParaRPr lang="pt-PT" b="1" dirty="0">
                <a:solidFill>
                  <a:schemeClr val="tx2">
                    <a:lumMod val="50000"/>
                  </a:schemeClr>
                </a:solidFill>
              </a:endParaRPr>
            </a:p>
          </p:txBody>
        </p:sp>
        <p:sp>
          <p:nvSpPr>
            <p:cNvPr id="45" name="CaixaDeTexto 44"/>
            <p:cNvSpPr txBox="1"/>
            <p:nvPr/>
          </p:nvSpPr>
          <p:spPr>
            <a:xfrm>
              <a:off x="5401789" y="2905966"/>
              <a:ext cx="671424" cy="369332"/>
            </a:xfrm>
            <a:prstGeom prst="rect">
              <a:avLst/>
            </a:prstGeom>
            <a:noFill/>
          </p:spPr>
          <p:txBody>
            <a:bodyPr wrap="square" rtlCol="0">
              <a:spAutoFit/>
            </a:bodyPr>
            <a:lstStyle/>
            <a:p>
              <a:pPr algn="ctr"/>
              <a:r>
                <a:rPr lang="pt-PT" b="1" dirty="0" smtClean="0">
                  <a:solidFill>
                    <a:schemeClr val="tx2">
                      <a:lumMod val="50000"/>
                    </a:schemeClr>
                  </a:solidFill>
                </a:rPr>
                <a:t>215</a:t>
              </a:r>
              <a:endParaRPr lang="pt-PT" b="1" dirty="0">
                <a:solidFill>
                  <a:schemeClr val="tx2">
                    <a:lumMod val="50000"/>
                  </a:schemeClr>
                </a:solidFill>
              </a:endParaRPr>
            </a:p>
          </p:txBody>
        </p:sp>
        <p:sp>
          <p:nvSpPr>
            <p:cNvPr id="46" name="CaixaDeTexto 45"/>
            <p:cNvSpPr txBox="1"/>
            <p:nvPr/>
          </p:nvSpPr>
          <p:spPr>
            <a:xfrm>
              <a:off x="6815317" y="2315023"/>
              <a:ext cx="775841" cy="369332"/>
            </a:xfrm>
            <a:prstGeom prst="rect">
              <a:avLst/>
            </a:prstGeom>
            <a:noFill/>
          </p:spPr>
          <p:txBody>
            <a:bodyPr wrap="square" rtlCol="0">
              <a:spAutoFit/>
            </a:bodyPr>
            <a:lstStyle/>
            <a:p>
              <a:pPr algn="ctr"/>
              <a:r>
                <a:rPr lang="pt-PT" b="1" dirty="0" smtClean="0">
                  <a:solidFill>
                    <a:schemeClr val="tx2">
                      <a:lumMod val="50000"/>
                    </a:schemeClr>
                  </a:solidFill>
                </a:rPr>
                <a:t>4.169</a:t>
              </a:r>
              <a:endParaRPr lang="pt-PT" b="1" dirty="0">
                <a:solidFill>
                  <a:schemeClr val="tx2">
                    <a:lumMod val="50000"/>
                  </a:schemeClr>
                </a:solidFill>
              </a:endParaRPr>
            </a:p>
          </p:txBody>
        </p:sp>
        <p:sp>
          <p:nvSpPr>
            <p:cNvPr id="47" name="CaixaDeTexto 46"/>
            <p:cNvSpPr txBox="1"/>
            <p:nvPr/>
          </p:nvSpPr>
          <p:spPr>
            <a:xfrm>
              <a:off x="8222678" y="1760691"/>
              <a:ext cx="775841" cy="369332"/>
            </a:xfrm>
            <a:prstGeom prst="rect">
              <a:avLst/>
            </a:prstGeom>
            <a:noFill/>
          </p:spPr>
          <p:txBody>
            <a:bodyPr wrap="square" rtlCol="0">
              <a:spAutoFit/>
            </a:bodyPr>
            <a:lstStyle/>
            <a:p>
              <a:pPr algn="ctr"/>
              <a:r>
                <a:rPr lang="pt-PT" b="1" dirty="0" smtClean="0">
                  <a:solidFill>
                    <a:schemeClr val="tx2">
                      <a:lumMod val="50000"/>
                    </a:schemeClr>
                  </a:solidFill>
                </a:rPr>
                <a:t>2.153</a:t>
              </a:r>
              <a:endParaRPr lang="pt-PT" b="1" dirty="0">
                <a:solidFill>
                  <a:schemeClr val="tx2">
                    <a:lumMod val="50000"/>
                  </a:schemeClr>
                </a:solidFill>
              </a:endParaRPr>
            </a:p>
          </p:txBody>
        </p:sp>
        <p:sp>
          <p:nvSpPr>
            <p:cNvPr id="48" name="CaixaDeTexto 47"/>
            <p:cNvSpPr txBox="1"/>
            <p:nvPr/>
          </p:nvSpPr>
          <p:spPr>
            <a:xfrm>
              <a:off x="9594279" y="1250831"/>
              <a:ext cx="775841" cy="369332"/>
            </a:xfrm>
            <a:prstGeom prst="rect">
              <a:avLst/>
            </a:prstGeom>
            <a:noFill/>
          </p:spPr>
          <p:txBody>
            <a:bodyPr wrap="square" rtlCol="0">
              <a:spAutoFit/>
            </a:bodyPr>
            <a:lstStyle/>
            <a:p>
              <a:pPr algn="ctr"/>
              <a:r>
                <a:rPr lang="pt-PT" b="1" dirty="0" smtClean="0">
                  <a:solidFill>
                    <a:schemeClr val="tx2">
                      <a:lumMod val="50000"/>
                    </a:schemeClr>
                  </a:solidFill>
                </a:rPr>
                <a:t>2.908</a:t>
              </a:r>
              <a:endParaRPr lang="pt-PT" b="1" dirty="0">
                <a:solidFill>
                  <a:schemeClr val="tx2">
                    <a:lumMod val="50000"/>
                  </a:schemeClr>
                </a:solidFill>
              </a:endParaRPr>
            </a:p>
          </p:txBody>
        </p:sp>
        <p:sp>
          <p:nvSpPr>
            <p:cNvPr id="41" name="CaixaDeTexto 40"/>
            <p:cNvSpPr txBox="1"/>
            <p:nvPr/>
          </p:nvSpPr>
          <p:spPr>
            <a:xfrm>
              <a:off x="935961" y="5829114"/>
              <a:ext cx="999997" cy="246221"/>
            </a:xfrm>
            <a:prstGeom prst="rect">
              <a:avLst/>
            </a:prstGeom>
            <a:noFill/>
          </p:spPr>
          <p:txBody>
            <a:bodyPr wrap="square" rtlCol="0">
              <a:spAutoFit/>
            </a:bodyPr>
            <a:lstStyle/>
            <a:p>
              <a:pPr algn="ctr"/>
              <a:r>
                <a:rPr lang="pt-PT" sz="1000" b="1" dirty="0" smtClean="0">
                  <a:solidFill>
                    <a:schemeClr val="accent5">
                      <a:lumMod val="50000"/>
                    </a:schemeClr>
                  </a:solidFill>
                </a:rPr>
                <a:t>0 - 2 Meses</a:t>
              </a:r>
              <a:endParaRPr lang="pt-PT" sz="1000" b="1" dirty="0">
                <a:solidFill>
                  <a:schemeClr val="accent5">
                    <a:lumMod val="50000"/>
                  </a:schemeClr>
                </a:solidFill>
              </a:endParaRPr>
            </a:p>
          </p:txBody>
        </p:sp>
        <p:sp>
          <p:nvSpPr>
            <p:cNvPr id="50" name="CaixaDeTexto 49"/>
            <p:cNvSpPr txBox="1"/>
            <p:nvPr/>
          </p:nvSpPr>
          <p:spPr>
            <a:xfrm>
              <a:off x="2370059" y="5207861"/>
              <a:ext cx="1133861" cy="246221"/>
            </a:xfrm>
            <a:prstGeom prst="rect">
              <a:avLst/>
            </a:prstGeom>
            <a:noFill/>
          </p:spPr>
          <p:txBody>
            <a:bodyPr wrap="square" rtlCol="0">
              <a:spAutoFit/>
            </a:bodyPr>
            <a:lstStyle/>
            <a:p>
              <a:pPr algn="ctr"/>
              <a:r>
                <a:rPr lang="pt-PT" sz="1000" b="1" dirty="0" smtClean="0">
                  <a:solidFill>
                    <a:schemeClr val="accent1">
                      <a:lumMod val="50000"/>
                    </a:schemeClr>
                  </a:solidFill>
                </a:rPr>
                <a:t>2 Meses - 3 Anos</a:t>
              </a:r>
              <a:endParaRPr lang="pt-PT" sz="1000" b="1" dirty="0">
                <a:solidFill>
                  <a:schemeClr val="accent1">
                    <a:lumMod val="50000"/>
                  </a:schemeClr>
                </a:solidFill>
              </a:endParaRPr>
            </a:p>
          </p:txBody>
        </p:sp>
        <p:sp>
          <p:nvSpPr>
            <p:cNvPr id="51" name="CaixaDeTexto 50"/>
            <p:cNvSpPr txBox="1"/>
            <p:nvPr/>
          </p:nvSpPr>
          <p:spPr>
            <a:xfrm>
              <a:off x="3797135" y="4648974"/>
              <a:ext cx="1133861" cy="246221"/>
            </a:xfrm>
            <a:prstGeom prst="rect">
              <a:avLst/>
            </a:prstGeom>
            <a:noFill/>
          </p:spPr>
          <p:txBody>
            <a:bodyPr wrap="square" rtlCol="0">
              <a:spAutoFit/>
            </a:bodyPr>
            <a:lstStyle/>
            <a:p>
              <a:pPr algn="ctr"/>
              <a:r>
                <a:rPr lang="pt-PT" sz="1000" b="1" dirty="0" smtClean="0"/>
                <a:t> </a:t>
              </a:r>
              <a:r>
                <a:rPr lang="pt-PT" sz="1000" b="1" dirty="0" smtClean="0">
                  <a:solidFill>
                    <a:schemeClr val="accent1">
                      <a:lumMod val="75000"/>
                    </a:schemeClr>
                  </a:solidFill>
                </a:rPr>
                <a:t>3  - 12 Anos</a:t>
              </a:r>
              <a:endParaRPr lang="pt-PT" sz="1000" b="1" dirty="0">
                <a:solidFill>
                  <a:schemeClr val="accent1">
                    <a:lumMod val="75000"/>
                  </a:schemeClr>
                </a:solidFill>
              </a:endParaRPr>
            </a:p>
          </p:txBody>
        </p:sp>
        <p:sp>
          <p:nvSpPr>
            <p:cNvPr id="52" name="CaixaDeTexto 51"/>
            <p:cNvSpPr txBox="1"/>
            <p:nvPr/>
          </p:nvSpPr>
          <p:spPr>
            <a:xfrm>
              <a:off x="5178979" y="4104067"/>
              <a:ext cx="1133861" cy="246221"/>
            </a:xfrm>
            <a:prstGeom prst="rect">
              <a:avLst/>
            </a:prstGeom>
            <a:noFill/>
          </p:spPr>
          <p:txBody>
            <a:bodyPr wrap="square" rtlCol="0">
              <a:spAutoFit/>
            </a:bodyPr>
            <a:lstStyle/>
            <a:p>
              <a:pPr algn="ctr"/>
              <a:r>
                <a:rPr lang="pt-PT" sz="1000" b="1" dirty="0" smtClean="0">
                  <a:solidFill>
                    <a:schemeClr val="accent5">
                      <a:lumMod val="50000"/>
                    </a:schemeClr>
                  </a:solidFill>
                </a:rPr>
                <a:t> </a:t>
              </a:r>
              <a:r>
                <a:rPr lang="pt-PT" sz="1000" b="1" dirty="0" smtClean="0">
                  <a:solidFill>
                    <a:schemeClr val="accent5">
                      <a:lumMod val="75000"/>
                    </a:schemeClr>
                  </a:solidFill>
                </a:rPr>
                <a:t>12  - 18 Anos</a:t>
              </a:r>
              <a:endParaRPr lang="pt-PT" sz="1000" b="1" dirty="0">
                <a:solidFill>
                  <a:schemeClr val="accent5">
                    <a:lumMod val="75000"/>
                  </a:schemeClr>
                </a:solidFill>
              </a:endParaRPr>
            </a:p>
          </p:txBody>
        </p:sp>
        <p:sp>
          <p:nvSpPr>
            <p:cNvPr id="53" name="CaixaDeTexto 52"/>
            <p:cNvSpPr txBox="1"/>
            <p:nvPr/>
          </p:nvSpPr>
          <p:spPr>
            <a:xfrm>
              <a:off x="6633595" y="3496693"/>
              <a:ext cx="1133861" cy="246221"/>
            </a:xfrm>
            <a:prstGeom prst="rect">
              <a:avLst/>
            </a:prstGeom>
            <a:noFill/>
          </p:spPr>
          <p:txBody>
            <a:bodyPr wrap="square" rtlCol="0">
              <a:spAutoFit/>
            </a:bodyPr>
            <a:lstStyle/>
            <a:p>
              <a:pPr algn="ctr"/>
              <a:r>
                <a:rPr lang="pt-PT" sz="1000" dirty="0" smtClean="0"/>
                <a:t> </a:t>
              </a:r>
              <a:r>
                <a:rPr lang="pt-PT" sz="1000" b="1" dirty="0" smtClean="0">
                  <a:solidFill>
                    <a:schemeClr val="accent1">
                      <a:lumMod val="60000"/>
                      <a:lumOff val="40000"/>
                    </a:schemeClr>
                  </a:solidFill>
                </a:rPr>
                <a:t>18  - 64 Anos</a:t>
              </a:r>
              <a:endParaRPr lang="pt-PT" sz="1000" b="1" dirty="0">
                <a:solidFill>
                  <a:schemeClr val="accent1">
                    <a:lumMod val="60000"/>
                    <a:lumOff val="40000"/>
                  </a:schemeClr>
                </a:solidFill>
              </a:endParaRPr>
            </a:p>
          </p:txBody>
        </p:sp>
        <p:sp>
          <p:nvSpPr>
            <p:cNvPr id="54" name="CaixaDeTexto 53"/>
            <p:cNvSpPr txBox="1"/>
            <p:nvPr/>
          </p:nvSpPr>
          <p:spPr>
            <a:xfrm>
              <a:off x="8090652" y="2871759"/>
              <a:ext cx="1133861" cy="246221"/>
            </a:xfrm>
            <a:prstGeom prst="rect">
              <a:avLst/>
            </a:prstGeom>
            <a:noFill/>
          </p:spPr>
          <p:txBody>
            <a:bodyPr wrap="square" rtlCol="0">
              <a:spAutoFit/>
            </a:bodyPr>
            <a:lstStyle/>
            <a:p>
              <a:pPr algn="ctr"/>
              <a:r>
                <a:rPr lang="pt-PT" sz="1000" dirty="0" smtClean="0"/>
                <a:t> </a:t>
              </a:r>
              <a:r>
                <a:rPr lang="pt-PT" sz="1000" b="1" dirty="0" smtClean="0">
                  <a:solidFill>
                    <a:schemeClr val="accent1">
                      <a:lumMod val="40000"/>
                      <a:lumOff val="60000"/>
                    </a:schemeClr>
                  </a:solidFill>
                </a:rPr>
                <a:t>≥ 65 Anos</a:t>
              </a:r>
              <a:endParaRPr lang="pt-PT" sz="1000" b="1" dirty="0">
                <a:solidFill>
                  <a:schemeClr val="accent1">
                    <a:lumMod val="40000"/>
                    <a:lumOff val="60000"/>
                  </a:schemeClr>
                </a:solidFill>
              </a:endParaRPr>
            </a:p>
          </p:txBody>
        </p:sp>
        <p:sp>
          <p:nvSpPr>
            <p:cNvPr id="55" name="CaixaDeTexto 54"/>
            <p:cNvSpPr txBox="1"/>
            <p:nvPr/>
          </p:nvSpPr>
          <p:spPr>
            <a:xfrm>
              <a:off x="9425122" y="2323712"/>
              <a:ext cx="1133861" cy="246221"/>
            </a:xfrm>
            <a:prstGeom prst="rect">
              <a:avLst/>
            </a:prstGeom>
            <a:noFill/>
          </p:spPr>
          <p:txBody>
            <a:bodyPr wrap="square" rtlCol="0">
              <a:spAutoFit/>
            </a:bodyPr>
            <a:lstStyle/>
            <a:p>
              <a:pPr algn="ctr"/>
              <a:r>
                <a:rPr lang="pt-PT" sz="1000" b="1" dirty="0" smtClean="0">
                  <a:solidFill>
                    <a:schemeClr val="accent1">
                      <a:lumMod val="20000"/>
                      <a:lumOff val="80000"/>
                    </a:schemeClr>
                  </a:solidFill>
                </a:rPr>
                <a:t>N.I.</a:t>
              </a:r>
              <a:endParaRPr lang="pt-PT" sz="1000" b="1" dirty="0">
                <a:solidFill>
                  <a:schemeClr val="accent1">
                    <a:lumMod val="20000"/>
                    <a:lumOff val="80000"/>
                  </a:schemeClr>
                </a:solidFill>
              </a:endParaRPr>
            </a:p>
          </p:txBody>
        </p:sp>
      </p:grpSp>
      <p:graphicFrame>
        <p:nvGraphicFramePr>
          <p:cNvPr id="58" name="Tabela 57"/>
          <p:cNvGraphicFramePr>
            <a:graphicFrameLocks noGrp="1"/>
          </p:cNvGraphicFramePr>
          <p:nvPr>
            <p:extLst>
              <p:ext uri="{D42A27DB-BD31-4B8C-83A1-F6EECF244321}">
                <p14:modId xmlns:p14="http://schemas.microsoft.com/office/powerpoint/2010/main" val="4001880601"/>
              </p:ext>
            </p:extLst>
          </p:nvPr>
        </p:nvGraphicFramePr>
        <p:xfrm>
          <a:off x="1211021" y="1420495"/>
          <a:ext cx="5444871"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1094740">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Graves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Não Graves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5.069</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51%</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4.897</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49%</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sp>
        <p:nvSpPr>
          <p:cNvPr id="2" name="CaixaDeTexto 1"/>
          <p:cNvSpPr txBox="1"/>
          <p:nvPr/>
        </p:nvSpPr>
        <p:spPr>
          <a:xfrm>
            <a:off x="10239555" y="1647651"/>
            <a:ext cx="448574" cy="830997"/>
          </a:xfrm>
          <a:prstGeom prst="rect">
            <a:avLst/>
          </a:prstGeom>
          <a:noFill/>
        </p:spPr>
        <p:txBody>
          <a:bodyPr wrap="square" rtlCol="0">
            <a:spAutoFit/>
          </a:bodyPr>
          <a:lstStyle/>
          <a:p>
            <a:pPr algn="ctr"/>
            <a:r>
              <a:rPr lang="pt-PT" sz="4800" b="1" dirty="0" smtClean="0"/>
              <a:t>?</a:t>
            </a:r>
            <a:endParaRPr lang="pt-PT" sz="4800" b="1" dirty="0"/>
          </a:p>
        </p:txBody>
      </p:sp>
      <p:graphicFrame>
        <p:nvGraphicFramePr>
          <p:cNvPr id="36" name="Tabela 35"/>
          <p:cNvGraphicFramePr>
            <a:graphicFrameLocks noGrp="1"/>
          </p:cNvGraphicFramePr>
          <p:nvPr>
            <p:extLst>
              <p:ext uri="{D42A27DB-BD31-4B8C-83A1-F6EECF244321}">
                <p14:modId xmlns:p14="http://schemas.microsoft.com/office/powerpoint/2010/main" val="2791795161"/>
              </p:ext>
            </p:extLst>
          </p:nvPr>
        </p:nvGraphicFramePr>
        <p:xfrm>
          <a:off x="8724458" y="3840615"/>
          <a:ext cx="2639047" cy="2700000"/>
        </p:xfrm>
        <a:graphic>
          <a:graphicData uri="http://schemas.openxmlformats.org/drawingml/2006/table">
            <a:tbl>
              <a:tblPr firstRow="1" bandRow="1">
                <a:tableStyleId>{5C22544A-7EE6-4342-B048-85BDC9FD1C3A}</a:tableStyleId>
              </a:tblPr>
              <a:tblGrid>
                <a:gridCol w="1395400">
                  <a:extLst>
                    <a:ext uri="{9D8B030D-6E8A-4147-A177-3AD203B41FA5}">
                      <a16:colId xmlns:a16="http://schemas.microsoft.com/office/drawing/2014/main" val="810747285"/>
                    </a:ext>
                  </a:extLst>
                </a:gridCol>
                <a:gridCol w="567055">
                  <a:extLst>
                    <a:ext uri="{9D8B030D-6E8A-4147-A177-3AD203B41FA5}">
                      <a16:colId xmlns:a16="http://schemas.microsoft.com/office/drawing/2014/main" val="425681427"/>
                    </a:ext>
                  </a:extLst>
                </a:gridCol>
                <a:gridCol w="676592">
                  <a:extLst>
                    <a:ext uri="{9D8B030D-6E8A-4147-A177-3AD203B41FA5}">
                      <a16:colId xmlns:a16="http://schemas.microsoft.com/office/drawing/2014/main" val="2668156013"/>
                    </a:ext>
                  </a:extLst>
                </a:gridCol>
              </a:tblGrid>
              <a:tr h="337500">
                <a:tc>
                  <a:txBody>
                    <a:bodyPr/>
                    <a:lstStyle/>
                    <a:p>
                      <a:r>
                        <a:rPr lang="pt-PT" sz="1200" b="0" dirty="0" smtClean="0">
                          <a:solidFill>
                            <a:schemeClr val="accent5">
                              <a:lumMod val="50000"/>
                            </a:schemeClr>
                          </a:solidFill>
                        </a:rPr>
                        <a:t>2018</a:t>
                      </a:r>
                      <a:endParaRPr lang="pt-PT" sz="1200" b="0" dirty="0">
                        <a:solidFill>
                          <a:schemeClr val="accent5">
                            <a:lumMod val="50000"/>
                          </a:schemeClr>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b="0" dirty="0" smtClean="0">
                          <a:solidFill>
                            <a:schemeClr val="tx1"/>
                          </a:solidFill>
                        </a:rPr>
                        <a:t>%</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408858"/>
                  </a:ext>
                </a:extLst>
              </a:tr>
              <a:tr h="337500">
                <a:tc>
                  <a:txBody>
                    <a:bodyPr/>
                    <a:lstStyle/>
                    <a:p>
                      <a:r>
                        <a:rPr lang="pt-PT" sz="1200" b="0" dirty="0" smtClean="0">
                          <a:solidFill>
                            <a:schemeClr val="tx1"/>
                          </a:solidFill>
                        </a:rPr>
                        <a:t>[0 – 2 meses[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37500">
                <a:tc>
                  <a:txBody>
                    <a:bodyPr/>
                    <a:lstStyle/>
                    <a:p>
                      <a:r>
                        <a:rPr lang="pt-PT" sz="1200" b="0" dirty="0" smtClean="0">
                          <a:solidFill>
                            <a:schemeClr val="tx1"/>
                          </a:solidFill>
                        </a:rPr>
                        <a:t>[2 meses</a:t>
                      </a:r>
                      <a:r>
                        <a:rPr lang="pt-PT" sz="1200" b="0" baseline="0" dirty="0" smtClean="0">
                          <a:solidFill>
                            <a:schemeClr val="tx1"/>
                          </a:solidFill>
                        </a:rPr>
                        <a:t> – 3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37500">
                <a:tc>
                  <a:txBody>
                    <a:bodyPr/>
                    <a:lstStyle/>
                    <a:p>
                      <a:r>
                        <a:rPr lang="pt-PT" sz="1200" b="0" dirty="0" smtClean="0">
                          <a:solidFill>
                            <a:schemeClr val="tx1"/>
                          </a:solidFill>
                        </a:rPr>
                        <a:t>[3 –</a:t>
                      </a:r>
                      <a:r>
                        <a:rPr lang="pt-PT" sz="1200" b="0" baseline="0" dirty="0" smtClean="0">
                          <a:solidFill>
                            <a:schemeClr val="tx1"/>
                          </a:solidFill>
                        </a:rPr>
                        <a:t> 12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305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37500">
                <a:tc>
                  <a:txBody>
                    <a:bodyPr/>
                    <a:lstStyle/>
                    <a:p>
                      <a:r>
                        <a:rPr lang="pt-PT" sz="1200" b="0" dirty="0" smtClean="0">
                          <a:solidFill>
                            <a:schemeClr val="tx1"/>
                          </a:solidFill>
                        </a:rPr>
                        <a:t>[12 – 18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112471"/>
                  </a:ext>
                </a:extLst>
              </a:tr>
              <a:tr h="337500">
                <a:tc>
                  <a:txBody>
                    <a:bodyPr/>
                    <a:lstStyle/>
                    <a:p>
                      <a:r>
                        <a:rPr lang="pt-PT" sz="1200" b="0" dirty="0" smtClean="0">
                          <a:solidFill>
                            <a:schemeClr val="tx1"/>
                          </a:solidFill>
                        </a:rPr>
                        <a:t>[18 – 64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4.169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41,83%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998197"/>
                  </a:ext>
                </a:extLst>
              </a:tr>
              <a:tr h="337500">
                <a:tc>
                  <a:txBody>
                    <a:bodyPr/>
                    <a:lstStyle/>
                    <a:p>
                      <a:r>
                        <a:rPr lang="pt-PT" sz="1200" b="0" dirty="0" smtClean="0">
                          <a:solidFill>
                            <a:schemeClr val="tx1"/>
                          </a:solidFill>
                        </a:rPr>
                        <a:t>≥ 65 anos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2.153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21,60%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352594"/>
                  </a:ext>
                </a:extLst>
              </a:tr>
              <a:tr h="337500">
                <a:tc>
                  <a:txBody>
                    <a:bodyPr/>
                    <a:lstStyle/>
                    <a:p>
                      <a:r>
                        <a:rPr lang="pt-PT" sz="1200" b="0" dirty="0" smtClean="0">
                          <a:solidFill>
                            <a:schemeClr val="tx1"/>
                          </a:solidFill>
                        </a:rPr>
                        <a:t>Não Identificado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2.908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29,18%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455611"/>
                  </a:ext>
                </a:extLst>
              </a:tr>
            </a:tbl>
          </a:graphicData>
        </a:graphic>
      </p:graphicFrame>
    </p:spTree>
    <p:extLst>
      <p:ext uri="{BB962C8B-B14F-4D97-AF65-F5344CB8AC3E}">
        <p14:creationId xmlns:p14="http://schemas.microsoft.com/office/powerpoint/2010/main" val="253450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9" name="Gráfico 8"/>
          <p:cNvGraphicFramePr/>
          <p:nvPr>
            <p:extLst>
              <p:ext uri="{D42A27DB-BD31-4B8C-83A1-F6EECF244321}">
                <p14:modId xmlns:p14="http://schemas.microsoft.com/office/powerpoint/2010/main" val="1297745077"/>
              </p:ext>
            </p:extLst>
          </p:nvPr>
        </p:nvGraphicFramePr>
        <p:xfrm>
          <a:off x="1071112" y="2476684"/>
          <a:ext cx="4815338" cy="3792560"/>
        </p:xfrm>
        <a:graphic>
          <a:graphicData uri="http://schemas.openxmlformats.org/drawingml/2006/chart">
            <c:chart xmlns:c="http://schemas.openxmlformats.org/drawingml/2006/chart" xmlns:r="http://schemas.openxmlformats.org/officeDocument/2006/relationships" r:id="rId2"/>
          </a:graphicData>
        </a:graphic>
      </p:graphicFrame>
      <p:sp>
        <p:nvSpPr>
          <p:cNvPr id="16" name="Título 1"/>
          <p:cNvSpPr txBox="1">
            <a:spLocks/>
          </p:cNvSpPr>
          <p:nvPr/>
        </p:nvSpPr>
        <p:spPr>
          <a:xfrm>
            <a:off x="819510" y="365126"/>
            <a:ext cx="10284788"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2018 - ATC: </a:t>
            </a:r>
            <a:r>
              <a:rPr lang="pt-PT" sz="4000" dirty="0" err="1" smtClean="0">
                <a:solidFill>
                  <a:schemeClr val="accent5">
                    <a:lumMod val="75000"/>
                  </a:schemeClr>
                </a:solidFill>
              </a:rPr>
              <a:t>Anatomical</a:t>
            </a:r>
            <a:r>
              <a:rPr lang="pt-PT" sz="4000" dirty="0" smtClean="0">
                <a:solidFill>
                  <a:schemeClr val="accent5">
                    <a:lumMod val="75000"/>
                  </a:schemeClr>
                </a:solidFill>
              </a:rPr>
              <a:t> </a:t>
            </a:r>
            <a:r>
              <a:rPr lang="pt-PT" sz="4000" dirty="0" err="1" smtClean="0">
                <a:solidFill>
                  <a:schemeClr val="accent5">
                    <a:lumMod val="75000"/>
                  </a:schemeClr>
                </a:solidFill>
              </a:rPr>
              <a:t>Therapeutic</a:t>
            </a:r>
            <a:r>
              <a:rPr lang="pt-PT" sz="4000" dirty="0" smtClean="0">
                <a:solidFill>
                  <a:schemeClr val="accent5">
                    <a:lumMod val="75000"/>
                  </a:schemeClr>
                </a:solidFill>
              </a:rPr>
              <a:t> </a:t>
            </a:r>
            <a:r>
              <a:rPr lang="pt-PT" sz="4000" dirty="0" err="1" smtClean="0">
                <a:solidFill>
                  <a:schemeClr val="accent5">
                    <a:lumMod val="75000"/>
                  </a:schemeClr>
                </a:solidFill>
              </a:rPr>
              <a:t>Chemical</a:t>
            </a:r>
            <a:endParaRPr lang="pt-PT" sz="4000" dirty="0">
              <a:solidFill>
                <a:schemeClr val="accent5">
                  <a:lumMod val="75000"/>
                </a:schemeClr>
              </a:solidFill>
            </a:endParaRPr>
          </a:p>
        </p:txBody>
      </p:sp>
      <p:sp>
        <p:nvSpPr>
          <p:cNvPr id="17"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Classificação</a:t>
            </a:r>
          </a:p>
        </p:txBody>
      </p:sp>
      <p:graphicFrame>
        <p:nvGraphicFramePr>
          <p:cNvPr id="18" name="Tabela 17"/>
          <p:cNvGraphicFramePr>
            <a:graphicFrameLocks noGrp="1"/>
          </p:cNvGraphicFramePr>
          <p:nvPr>
            <p:extLst>
              <p:ext uri="{D42A27DB-BD31-4B8C-83A1-F6EECF244321}">
                <p14:modId xmlns:p14="http://schemas.microsoft.com/office/powerpoint/2010/main" val="491619637"/>
              </p:ext>
            </p:extLst>
          </p:nvPr>
        </p:nvGraphicFramePr>
        <p:xfrm>
          <a:off x="1211021" y="1420495"/>
          <a:ext cx="2518410"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15.891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3575422523"/>
              </p:ext>
            </p:extLst>
          </p:nvPr>
        </p:nvGraphicFramePr>
        <p:xfrm>
          <a:off x="6357127" y="1065332"/>
          <a:ext cx="4747171" cy="5562600"/>
        </p:xfrm>
        <a:graphic>
          <a:graphicData uri="http://schemas.openxmlformats.org/drawingml/2006/table">
            <a:tbl>
              <a:tblPr firstRow="1" bandRow="1">
                <a:tableStyleId>{5C22544A-7EE6-4342-B048-85BDC9FD1C3A}</a:tableStyleId>
              </a:tblPr>
              <a:tblGrid>
                <a:gridCol w="293003">
                  <a:extLst>
                    <a:ext uri="{9D8B030D-6E8A-4147-A177-3AD203B41FA5}">
                      <a16:colId xmlns:a16="http://schemas.microsoft.com/office/drawing/2014/main" val="618873085"/>
                    </a:ext>
                  </a:extLst>
                </a:gridCol>
                <a:gridCol w="3290888">
                  <a:extLst>
                    <a:ext uri="{9D8B030D-6E8A-4147-A177-3AD203B41FA5}">
                      <a16:colId xmlns:a16="http://schemas.microsoft.com/office/drawing/2014/main" val="810747285"/>
                    </a:ext>
                  </a:extLst>
                </a:gridCol>
                <a:gridCol w="567055">
                  <a:extLst>
                    <a:ext uri="{9D8B030D-6E8A-4147-A177-3AD203B41FA5}">
                      <a16:colId xmlns:a16="http://schemas.microsoft.com/office/drawing/2014/main" val="425681427"/>
                    </a:ext>
                  </a:extLst>
                </a:gridCol>
                <a:gridCol w="596225">
                  <a:extLst>
                    <a:ext uri="{9D8B030D-6E8A-4147-A177-3AD203B41FA5}">
                      <a16:colId xmlns:a16="http://schemas.microsoft.com/office/drawing/2014/main" val="2668156013"/>
                    </a:ext>
                  </a:extLst>
                </a:gridCol>
              </a:tblGrid>
              <a:tr h="370840">
                <a:tc>
                  <a:txBody>
                    <a:bodyPr/>
                    <a:lstStyle/>
                    <a:p>
                      <a:pPr algn="ctr"/>
                      <a:r>
                        <a:rPr lang="pt-PT" sz="1400" b="1" baseline="0" dirty="0" smtClean="0">
                          <a:solidFill>
                            <a:schemeClr val="tx1"/>
                          </a:solidFill>
                        </a:rPr>
                        <a:t>A</a:t>
                      </a:r>
                      <a:endParaRPr lang="pt-PT" sz="14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Aparelho digestivo e metabolismo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1.038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6,5%</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370840">
                <a:tc>
                  <a:txBody>
                    <a:bodyPr/>
                    <a:lstStyle/>
                    <a:p>
                      <a:pPr algn="ctr"/>
                      <a:r>
                        <a:rPr lang="pt-PT" sz="1400" b="1" dirty="0" smtClean="0">
                          <a:solidFill>
                            <a:schemeClr val="tx1"/>
                          </a:solidFill>
                        </a:rPr>
                        <a:t>B</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Sangue e órgãos hematopoiéticos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580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370840">
                <a:tc>
                  <a:txBody>
                    <a:bodyPr/>
                    <a:lstStyle/>
                    <a:p>
                      <a:pPr algn="ctr"/>
                      <a:r>
                        <a:rPr lang="pt-PT" sz="1400" b="1" dirty="0" smtClean="0">
                          <a:solidFill>
                            <a:schemeClr val="tx1"/>
                          </a:solidFill>
                        </a:rPr>
                        <a:t>C</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Aparelho cardiovascular</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1.181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370840">
                <a:tc>
                  <a:txBody>
                    <a:bodyPr/>
                    <a:lstStyle/>
                    <a:p>
                      <a:pPr algn="ctr"/>
                      <a:r>
                        <a:rPr lang="pt-PT" sz="1400" b="1" dirty="0" smtClean="0">
                          <a:solidFill>
                            <a:schemeClr val="tx1"/>
                          </a:solidFill>
                        </a:rPr>
                        <a:t>D</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Medicamentos dermatológicos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370840">
                <a:tc>
                  <a:txBody>
                    <a:bodyPr/>
                    <a:lstStyle/>
                    <a:p>
                      <a:pPr algn="ctr"/>
                      <a:r>
                        <a:rPr lang="pt-PT" sz="1400" b="1" dirty="0" smtClean="0">
                          <a:solidFill>
                            <a:schemeClr val="tx1"/>
                          </a:solidFill>
                        </a:rPr>
                        <a:t>G</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Aparelho </a:t>
                      </a:r>
                      <a:r>
                        <a:rPr lang="pt-PT" sz="1200" b="0" dirty="0" err="1" smtClean="0">
                          <a:solidFill>
                            <a:schemeClr val="tx1"/>
                          </a:solidFill>
                        </a:rPr>
                        <a:t>genito</a:t>
                      </a:r>
                      <a:r>
                        <a:rPr lang="pt-PT" sz="1200" b="0" dirty="0" smtClean="0">
                          <a:solidFill>
                            <a:schemeClr val="tx1"/>
                          </a:solidFill>
                        </a:rPr>
                        <a:t>-urinário e hormonas sexuais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506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370840">
                <a:tc>
                  <a:txBody>
                    <a:bodyPr/>
                    <a:lstStyle/>
                    <a:p>
                      <a:pPr algn="ctr"/>
                      <a:r>
                        <a:rPr lang="pt-PT" sz="1400" b="1" dirty="0" smtClean="0">
                          <a:solidFill>
                            <a:schemeClr val="tx1"/>
                          </a:solidFill>
                        </a:rPr>
                        <a:t>H</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Aparelho digestivo e metabolismo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439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370840">
                <a:tc>
                  <a:txBody>
                    <a:bodyPr/>
                    <a:lstStyle/>
                    <a:p>
                      <a:pPr algn="ctr"/>
                      <a:r>
                        <a:rPr lang="pt-PT" sz="1400" b="1" dirty="0" smtClean="0">
                          <a:solidFill>
                            <a:schemeClr val="tx1"/>
                          </a:solidFill>
                        </a:rPr>
                        <a:t>J</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Anti-infeciosos</a:t>
                      </a:r>
                      <a:r>
                        <a:rPr lang="pt-PT" sz="1200" b="0" baseline="0" dirty="0" smtClean="0">
                          <a:solidFill>
                            <a:schemeClr val="tx1"/>
                          </a:solidFill>
                        </a:rPr>
                        <a:t> gerais para uso sistémico</a:t>
                      </a:r>
                      <a:endParaRPr lang="pt-PT" sz="12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2.973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370840">
                <a:tc>
                  <a:txBody>
                    <a:bodyPr/>
                    <a:lstStyle/>
                    <a:p>
                      <a:pPr algn="ctr"/>
                      <a:r>
                        <a:rPr lang="pt-PT" sz="1400" b="1" dirty="0" smtClean="0">
                          <a:solidFill>
                            <a:schemeClr val="tx1"/>
                          </a:solidFill>
                        </a:rPr>
                        <a:t>L</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Agentes antineoplásicos e </a:t>
                      </a:r>
                      <a:r>
                        <a:rPr lang="pt-PT" sz="1200" b="0" dirty="0" err="1" smtClean="0">
                          <a:solidFill>
                            <a:schemeClr val="tx1"/>
                          </a:solidFill>
                        </a:rPr>
                        <a:t>imunomoduladores</a:t>
                      </a:r>
                      <a:endParaRPr lang="pt-PT" sz="12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4.456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28,0%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370840">
                <a:tc>
                  <a:txBody>
                    <a:bodyPr/>
                    <a:lstStyle/>
                    <a:p>
                      <a:pPr algn="ctr"/>
                      <a:r>
                        <a:rPr lang="pt-PT" sz="1400" b="1" dirty="0" smtClean="0">
                          <a:solidFill>
                            <a:schemeClr val="tx1"/>
                          </a:solidFill>
                        </a:rPr>
                        <a:t>M</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Sistema musculo</a:t>
                      </a:r>
                      <a:r>
                        <a:rPr lang="pt-PT" sz="1200" b="0" baseline="0" dirty="0" smtClean="0">
                          <a:solidFill>
                            <a:schemeClr val="tx1"/>
                          </a:solidFill>
                        </a:rPr>
                        <a:t> </a:t>
                      </a:r>
                      <a:r>
                        <a:rPr lang="pt-PT" sz="1200" b="0" dirty="0" smtClean="0">
                          <a:solidFill>
                            <a:schemeClr val="tx1"/>
                          </a:solidFill>
                        </a:rPr>
                        <a:t>esquelético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769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370840">
                <a:tc>
                  <a:txBody>
                    <a:bodyPr/>
                    <a:lstStyle/>
                    <a:p>
                      <a:pPr algn="ctr"/>
                      <a:r>
                        <a:rPr lang="pt-PT" sz="1400" b="1" dirty="0" smtClean="0">
                          <a:solidFill>
                            <a:schemeClr val="tx1"/>
                          </a:solidFill>
                        </a:rPr>
                        <a:t>N</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Sistema nervoso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2.484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15,6%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370840">
                <a:tc>
                  <a:txBody>
                    <a:bodyPr/>
                    <a:lstStyle/>
                    <a:p>
                      <a:pPr algn="ctr"/>
                      <a:r>
                        <a:rPr lang="pt-PT" sz="1400" b="1" dirty="0" smtClean="0">
                          <a:solidFill>
                            <a:schemeClr val="tx1"/>
                          </a:solidFill>
                        </a:rPr>
                        <a:t>P</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Produtos antiparasitários, inseticidas e repelentes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370840">
                <a:tc>
                  <a:txBody>
                    <a:bodyPr/>
                    <a:lstStyle/>
                    <a:p>
                      <a:pPr algn="ctr"/>
                      <a:r>
                        <a:rPr lang="pt-PT" sz="1400" b="1" dirty="0" smtClean="0">
                          <a:solidFill>
                            <a:schemeClr val="tx1"/>
                          </a:solidFill>
                        </a:rPr>
                        <a:t>Q</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Uso veterinário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47164"/>
                  </a:ext>
                </a:extLst>
              </a:tr>
              <a:tr h="370840">
                <a:tc>
                  <a:txBody>
                    <a:bodyPr/>
                    <a:lstStyle/>
                    <a:p>
                      <a:pPr algn="ctr"/>
                      <a:r>
                        <a:rPr lang="pt-PT" sz="1400" b="1" dirty="0" smtClean="0">
                          <a:solidFill>
                            <a:schemeClr val="tx1"/>
                          </a:solidFill>
                        </a:rPr>
                        <a:t>R</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Aparelho respiratório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741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r h="370840">
                <a:tc>
                  <a:txBody>
                    <a:bodyPr/>
                    <a:lstStyle/>
                    <a:p>
                      <a:pPr algn="ctr"/>
                      <a:r>
                        <a:rPr lang="pt-PT" sz="1400" b="1" dirty="0" smtClean="0">
                          <a:solidFill>
                            <a:schemeClr val="tx1"/>
                          </a:solidFill>
                        </a:rPr>
                        <a:t>S</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Órgãos dos sentidos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0,8%</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370840">
                <a:tc>
                  <a:txBody>
                    <a:bodyPr/>
                    <a:lstStyle/>
                    <a:p>
                      <a:pPr algn="ctr"/>
                      <a:r>
                        <a:rPr lang="pt-PT" sz="1400" b="1" dirty="0" smtClean="0">
                          <a:solidFill>
                            <a:schemeClr val="tx1"/>
                          </a:solidFill>
                        </a:rPr>
                        <a:t>V</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Vários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380</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2,4%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bl>
          </a:graphicData>
        </a:graphic>
      </p:graphicFrame>
    </p:spTree>
    <p:extLst>
      <p:ext uri="{BB962C8B-B14F-4D97-AF65-F5344CB8AC3E}">
        <p14:creationId xmlns:p14="http://schemas.microsoft.com/office/powerpoint/2010/main" val="132108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7078420" y="5332792"/>
            <a:ext cx="4065829" cy="1125158"/>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1000" b="1" dirty="0">
                <a:solidFill>
                  <a:schemeClr val="accent5">
                    <a:lumMod val="50000"/>
                  </a:schemeClr>
                </a:solidFill>
              </a:rPr>
              <a:t>Nota</a:t>
            </a:r>
          </a:p>
          <a:p>
            <a:pPr lvl="0" algn="just" eaLnBrk="0" fontAlgn="base" hangingPunct="0">
              <a:spcBef>
                <a:spcPct val="0"/>
              </a:spcBef>
              <a:spcAft>
                <a:spcPct val="0"/>
              </a:spcAft>
            </a:pPr>
            <a:r>
              <a:rPr lang="pt-PT" altLang="pt-PT" sz="1000" dirty="0"/>
              <a:t>Cada ATC contribuiu para a contagem da seguinte forma:</a:t>
            </a:r>
          </a:p>
          <a:p>
            <a:pPr lvl="0" algn="just" eaLnBrk="0" fontAlgn="base" hangingPunct="0">
              <a:spcBef>
                <a:spcPct val="0"/>
              </a:spcBef>
              <a:spcAft>
                <a:spcPct val="0"/>
              </a:spcAft>
            </a:pPr>
            <a:endParaRPr lang="pt-PT" altLang="pt-PT" sz="1000" dirty="0"/>
          </a:p>
          <a:p>
            <a:pPr marL="171450" indent="-171450" algn="just" eaLnBrk="0" fontAlgn="base" hangingPunct="0">
              <a:spcBef>
                <a:spcPct val="0"/>
              </a:spcBef>
              <a:spcAft>
                <a:spcPct val="0"/>
              </a:spcAft>
              <a:buFont typeface="Wingdings" panose="05000000000000000000" pitchFamily="2" charset="2"/>
              <a:buChar char="ü"/>
            </a:pPr>
            <a:r>
              <a:rPr lang="pt-PT" altLang="pt-PT" sz="1000" dirty="0"/>
              <a:t>por cada medicamento diferente presente em cada caso foi contabilizada uma ATC;</a:t>
            </a:r>
          </a:p>
          <a:p>
            <a:pPr marL="171450" indent="-171450" algn="just" eaLnBrk="0" fontAlgn="base" hangingPunct="0">
              <a:spcBef>
                <a:spcPct val="0"/>
              </a:spcBef>
              <a:spcAft>
                <a:spcPct val="0"/>
              </a:spcAft>
              <a:buFont typeface="Wingdings" panose="05000000000000000000" pitchFamily="2" charset="2"/>
              <a:buChar char="ü"/>
            </a:pPr>
            <a:r>
              <a:rPr lang="pt-PT" altLang="pt-PT" sz="1000" dirty="0"/>
              <a:t>Se o mesmo medicamento estava presente mais do que uma vez no mesmo caso a respetiva ATC foi contabilizada apenas uma vez.</a:t>
            </a:r>
          </a:p>
        </p:txBody>
      </p:sp>
      <p:sp>
        <p:nvSpPr>
          <p:cNvPr id="16" name="Título 1"/>
          <p:cNvSpPr txBox="1">
            <a:spLocks/>
          </p:cNvSpPr>
          <p:nvPr/>
        </p:nvSpPr>
        <p:spPr>
          <a:xfrm>
            <a:off x="819509" y="365126"/>
            <a:ext cx="10317397"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a:solidFill>
                  <a:schemeClr val="accent5">
                    <a:lumMod val="75000"/>
                  </a:schemeClr>
                </a:solidFill>
              </a:rPr>
              <a:t>2018 - ATC: </a:t>
            </a:r>
            <a:r>
              <a:rPr lang="pt-PT" sz="4000" dirty="0" err="1">
                <a:solidFill>
                  <a:schemeClr val="accent5">
                    <a:lumMod val="75000"/>
                  </a:schemeClr>
                </a:solidFill>
              </a:rPr>
              <a:t>Anatomical</a:t>
            </a:r>
            <a:r>
              <a:rPr lang="pt-PT" sz="4000" dirty="0">
                <a:solidFill>
                  <a:schemeClr val="accent5">
                    <a:lumMod val="75000"/>
                  </a:schemeClr>
                </a:solidFill>
              </a:rPr>
              <a:t> </a:t>
            </a:r>
            <a:r>
              <a:rPr lang="pt-PT" sz="4000" dirty="0" err="1">
                <a:solidFill>
                  <a:schemeClr val="accent5">
                    <a:lumMod val="75000"/>
                  </a:schemeClr>
                </a:solidFill>
              </a:rPr>
              <a:t>Therapeutic</a:t>
            </a:r>
            <a:r>
              <a:rPr lang="pt-PT" sz="4000" dirty="0">
                <a:solidFill>
                  <a:schemeClr val="accent5">
                    <a:lumMod val="75000"/>
                  </a:schemeClr>
                </a:solidFill>
              </a:rPr>
              <a:t> </a:t>
            </a:r>
            <a:r>
              <a:rPr lang="pt-PT" sz="4000" dirty="0" err="1">
                <a:solidFill>
                  <a:schemeClr val="accent5">
                    <a:lumMod val="75000"/>
                  </a:schemeClr>
                </a:solidFill>
              </a:rPr>
              <a:t>Chemical</a:t>
            </a:r>
            <a:endParaRPr lang="pt-PT" sz="4000" dirty="0">
              <a:solidFill>
                <a:schemeClr val="accent5">
                  <a:lumMod val="75000"/>
                </a:schemeClr>
              </a:solidFill>
            </a:endParaRPr>
          </a:p>
        </p:txBody>
      </p:sp>
      <p:sp>
        <p:nvSpPr>
          <p:cNvPr id="17" name="Título 1"/>
          <p:cNvSpPr txBox="1">
            <a:spLocks/>
          </p:cNvSpPr>
          <p:nvPr/>
        </p:nvSpPr>
        <p:spPr>
          <a:xfrm>
            <a:off x="1071111" y="879833"/>
            <a:ext cx="377693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a:t>m</a:t>
            </a:r>
            <a:r>
              <a:rPr lang="pt-PT" sz="1700" dirty="0" smtClean="0"/>
              <a:t>ais Representativas</a:t>
            </a:r>
          </a:p>
        </p:txBody>
      </p:sp>
      <p:graphicFrame>
        <p:nvGraphicFramePr>
          <p:cNvPr id="3" name="Diagrama 2"/>
          <p:cNvGraphicFramePr>
            <a:graphicFrameLocks noChangeAspect="1"/>
          </p:cNvGraphicFramePr>
          <p:nvPr>
            <p:extLst>
              <p:ext uri="{D42A27DB-BD31-4B8C-83A1-F6EECF244321}">
                <p14:modId xmlns:p14="http://schemas.microsoft.com/office/powerpoint/2010/main" val="2117025293"/>
              </p:ext>
            </p:extLst>
          </p:nvPr>
        </p:nvGraphicFramePr>
        <p:xfrm>
          <a:off x="609960" y="1645487"/>
          <a:ext cx="6177272" cy="411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9" name="Tabela 38"/>
          <p:cNvGraphicFramePr>
            <a:graphicFrameLocks noGrp="1"/>
          </p:cNvGraphicFramePr>
          <p:nvPr>
            <p:extLst>
              <p:ext uri="{D42A27DB-BD31-4B8C-83A1-F6EECF244321}">
                <p14:modId xmlns:p14="http://schemas.microsoft.com/office/powerpoint/2010/main" val="710271304"/>
              </p:ext>
            </p:extLst>
          </p:nvPr>
        </p:nvGraphicFramePr>
        <p:xfrm>
          <a:off x="7078421" y="1068070"/>
          <a:ext cx="3253613"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916178">
                  <a:extLst>
                    <a:ext uri="{9D8B030D-6E8A-4147-A177-3AD203B41FA5}">
                      <a16:colId xmlns:a16="http://schemas.microsoft.com/office/drawing/2014/main" val="1553421440"/>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Frequência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15.891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 4%</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813171055"/>
              </p:ext>
            </p:extLst>
          </p:nvPr>
        </p:nvGraphicFramePr>
        <p:xfrm>
          <a:off x="7086600" y="2254250"/>
          <a:ext cx="4050307" cy="2966720"/>
        </p:xfrm>
        <a:graphic>
          <a:graphicData uri="http://schemas.openxmlformats.org/drawingml/2006/table">
            <a:tbl>
              <a:tblPr firstRow="1" bandRow="1">
                <a:tableStyleId>{5C22544A-7EE6-4342-B048-85BDC9FD1C3A}</a:tableStyleId>
              </a:tblPr>
              <a:tblGrid>
                <a:gridCol w="511492">
                  <a:extLst>
                    <a:ext uri="{9D8B030D-6E8A-4147-A177-3AD203B41FA5}">
                      <a16:colId xmlns:a16="http://schemas.microsoft.com/office/drawing/2014/main" val="1779781490"/>
                    </a:ext>
                  </a:extLst>
                </a:gridCol>
                <a:gridCol w="2375535">
                  <a:extLst>
                    <a:ext uri="{9D8B030D-6E8A-4147-A177-3AD203B41FA5}">
                      <a16:colId xmlns:a16="http://schemas.microsoft.com/office/drawing/2014/main" val="3596384290"/>
                    </a:ext>
                  </a:extLst>
                </a:gridCol>
                <a:gridCol w="567055">
                  <a:extLst>
                    <a:ext uri="{9D8B030D-6E8A-4147-A177-3AD203B41FA5}">
                      <a16:colId xmlns:a16="http://schemas.microsoft.com/office/drawing/2014/main" val="2804551620"/>
                    </a:ext>
                  </a:extLst>
                </a:gridCol>
                <a:gridCol w="596225">
                  <a:extLst>
                    <a:ext uri="{9D8B030D-6E8A-4147-A177-3AD203B41FA5}">
                      <a16:colId xmlns:a16="http://schemas.microsoft.com/office/drawing/2014/main" val="3764415474"/>
                    </a:ext>
                  </a:extLst>
                </a:gridCol>
              </a:tblGrid>
              <a:tr h="370840">
                <a:tc>
                  <a:txBody>
                    <a:bodyPr/>
                    <a:lstStyle/>
                    <a:p>
                      <a:pPr algn="ctr"/>
                      <a:r>
                        <a:rPr lang="pt-PT" sz="1400" b="1" baseline="0" dirty="0" smtClean="0">
                          <a:solidFill>
                            <a:schemeClr val="tx1"/>
                          </a:solidFill>
                        </a:rPr>
                        <a:t>A10</a:t>
                      </a:r>
                      <a:endParaRPr lang="pt-PT" sz="14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Medicamentos usados na diabetes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557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370840">
                <a:tc>
                  <a:txBody>
                    <a:bodyPr/>
                    <a:lstStyle/>
                    <a:p>
                      <a:pPr algn="ctr"/>
                      <a:r>
                        <a:rPr lang="pt-PT" sz="1400" b="1" dirty="0" smtClean="0">
                          <a:solidFill>
                            <a:schemeClr val="tx1"/>
                          </a:solidFill>
                        </a:rPr>
                        <a:t>N02</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Analgésicos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583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370840">
                <a:tc>
                  <a:txBody>
                    <a:bodyPr/>
                    <a:lstStyle/>
                    <a:p>
                      <a:pPr algn="ctr"/>
                      <a:r>
                        <a:rPr lang="pt-PT" sz="1400" b="1" dirty="0" smtClean="0">
                          <a:solidFill>
                            <a:schemeClr val="tx1"/>
                          </a:solidFill>
                        </a:rPr>
                        <a:t>L03</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Imunoestimulantes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646</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70840">
                <a:tc>
                  <a:txBody>
                    <a:bodyPr/>
                    <a:lstStyle/>
                    <a:p>
                      <a:pPr algn="ctr"/>
                      <a:r>
                        <a:rPr lang="pt-PT" sz="1400" b="1" dirty="0" smtClean="0">
                          <a:solidFill>
                            <a:schemeClr val="tx1"/>
                          </a:solidFill>
                        </a:rPr>
                        <a:t>N05</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Psicolépticos</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659</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4%</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70840">
                <a:tc>
                  <a:txBody>
                    <a:bodyPr/>
                    <a:lstStyle/>
                    <a:p>
                      <a:pPr algn="ctr"/>
                      <a:r>
                        <a:rPr lang="pt-PT" sz="1400" b="1" dirty="0" smtClean="0">
                          <a:solidFill>
                            <a:schemeClr val="tx1"/>
                          </a:solidFill>
                        </a:rPr>
                        <a:t>J05</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Antivirais para uso sistémico</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1.077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370840">
                <a:tc>
                  <a:txBody>
                    <a:bodyPr/>
                    <a:lstStyle/>
                    <a:p>
                      <a:pPr algn="ctr"/>
                      <a:r>
                        <a:rPr lang="pt-PT" sz="1400" b="1" dirty="0" smtClean="0">
                          <a:solidFill>
                            <a:schemeClr val="tx1"/>
                          </a:solidFill>
                        </a:rPr>
                        <a:t>J01</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Antibacterianos para uso sistémico</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1.093</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7%</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r h="370840">
                <a:tc>
                  <a:txBody>
                    <a:bodyPr/>
                    <a:lstStyle/>
                    <a:p>
                      <a:pPr algn="ctr"/>
                      <a:r>
                        <a:rPr lang="pt-PT" sz="1400" b="1" dirty="0" smtClean="0">
                          <a:solidFill>
                            <a:schemeClr val="tx1"/>
                          </a:solidFill>
                        </a:rPr>
                        <a:t>L01</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Agentes antineoplásicos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1.752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016796"/>
                  </a:ext>
                </a:extLst>
              </a:tr>
              <a:tr h="370840">
                <a:tc>
                  <a:txBody>
                    <a:bodyPr/>
                    <a:lstStyle/>
                    <a:p>
                      <a:pPr algn="ctr"/>
                      <a:r>
                        <a:rPr lang="pt-PT" sz="1400" b="1" dirty="0" smtClean="0">
                          <a:solidFill>
                            <a:schemeClr val="tx1"/>
                          </a:solidFill>
                        </a:rPr>
                        <a:t>L04</a:t>
                      </a:r>
                      <a:endParaRPr lang="pt-PT" sz="14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Agentes imunossupressores</a:t>
                      </a: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1.861</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tx1"/>
                          </a:solidFill>
                        </a:rPr>
                        <a:t>12%</a:t>
                      </a:r>
                      <a:endParaRPr lang="pt-PT" sz="12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84157"/>
                  </a:ext>
                </a:extLst>
              </a:tr>
            </a:tbl>
          </a:graphicData>
        </a:graphic>
      </p:graphicFrame>
    </p:spTree>
    <p:extLst>
      <p:ext uri="{BB962C8B-B14F-4D97-AF65-F5344CB8AC3E}">
        <p14:creationId xmlns:p14="http://schemas.microsoft.com/office/powerpoint/2010/main" val="1097397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ítulo 1"/>
          <p:cNvSpPr txBox="1">
            <a:spLocks/>
          </p:cNvSpPr>
          <p:nvPr/>
        </p:nvSpPr>
        <p:spPr>
          <a:xfrm>
            <a:off x="439961" y="365126"/>
            <a:ext cx="6625067"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2018 - SOC: </a:t>
            </a:r>
            <a:r>
              <a:rPr lang="pt-PT" sz="4000" dirty="0" err="1" smtClean="0">
                <a:solidFill>
                  <a:schemeClr val="accent5">
                    <a:lumMod val="75000"/>
                  </a:schemeClr>
                </a:solidFill>
              </a:rPr>
              <a:t>System</a:t>
            </a:r>
            <a:r>
              <a:rPr lang="pt-PT" sz="4000" dirty="0" smtClean="0">
                <a:solidFill>
                  <a:schemeClr val="accent5">
                    <a:lumMod val="75000"/>
                  </a:schemeClr>
                </a:solidFill>
              </a:rPr>
              <a:t> </a:t>
            </a:r>
            <a:r>
              <a:rPr lang="pt-PT" sz="4000" dirty="0" err="1" smtClean="0">
                <a:solidFill>
                  <a:schemeClr val="accent5">
                    <a:lumMod val="75000"/>
                  </a:schemeClr>
                </a:solidFill>
              </a:rPr>
              <a:t>Organ</a:t>
            </a:r>
            <a:r>
              <a:rPr lang="pt-PT" sz="4000" dirty="0" smtClean="0">
                <a:solidFill>
                  <a:schemeClr val="accent5">
                    <a:lumMod val="75000"/>
                  </a:schemeClr>
                </a:solidFill>
              </a:rPr>
              <a:t> </a:t>
            </a:r>
            <a:r>
              <a:rPr lang="pt-PT" sz="4000" dirty="0" err="1" smtClean="0">
                <a:solidFill>
                  <a:schemeClr val="accent5">
                    <a:lumMod val="75000"/>
                  </a:schemeClr>
                </a:solidFill>
              </a:rPr>
              <a:t>Class</a:t>
            </a:r>
            <a:endParaRPr lang="pt-PT" sz="4000" dirty="0">
              <a:solidFill>
                <a:schemeClr val="accent5">
                  <a:lumMod val="75000"/>
                </a:schemeClr>
              </a:solidFill>
            </a:endParaRPr>
          </a:p>
        </p:txBody>
      </p:sp>
      <p:sp>
        <p:nvSpPr>
          <p:cNvPr id="14" name="Título 1"/>
          <p:cNvSpPr txBox="1">
            <a:spLocks/>
          </p:cNvSpPr>
          <p:nvPr/>
        </p:nvSpPr>
        <p:spPr>
          <a:xfrm>
            <a:off x="1071111" y="879833"/>
            <a:ext cx="4225507"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Distribuição por Classificação</a:t>
            </a:r>
          </a:p>
        </p:txBody>
      </p:sp>
      <p:graphicFrame>
        <p:nvGraphicFramePr>
          <p:cNvPr id="7" name="Gráfico 6"/>
          <p:cNvGraphicFramePr/>
          <p:nvPr>
            <p:extLst>
              <p:ext uri="{D42A27DB-BD31-4B8C-83A1-F6EECF244321}">
                <p14:modId xmlns:p14="http://schemas.microsoft.com/office/powerpoint/2010/main" val="2129077280"/>
              </p:ext>
            </p:extLst>
          </p:nvPr>
        </p:nvGraphicFramePr>
        <p:xfrm>
          <a:off x="990600" y="2476684"/>
          <a:ext cx="5372100" cy="4150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643510392"/>
              </p:ext>
            </p:extLst>
          </p:nvPr>
        </p:nvGraphicFramePr>
        <p:xfrm>
          <a:off x="1211021" y="1420495"/>
          <a:ext cx="3415665"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1078230">
                  <a:extLst>
                    <a:ext uri="{9D8B030D-6E8A-4147-A177-3AD203B41FA5}">
                      <a16:colId xmlns:a16="http://schemas.microsoft.com/office/drawing/2014/main" val="998738929"/>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 totais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rgbClr val="FF0000"/>
                          </a:solidFill>
                        </a:rPr>
                        <a:t>SOC Graves</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17.976</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rgbClr val="FF0000"/>
                          </a:solidFill>
                        </a:rPr>
                        <a:t>9.951</a:t>
                      </a:r>
                      <a:endParaRPr lang="pt-PT" sz="28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4022692801"/>
              </p:ext>
            </p:extLst>
          </p:nvPr>
        </p:nvGraphicFramePr>
        <p:xfrm>
          <a:off x="7086601" y="208082"/>
          <a:ext cx="4767025" cy="6480006"/>
        </p:xfrm>
        <a:graphic>
          <a:graphicData uri="http://schemas.openxmlformats.org/drawingml/2006/table">
            <a:tbl>
              <a:tblPr firstRow="1" bandRow="1">
                <a:tableStyleId>{5C22544A-7EE6-4342-B048-85BDC9FD1C3A}</a:tableStyleId>
              </a:tblPr>
              <a:tblGrid>
                <a:gridCol w="590970">
                  <a:extLst>
                    <a:ext uri="{9D8B030D-6E8A-4147-A177-3AD203B41FA5}">
                      <a16:colId xmlns:a16="http://schemas.microsoft.com/office/drawing/2014/main" val="618873085"/>
                    </a:ext>
                  </a:extLst>
                </a:gridCol>
                <a:gridCol w="2410143">
                  <a:extLst>
                    <a:ext uri="{9D8B030D-6E8A-4147-A177-3AD203B41FA5}">
                      <a16:colId xmlns:a16="http://schemas.microsoft.com/office/drawing/2014/main" val="810747285"/>
                    </a:ext>
                  </a:extLst>
                </a:gridCol>
                <a:gridCol w="569120">
                  <a:extLst>
                    <a:ext uri="{9D8B030D-6E8A-4147-A177-3AD203B41FA5}">
                      <a16:colId xmlns:a16="http://schemas.microsoft.com/office/drawing/2014/main" val="425681427"/>
                    </a:ext>
                  </a:extLst>
                </a:gridCol>
                <a:gridCol w="598396">
                  <a:extLst>
                    <a:ext uri="{9D8B030D-6E8A-4147-A177-3AD203B41FA5}">
                      <a16:colId xmlns:a16="http://schemas.microsoft.com/office/drawing/2014/main" val="1942878444"/>
                    </a:ext>
                  </a:extLst>
                </a:gridCol>
                <a:gridCol w="598396">
                  <a:extLst>
                    <a:ext uri="{9D8B030D-6E8A-4147-A177-3AD203B41FA5}">
                      <a16:colId xmlns:a16="http://schemas.microsoft.com/office/drawing/2014/main" val="2668156013"/>
                    </a:ext>
                  </a:extLst>
                </a:gridCol>
              </a:tblGrid>
              <a:tr h="249231">
                <a:tc>
                  <a:txBody>
                    <a:bodyPr/>
                    <a:lstStyle/>
                    <a:p>
                      <a:pPr algn="l"/>
                      <a:r>
                        <a:rPr lang="pt-PT" sz="1000" b="1" baseline="0" dirty="0" err="1" smtClean="0">
                          <a:solidFill>
                            <a:schemeClr val="tx1"/>
                          </a:solidFill>
                        </a:rPr>
                        <a:t>Blood</a:t>
                      </a:r>
                      <a:endParaRPr lang="pt-PT" sz="10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800" b="0" dirty="0" err="1" smtClean="0">
                          <a:solidFill>
                            <a:schemeClr val="tx1"/>
                          </a:solidFill>
                        </a:rPr>
                        <a:t>Blood</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Lymphatic</a:t>
                      </a:r>
                      <a:r>
                        <a:rPr lang="pt-PT" sz="800" b="0" baseline="0" dirty="0" smtClean="0">
                          <a:solidFill>
                            <a:schemeClr val="tx1"/>
                          </a:solidFill>
                        </a:rPr>
                        <a:t> </a:t>
                      </a:r>
                      <a:r>
                        <a:rPr lang="pt-PT" sz="800" b="0" baseline="0" dirty="0" err="1" smtClean="0">
                          <a:solidFill>
                            <a:schemeClr val="tx1"/>
                          </a:solidFill>
                        </a:rPr>
                        <a:t>System</a:t>
                      </a:r>
                      <a:r>
                        <a:rPr lang="pt-PT" sz="800" b="0" baseline="0" dirty="0" smtClean="0">
                          <a:solidFill>
                            <a:schemeClr val="tx1"/>
                          </a:solidFill>
                        </a:rPr>
                        <a:t> </a:t>
                      </a:r>
                      <a:r>
                        <a:rPr lang="pt-PT" sz="800" b="0" baseline="0" dirty="0" err="1" smtClean="0">
                          <a:solidFill>
                            <a:schemeClr val="tx1"/>
                          </a:solidFill>
                        </a:rPr>
                        <a:t>Disorders</a:t>
                      </a:r>
                      <a:endParaRPr lang="pt-PT" sz="8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478</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410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249231">
                <a:tc>
                  <a:txBody>
                    <a:bodyPr/>
                    <a:lstStyle/>
                    <a:p>
                      <a:pPr algn="l"/>
                      <a:r>
                        <a:rPr lang="pt-PT" sz="1000" b="1" dirty="0" err="1" smtClean="0">
                          <a:solidFill>
                            <a:schemeClr val="tx1"/>
                          </a:solidFill>
                        </a:rPr>
                        <a:t>Card</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800" b="0" dirty="0" err="1" smtClean="0">
                          <a:solidFill>
                            <a:schemeClr val="tx1"/>
                          </a:solidFill>
                        </a:rPr>
                        <a:t>Cardiac</a:t>
                      </a:r>
                      <a:r>
                        <a:rPr lang="pt-PT" sz="800" b="0" dirty="0" smtClean="0">
                          <a:solidFill>
                            <a:schemeClr val="tx1"/>
                          </a:solidFill>
                        </a:rPr>
                        <a:t> </a:t>
                      </a:r>
                      <a:r>
                        <a:rPr lang="pt-PT" sz="800" b="0" dirty="0" err="1" smtClean="0">
                          <a:solidFill>
                            <a:schemeClr val="tx1"/>
                          </a:solidFill>
                        </a:rPr>
                        <a:t>Disorders</a:t>
                      </a:r>
                      <a:endParaRPr lang="pt-PT" sz="8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368</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307</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249231">
                <a:tc>
                  <a:txBody>
                    <a:bodyPr/>
                    <a:lstStyle/>
                    <a:p>
                      <a:pPr algn="l"/>
                      <a:r>
                        <a:rPr lang="pt-PT" sz="1000" b="1" dirty="0" err="1" smtClean="0">
                          <a:solidFill>
                            <a:schemeClr val="tx1"/>
                          </a:solidFill>
                        </a:rPr>
                        <a:t>Cong</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800" b="0" dirty="0" smtClean="0">
                          <a:solidFill>
                            <a:schemeClr val="tx1"/>
                          </a:solidFill>
                        </a:rPr>
                        <a:t>Congenital,</a:t>
                      </a:r>
                      <a:r>
                        <a:rPr lang="pt-PT" sz="800" b="0" baseline="0" dirty="0" smtClean="0">
                          <a:solidFill>
                            <a:schemeClr val="tx1"/>
                          </a:solidFill>
                        </a:rPr>
                        <a:t> Familial </a:t>
                      </a:r>
                      <a:r>
                        <a:rPr lang="pt-PT" sz="800" b="0" baseline="0" dirty="0" err="1" smtClean="0">
                          <a:solidFill>
                            <a:schemeClr val="tx1"/>
                          </a:solidFill>
                        </a:rPr>
                        <a:t>and</a:t>
                      </a:r>
                      <a:r>
                        <a:rPr lang="pt-PT" sz="800" b="0" baseline="0" dirty="0" smtClean="0">
                          <a:solidFill>
                            <a:schemeClr val="tx1"/>
                          </a:solidFill>
                        </a:rPr>
                        <a:t> </a:t>
                      </a:r>
                      <a:r>
                        <a:rPr lang="pt-PT" sz="800" b="0" baseline="0" dirty="0" err="1" smtClean="0">
                          <a:solidFill>
                            <a:schemeClr val="tx1"/>
                          </a:solidFill>
                        </a:rPr>
                        <a:t>genetic</a:t>
                      </a:r>
                      <a:r>
                        <a:rPr lang="pt-PT" sz="800" b="0" baseline="0" dirty="0" smtClean="0">
                          <a:solidFill>
                            <a:schemeClr val="tx1"/>
                          </a:solidFill>
                        </a:rPr>
                        <a:t> </a:t>
                      </a:r>
                      <a:r>
                        <a:rPr lang="pt-PT" sz="800" b="0" baseline="0" dirty="0" err="1" smtClean="0">
                          <a:solidFill>
                            <a:schemeClr val="tx1"/>
                          </a:solidFill>
                        </a:rPr>
                        <a:t>Disorders</a:t>
                      </a:r>
                      <a:endParaRPr lang="pt-PT" sz="8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19</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15</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249231">
                <a:tc>
                  <a:txBody>
                    <a:bodyPr/>
                    <a:lstStyle/>
                    <a:p>
                      <a:pPr algn="l"/>
                      <a:r>
                        <a:rPr lang="pt-PT" sz="1000" b="1" dirty="0" err="1" smtClean="0">
                          <a:solidFill>
                            <a:schemeClr val="tx1"/>
                          </a:solidFill>
                        </a:rPr>
                        <a:t>Ear</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800" b="0" dirty="0" err="1" smtClean="0">
                          <a:solidFill>
                            <a:schemeClr val="tx1"/>
                          </a:solidFill>
                        </a:rPr>
                        <a:t>Ear</a:t>
                      </a:r>
                      <a:r>
                        <a:rPr lang="pt-PT" sz="800" b="0" baseline="0" dirty="0" smtClean="0">
                          <a:solidFill>
                            <a:schemeClr val="tx1"/>
                          </a:solidFill>
                        </a:rPr>
                        <a:t> </a:t>
                      </a:r>
                      <a:r>
                        <a:rPr lang="pt-PT" sz="800" b="0" baseline="0" dirty="0" err="1" smtClean="0">
                          <a:solidFill>
                            <a:schemeClr val="tx1"/>
                          </a:solidFill>
                        </a:rPr>
                        <a:t>and</a:t>
                      </a:r>
                      <a:r>
                        <a:rPr lang="pt-PT" sz="800" b="0" baseline="0" dirty="0" smtClean="0">
                          <a:solidFill>
                            <a:schemeClr val="tx1"/>
                          </a:solidFill>
                        </a:rPr>
                        <a:t> </a:t>
                      </a:r>
                      <a:r>
                        <a:rPr lang="pt-PT" sz="800" b="0" baseline="0" dirty="0" err="1" smtClean="0">
                          <a:solidFill>
                            <a:schemeClr val="tx1"/>
                          </a:solidFill>
                        </a:rPr>
                        <a:t>Labyrinth</a:t>
                      </a:r>
                      <a:r>
                        <a:rPr lang="pt-PT" sz="800" b="0" baseline="0" dirty="0" smtClean="0">
                          <a:solidFill>
                            <a:schemeClr val="tx1"/>
                          </a:solidFill>
                        </a:rPr>
                        <a:t> </a:t>
                      </a:r>
                      <a:r>
                        <a:rPr lang="pt-PT" sz="800" b="0" baseline="0" dirty="0" err="1" smtClean="0">
                          <a:solidFill>
                            <a:schemeClr val="tx1"/>
                          </a:solidFill>
                        </a:rPr>
                        <a:t>Disorders</a:t>
                      </a:r>
                      <a:endParaRPr lang="pt-PT" sz="8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59</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27</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249231">
                <a:tc>
                  <a:txBody>
                    <a:bodyPr/>
                    <a:lstStyle/>
                    <a:p>
                      <a:pPr algn="l"/>
                      <a:r>
                        <a:rPr lang="pt-PT" sz="1000" b="1" dirty="0" err="1" smtClean="0">
                          <a:solidFill>
                            <a:schemeClr val="tx1"/>
                          </a:solidFill>
                        </a:rPr>
                        <a:t>Endo</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800" b="0" dirty="0" err="1" smtClean="0">
                          <a:solidFill>
                            <a:schemeClr val="tx1"/>
                          </a:solidFill>
                        </a:rPr>
                        <a:t>Endocrine</a:t>
                      </a:r>
                      <a:r>
                        <a:rPr lang="pt-PT" sz="800" b="0" dirty="0" smtClean="0">
                          <a:solidFill>
                            <a:schemeClr val="tx1"/>
                          </a:solidFill>
                        </a:rPr>
                        <a:t> </a:t>
                      </a:r>
                      <a:r>
                        <a:rPr lang="pt-PT" sz="800" b="0" dirty="0" err="1" smtClean="0">
                          <a:solidFill>
                            <a:schemeClr val="tx1"/>
                          </a:solidFill>
                        </a:rPr>
                        <a:t>Disorders</a:t>
                      </a:r>
                      <a:endParaRPr lang="pt-PT" sz="8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61</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50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249231">
                <a:tc>
                  <a:txBody>
                    <a:bodyPr/>
                    <a:lstStyle/>
                    <a:p>
                      <a:pPr algn="l"/>
                      <a:r>
                        <a:rPr lang="pt-PT" sz="1000" b="1" dirty="0" err="1" smtClean="0">
                          <a:solidFill>
                            <a:schemeClr val="tx1"/>
                          </a:solidFill>
                        </a:rPr>
                        <a:t>Eye</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Eye</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385</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225</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249231">
                <a:tc>
                  <a:txBody>
                    <a:bodyPr/>
                    <a:lstStyle/>
                    <a:p>
                      <a:pPr algn="l"/>
                      <a:r>
                        <a:rPr lang="pt-PT" sz="1000" b="1" dirty="0" err="1" smtClean="0">
                          <a:solidFill>
                            <a:schemeClr val="tx1"/>
                          </a:solidFill>
                        </a:rPr>
                        <a:t>Gastr</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Gastrointestinal</a:t>
                      </a:r>
                      <a:r>
                        <a:rPr lang="pt-PT" sz="800" b="0" baseline="0" dirty="0" smtClean="0">
                          <a:solidFill>
                            <a:schemeClr val="tx1"/>
                          </a:solidFill>
                        </a:rPr>
                        <a:t>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1.786</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851</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249231">
                <a:tc>
                  <a:txBody>
                    <a:bodyPr/>
                    <a:lstStyle/>
                    <a:p>
                      <a:pPr algn="l"/>
                      <a:r>
                        <a:rPr lang="pt-PT" sz="1000" b="1" dirty="0" err="1" smtClean="0">
                          <a:solidFill>
                            <a:schemeClr val="tx1"/>
                          </a:solidFill>
                        </a:rPr>
                        <a:t>Genrl</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General </a:t>
                      </a:r>
                      <a:r>
                        <a:rPr lang="pt-PT" sz="800" b="0" dirty="0" err="1" smtClean="0">
                          <a:solidFill>
                            <a:schemeClr val="tx1"/>
                          </a:solidFill>
                        </a:rPr>
                        <a:t>Disorders</a:t>
                      </a:r>
                      <a:r>
                        <a:rPr lang="pt-PT" sz="800" b="0" baseline="0" dirty="0" smtClean="0">
                          <a:solidFill>
                            <a:schemeClr val="tx1"/>
                          </a:solidFill>
                        </a:rPr>
                        <a:t> </a:t>
                      </a:r>
                      <a:r>
                        <a:rPr lang="pt-PT" sz="800" b="0" baseline="0" dirty="0" err="1" smtClean="0">
                          <a:solidFill>
                            <a:schemeClr val="tx1"/>
                          </a:solidFill>
                        </a:rPr>
                        <a:t>and</a:t>
                      </a:r>
                      <a:r>
                        <a:rPr lang="pt-PT" sz="800" b="0" baseline="0" dirty="0" smtClean="0">
                          <a:solidFill>
                            <a:schemeClr val="tx1"/>
                          </a:solidFill>
                        </a:rPr>
                        <a:t> </a:t>
                      </a:r>
                      <a:r>
                        <a:rPr lang="pt-PT" sz="800" b="0" baseline="0" dirty="0" err="1" smtClean="0">
                          <a:solidFill>
                            <a:schemeClr val="tx1"/>
                          </a:solidFill>
                        </a:rPr>
                        <a:t>Administration</a:t>
                      </a:r>
                      <a:r>
                        <a:rPr lang="pt-PT" sz="800" b="0" baseline="0" dirty="0" smtClean="0">
                          <a:solidFill>
                            <a:schemeClr val="tx1"/>
                          </a:solidFill>
                        </a:rPr>
                        <a:t> Site </a:t>
                      </a:r>
                      <a:r>
                        <a:rPr lang="pt-PT" sz="800" b="0" baseline="0" dirty="0" err="1" smtClean="0">
                          <a:solidFill>
                            <a:schemeClr val="tx1"/>
                          </a:solidFill>
                        </a:rPr>
                        <a:t>Conditions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3.129</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1.347</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249231">
                <a:tc>
                  <a:txBody>
                    <a:bodyPr/>
                    <a:lstStyle/>
                    <a:p>
                      <a:pPr algn="l"/>
                      <a:r>
                        <a:rPr lang="pt-PT" sz="1000" b="1" dirty="0" err="1" smtClean="0">
                          <a:solidFill>
                            <a:schemeClr val="tx1"/>
                          </a:solidFill>
                        </a:rPr>
                        <a:t>Hepat</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Hepatobiliary</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237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222</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249231">
                <a:tc>
                  <a:txBody>
                    <a:bodyPr/>
                    <a:lstStyle/>
                    <a:p>
                      <a:pPr algn="l"/>
                      <a:r>
                        <a:rPr lang="pt-PT" sz="1000" b="1" dirty="0" err="1" smtClean="0">
                          <a:solidFill>
                            <a:schemeClr val="tx1"/>
                          </a:solidFill>
                        </a:rPr>
                        <a:t>Immun</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Immune</a:t>
                      </a:r>
                      <a:r>
                        <a:rPr lang="pt-PT" sz="800" b="0" dirty="0" smtClean="0">
                          <a:solidFill>
                            <a:schemeClr val="tx1"/>
                          </a:solidFill>
                        </a:rPr>
                        <a:t> </a:t>
                      </a:r>
                      <a:r>
                        <a:rPr lang="pt-PT" sz="800" b="0" dirty="0" err="1" smtClean="0">
                          <a:solidFill>
                            <a:schemeClr val="tx1"/>
                          </a:solidFill>
                        </a:rPr>
                        <a:t>System</a:t>
                      </a:r>
                      <a:r>
                        <a:rPr lang="pt-PT" sz="800" b="0" baseline="0" dirty="0" smtClean="0">
                          <a:solidFill>
                            <a:schemeClr val="tx1"/>
                          </a:solidFill>
                        </a:rPr>
                        <a:t>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485</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374</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249231">
                <a:tc>
                  <a:txBody>
                    <a:bodyPr/>
                    <a:lstStyle/>
                    <a:p>
                      <a:pPr algn="l"/>
                      <a:r>
                        <a:rPr lang="pt-PT" sz="1000" b="1" dirty="0" err="1" smtClean="0">
                          <a:solidFill>
                            <a:schemeClr val="tx1"/>
                          </a:solidFill>
                        </a:rPr>
                        <a:t>Infec</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Infections</a:t>
                      </a:r>
                      <a:r>
                        <a:rPr lang="pt-PT" sz="800" b="0" dirty="0" smtClean="0">
                          <a:solidFill>
                            <a:schemeClr val="tx1"/>
                          </a:solidFill>
                        </a:rPr>
                        <a:t> </a:t>
                      </a:r>
                      <a:r>
                        <a:rPr lang="pt-PT" sz="800" b="0" dirty="0" err="1" smtClean="0">
                          <a:solidFill>
                            <a:schemeClr val="tx1"/>
                          </a:solidFill>
                        </a:rPr>
                        <a:t>and</a:t>
                      </a:r>
                      <a:r>
                        <a:rPr lang="pt-PT" sz="800" b="0" baseline="0" dirty="0" smtClean="0">
                          <a:solidFill>
                            <a:schemeClr val="tx1"/>
                          </a:solidFill>
                        </a:rPr>
                        <a:t> </a:t>
                      </a:r>
                      <a:r>
                        <a:rPr lang="pt-PT" sz="800" b="0" baseline="0" dirty="0" err="1" smtClean="0">
                          <a:solidFill>
                            <a:schemeClr val="tx1"/>
                          </a:solidFill>
                        </a:rPr>
                        <a:t>Infestations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902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644</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249231">
                <a:tc>
                  <a:txBody>
                    <a:bodyPr/>
                    <a:lstStyle/>
                    <a:p>
                      <a:pPr algn="l"/>
                      <a:r>
                        <a:rPr lang="pt-PT" sz="1000" b="1" dirty="0" err="1" smtClean="0">
                          <a:solidFill>
                            <a:schemeClr val="tx1"/>
                          </a:solidFill>
                        </a:rPr>
                        <a:t>Inj&amp;P</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Injury</a:t>
                      </a:r>
                      <a:r>
                        <a:rPr lang="pt-PT" sz="800" b="0" dirty="0" smtClean="0">
                          <a:solidFill>
                            <a:schemeClr val="tx1"/>
                          </a:solidFill>
                        </a:rPr>
                        <a:t>, </a:t>
                      </a:r>
                      <a:r>
                        <a:rPr lang="pt-PT" sz="800" b="0" dirty="0" err="1" smtClean="0">
                          <a:solidFill>
                            <a:schemeClr val="tx1"/>
                          </a:solidFill>
                        </a:rPr>
                        <a:t>Poisoning</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Procedural</a:t>
                      </a:r>
                      <a:r>
                        <a:rPr lang="pt-PT" sz="800" b="0" dirty="0" smtClean="0">
                          <a:solidFill>
                            <a:schemeClr val="tx1"/>
                          </a:solidFill>
                        </a:rPr>
                        <a:t> </a:t>
                      </a:r>
                      <a:r>
                        <a:rPr lang="pt-PT" sz="800" b="0" dirty="0" err="1" smtClean="0">
                          <a:solidFill>
                            <a:schemeClr val="tx1"/>
                          </a:solidFill>
                        </a:rPr>
                        <a:t>Complications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1.247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586</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47164"/>
                  </a:ext>
                </a:extLst>
              </a:tr>
              <a:tr h="249231">
                <a:tc>
                  <a:txBody>
                    <a:bodyPr/>
                    <a:lstStyle/>
                    <a:p>
                      <a:pPr algn="l"/>
                      <a:r>
                        <a:rPr lang="pt-PT" sz="1000" b="1" dirty="0" err="1" smtClean="0">
                          <a:solidFill>
                            <a:schemeClr val="tx1"/>
                          </a:solidFill>
                        </a:rPr>
                        <a:t>Inv</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Investigations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777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384</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r h="249231">
                <a:tc>
                  <a:txBody>
                    <a:bodyPr/>
                    <a:lstStyle/>
                    <a:p>
                      <a:pPr algn="l"/>
                      <a:r>
                        <a:rPr lang="pt-PT" sz="1000" b="1" dirty="0" err="1" smtClean="0">
                          <a:solidFill>
                            <a:schemeClr val="tx1"/>
                          </a:solidFill>
                        </a:rPr>
                        <a:t>Metab</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Metabolism</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Nutrition</a:t>
                      </a:r>
                      <a:r>
                        <a:rPr lang="pt-PT" sz="800" b="0" baseline="0" dirty="0" smtClean="0">
                          <a:solidFill>
                            <a:schemeClr val="tx1"/>
                          </a:solidFill>
                        </a:rPr>
                        <a:t>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474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270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249231">
                <a:tc>
                  <a:txBody>
                    <a:bodyPr/>
                    <a:lstStyle/>
                    <a:p>
                      <a:pPr algn="l"/>
                      <a:r>
                        <a:rPr lang="pt-PT" sz="1000" b="1" dirty="0" err="1" smtClean="0">
                          <a:solidFill>
                            <a:schemeClr val="tx1"/>
                          </a:solidFill>
                        </a:rPr>
                        <a:t>Musc</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Musculoskeletal</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Connective</a:t>
                      </a:r>
                      <a:r>
                        <a:rPr lang="pt-PT" sz="800" b="0" dirty="0" smtClean="0">
                          <a:solidFill>
                            <a:schemeClr val="tx1"/>
                          </a:solidFill>
                        </a:rPr>
                        <a:t> </a:t>
                      </a:r>
                      <a:r>
                        <a:rPr lang="pt-PT" sz="800" b="0" dirty="0" err="1" smtClean="0">
                          <a:solidFill>
                            <a:schemeClr val="tx1"/>
                          </a:solidFill>
                        </a:rPr>
                        <a:t>Tissue</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766</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352</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r h="249231">
                <a:tc>
                  <a:txBody>
                    <a:bodyPr/>
                    <a:lstStyle/>
                    <a:p>
                      <a:pPr algn="l"/>
                      <a:r>
                        <a:rPr lang="pt-PT" sz="1000" b="1" dirty="0" err="1" smtClean="0">
                          <a:solidFill>
                            <a:schemeClr val="tx1"/>
                          </a:solidFill>
                        </a:rPr>
                        <a:t>Neopl</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Neoplasms</a:t>
                      </a:r>
                      <a:r>
                        <a:rPr lang="pt-PT" sz="800" b="0" dirty="0" smtClean="0">
                          <a:solidFill>
                            <a:schemeClr val="tx1"/>
                          </a:solidFill>
                        </a:rPr>
                        <a:t> </a:t>
                      </a:r>
                      <a:r>
                        <a:rPr lang="pt-PT" sz="800" b="0" dirty="0" err="1" smtClean="0">
                          <a:solidFill>
                            <a:schemeClr val="tx1"/>
                          </a:solidFill>
                        </a:rPr>
                        <a:t>Benign</a:t>
                      </a:r>
                      <a:r>
                        <a:rPr lang="pt-PT" sz="800" b="0" dirty="0" smtClean="0">
                          <a:solidFill>
                            <a:schemeClr val="tx1"/>
                          </a:solidFill>
                        </a:rPr>
                        <a:t>, </a:t>
                      </a:r>
                      <a:r>
                        <a:rPr lang="pt-PT" sz="800" b="0" dirty="0" err="1" smtClean="0">
                          <a:solidFill>
                            <a:schemeClr val="tx1"/>
                          </a:solidFill>
                        </a:rPr>
                        <a:t>Malignant</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Unspecified</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217</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196</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28678"/>
                  </a:ext>
                </a:extLst>
              </a:tr>
              <a:tr h="249231">
                <a:tc>
                  <a:txBody>
                    <a:bodyPr/>
                    <a:lstStyle/>
                    <a:p>
                      <a:pPr algn="l"/>
                      <a:r>
                        <a:rPr lang="pt-PT" sz="1000" b="1" dirty="0" err="1" smtClean="0">
                          <a:solidFill>
                            <a:schemeClr val="tx1"/>
                          </a:solidFill>
                        </a:rPr>
                        <a:t>Nerv</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Nervous</a:t>
                      </a:r>
                      <a:r>
                        <a:rPr lang="pt-PT" sz="800" b="0" dirty="0" smtClean="0">
                          <a:solidFill>
                            <a:schemeClr val="tx1"/>
                          </a:solidFill>
                        </a:rPr>
                        <a:t> </a:t>
                      </a:r>
                      <a:r>
                        <a:rPr lang="pt-PT" sz="800" b="0" dirty="0" err="1" smtClean="0">
                          <a:solidFill>
                            <a:schemeClr val="tx1"/>
                          </a:solidFill>
                        </a:rPr>
                        <a:t>System</a:t>
                      </a:r>
                      <a:r>
                        <a:rPr lang="pt-PT" sz="800" b="0" baseline="0" dirty="0" smtClean="0">
                          <a:solidFill>
                            <a:schemeClr val="tx1"/>
                          </a:solidFill>
                        </a:rPr>
                        <a:t>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1.538</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723</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9%</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661009"/>
                  </a:ext>
                </a:extLst>
              </a:tr>
              <a:tr h="249231">
                <a:tc>
                  <a:txBody>
                    <a:bodyPr/>
                    <a:lstStyle/>
                    <a:p>
                      <a:pPr algn="l"/>
                      <a:r>
                        <a:rPr lang="pt-PT" sz="1000" b="1" dirty="0" err="1" smtClean="0">
                          <a:solidFill>
                            <a:schemeClr val="tx1"/>
                          </a:solidFill>
                        </a:rPr>
                        <a:t>Preg</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Pregnancy</a:t>
                      </a:r>
                      <a:r>
                        <a:rPr lang="pt-PT" sz="800" b="0" dirty="0" smtClean="0">
                          <a:solidFill>
                            <a:schemeClr val="tx1"/>
                          </a:solidFill>
                        </a:rPr>
                        <a:t>, </a:t>
                      </a:r>
                      <a:r>
                        <a:rPr lang="pt-PT" sz="800" b="0" dirty="0" err="1" smtClean="0">
                          <a:solidFill>
                            <a:schemeClr val="tx1"/>
                          </a:solidFill>
                        </a:rPr>
                        <a:t>Puerperium</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Perinatal </a:t>
                      </a:r>
                      <a:r>
                        <a:rPr lang="pt-PT" sz="800" b="0" dirty="0" err="1" smtClean="0">
                          <a:solidFill>
                            <a:schemeClr val="tx1"/>
                          </a:solidFill>
                        </a:rPr>
                        <a:t>Conditions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100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80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339086"/>
                  </a:ext>
                </a:extLst>
              </a:tr>
              <a:tr h="249231">
                <a:tc>
                  <a:txBody>
                    <a:bodyPr/>
                    <a:lstStyle/>
                    <a:p>
                      <a:pPr algn="l"/>
                      <a:r>
                        <a:rPr lang="pt-PT" sz="1000" b="1" dirty="0" err="1" smtClean="0">
                          <a:solidFill>
                            <a:schemeClr val="tx1"/>
                          </a:solidFill>
                        </a:rPr>
                        <a:t>Psych</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Psychiatric</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534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220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04857"/>
                  </a:ext>
                </a:extLst>
              </a:tr>
              <a:tr h="249231">
                <a:tc>
                  <a:txBody>
                    <a:bodyPr/>
                    <a:lstStyle/>
                    <a:p>
                      <a:pPr algn="l"/>
                      <a:r>
                        <a:rPr lang="pt-PT" sz="1000" b="1" dirty="0" smtClean="0">
                          <a:solidFill>
                            <a:schemeClr val="tx1"/>
                          </a:solidFill>
                        </a:rPr>
                        <a:t>Renal</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Renal </a:t>
                      </a:r>
                      <a:r>
                        <a:rPr lang="pt-PT" sz="800" b="0" dirty="0" err="1" smtClean="0">
                          <a:solidFill>
                            <a:schemeClr val="tx1"/>
                          </a:solidFill>
                        </a:rPr>
                        <a:t>and</a:t>
                      </a:r>
                      <a:r>
                        <a:rPr lang="pt-PT" sz="800" b="0" baseline="0" dirty="0" smtClean="0">
                          <a:solidFill>
                            <a:schemeClr val="tx1"/>
                          </a:solidFill>
                        </a:rPr>
                        <a:t> </a:t>
                      </a:r>
                      <a:r>
                        <a:rPr lang="pt-PT" sz="800" b="0" baseline="0" dirty="0" err="1" smtClean="0">
                          <a:solidFill>
                            <a:schemeClr val="tx1"/>
                          </a:solidFill>
                        </a:rPr>
                        <a:t>Urinary</a:t>
                      </a:r>
                      <a:r>
                        <a:rPr lang="pt-PT" sz="800" b="0" baseline="0" dirty="0" smtClean="0">
                          <a:solidFill>
                            <a:schemeClr val="tx1"/>
                          </a:solidFill>
                        </a:rPr>
                        <a:t>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333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255</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61033"/>
                  </a:ext>
                </a:extLst>
              </a:tr>
              <a:tr h="249231">
                <a:tc>
                  <a:txBody>
                    <a:bodyPr/>
                    <a:lstStyle/>
                    <a:p>
                      <a:pPr algn="l"/>
                      <a:r>
                        <a:rPr lang="pt-PT" sz="1000" b="1" dirty="0" err="1" smtClean="0">
                          <a:solidFill>
                            <a:schemeClr val="tx1"/>
                          </a:solidFill>
                        </a:rPr>
                        <a:t>Repro</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Reproductive</a:t>
                      </a:r>
                      <a:r>
                        <a:rPr lang="pt-PT" sz="800" b="0" dirty="0" smtClean="0">
                          <a:solidFill>
                            <a:schemeClr val="tx1"/>
                          </a:solidFill>
                        </a:rPr>
                        <a:t> </a:t>
                      </a:r>
                      <a:r>
                        <a:rPr lang="pt-PT" sz="800" b="0" dirty="0" err="1" smtClean="0">
                          <a:solidFill>
                            <a:schemeClr val="tx1"/>
                          </a:solidFill>
                        </a:rPr>
                        <a:t>System</a:t>
                      </a:r>
                      <a:r>
                        <a:rPr lang="pt-PT" sz="800" b="0" dirty="0" smtClean="0">
                          <a:solidFill>
                            <a:schemeClr val="tx1"/>
                          </a:solidFill>
                        </a:rPr>
                        <a:t>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Breast</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213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64</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50873"/>
                  </a:ext>
                </a:extLst>
              </a:tr>
              <a:tr h="249231">
                <a:tc>
                  <a:txBody>
                    <a:bodyPr/>
                    <a:lstStyle/>
                    <a:p>
                      <a:pPr algn="l"/>
                      <a:r>
                        <a:rPr lang="pt-PT" sz="1000" b="1" dirty="0" err="1" smtClean="0">
                          <a:solidFill>
                            <a:schemeClr val="tx1"/>
                          </a:solidFill>
                        </a:rPr>
                        <a:t>Resp</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Respiratory</a:t>
                      </a:r>
                      <a:r>
                        <a:rPr lang="pt-PT" sz="800" b="0" dirty="0" smtClean="0">
                          <a:solidFill>
                            <a:schemeClr val="tx1"/>
                          </a:solidFill>
                        </a:rPr>
                        <a:t>,</a:t>
                      </a:r>
                      <a:r>
                        <a:rPr lang="pt-PT" sz="800" b="0" baseline="0" dirty="0" smtClean="0">
                          <a:solidFill>
                            <a:schemeClr val="tx1"/>
                          </a:solidFill>
                        </a:rPr>
                        <a:t> </a:t>
                      </a:r>
                      <a:r>
                        <a:rPr lang="pt-PT" sz="800" b="0" baseline="0" dirty="0" err="1" smtClean="0">
                          <a:solidFill>
                            <a:schemeClr val="tx1"/>
                          </a:solidFill>
                        </a:rPr>
                        <a:t>Thoracic</a:t>
                      </a:r>
                      <a:r>
                        <a:rPr lang="pt-PT" sz="800" b="0" baseline="0" dirty="0" smtClean="0">
                          <a:solidFill>
                            <a:schemeClr val="tx1"/>
                          </a:solidFill>
                        </a:rPr>
                        <a:t> </a:t>
                      </a:r>
                      <a:r>
                        <a:rPr lang="pt-PT" sz="800" b="0" baseline="0" dirty="0" err="1" smtClean="0">
                          <a:solidFill>
                            <a:schemeClr val="tx1"/>
                          </a:solidFill>
                        </a:rPr>
                        <a:t>and</a:t>
                      </a:r>
                      <a:r>
                        <a:rPr lang="pt-PT" sz="800" b="0" baseline="0" dirty="0" smtClean="0">
                          <a:solidFill>
                            <a:schemeClr val="tx1"/>
                          </a:solidFill>
                        </a:rPr>
                        <a:t> Mediastinal </a:t>
                      </a:r>
                      <a:r>
                        <a:rPr lang="pt-PT" sz="800" b="0" baseline="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922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620</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5%</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199034"/>
                  </a:ext>
                </a:extLst>
              </a:tr>
              <a:tr h="249231">
                <a:tc>
                  <a:txBody>
                    <a:bodyPr/>
                    <a:lstStyle/>
                    <a:p>
                      <a:pPr algn="l"/>
                      <a:r>
                        <a:rPr lang="pt-PT" sz="1000" b="1" dirty="0" smtClean="0">
                          <a:solidFill>
                            <a:schemeClr val="tx1"/>
                          </a:solidFill>
                        </a:rPr>
                        <a:t>Skin</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Skin </a:t>
                      </a:r>
                      <a:r>
                        <a:rPr lang="pt-PT" sz="800" b="0" dirty="0" err="1" smtClean="0">
                          <a:solidFill>
                            <a:schemeClr val="tx1"/>
                          </a:solidFill>
                        </a:rPr>
                        <a:t>and</a:t>
                      </a:r>
                      <a:r>
                        <a:rPr lang="pt-PT" sz="800" b="0" dirty="0" smtClean="0">
                          <a:solidFill>
                            <a:schemeClr val="tx1"/>
                          </a:solidFill>
                        </a:rPr>
                        <a:t> </a:t>
                      </a:r>
                      <a:r>
                        <a:rPr lang="pt-PT" sz="800" b="0" dirty="0" err="1" smtClean="0">
                          <a:solidFill>
                            <a:schemeClr val="tx1"/>
                          </a:solidFill>
                        </a:rPr>
                        <a:t>Subcutaneous</a:t>
                      </a:r>
                      <a:r>
                        <a:rPr lang="pt-PT" sz="800" b="0" dirty="0" smtClean="0">
                          <a:solidFill>
                            <a:schemeClr val="tx1"/>
                          </a:solidFill>
                        </a:rPr>
                        <a:t> </a:t>
                      </a:r>
                      <a:r>
                        <a:rPr lang="pt-PT" sz="800" b="0" dirty="0" err="1" smtClean="0">
                          <a:solidFill>
                            <a:schemeClr val="tx1"/>
                          </a:solidFill>
                        </a:rPr>
                        <a:t>Tissue</a:t>
                      </a:r>
                      <a:r>
                        <a:rPr lang="pt-PT" sz="800" b="0" dirty="0" smtClean="0">
                          <a:solidFill>
                            <a:schemeClr val="tx1"/>
                          </a:solidFill>
                        </a:rPr>
                        <a:t>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2.394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1.352</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53002"/>
                  </a:ext>
                </a:extLst>
              </a:tr>
              <a:tr h="249231">
                <a:tc>
                  <a:txBody>
                    <a:bodyPr/>
                    <a:lstStyle/>
                    <a:p>
                      <a:pPr algn="l"/>
                      <a:r>
                        <a:rPr lang="pt-PT" sz="1000" b="1" dirty="0" err="1" smtClean="0">
                          <a:solidFill>
                            <a:schemeClr val="tx1"/>
                          </a:solidFill>
                        </a:rPr>
                        <a:t>Soc</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Social</a:t>
                      </a:r>
                      <a:r>
                        <a:rPr lang="pt-PT" sz="800" b="0" baseline="0" dirty="0" smtClean="0">
                          <a:solidFill>
                            <a:schemeClr val="tx1"/>
                          </a:solidFill>
                        </a:rPr>
                        <a:t> </a:t>
                      </a:r>
                      <a:r>
                        <a:rPr lang="pt-PT" sz="800" b="0" baseline="0" dirty="0" err="1" smtClean="0">
                          <a:solidFill>
                            <a:schemeClr val="tx1"/>
                          </a:solidFill>
                        </a:rPr>
                        <a:t>Circumstances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14</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7</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836099"/>
                  </a:ext>
                </a:extLst>
              </a:tr>
              <a:tr h="249231">
                <a:tc>
                  <a:txBody>
                    <a:bodyPr/>
                    <a:lstStyle/>
                    <a:p>
                      <a:pPr algn="l"/>
                      <a:r>
                        <a:rPr lang="pt-PT" sz="1000" b="1" dirty="0" err="1" smtClean="0">
                          <a:solidFill>
                            <a:schemeClr val="tx1"/>
                          </a:solidFill>
                        </a:rPr>
                        <a:t>Surg</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err="1" smtClean="0">
                          <a:solidFill>
                            <a:schemeClr val="tx1"/>
                          </a:solidFill>
                        </a:rPr>
                        <a:t>Surgical</a:t>
                      </a:r>
                      <a:r>
                        <a:rPr lang="pt-PT" sz="800" b="0" baseline="0" dirty="0" smtClean="0">
                          <a:solidFill>
                            <a:schemeClr val="tx1"/>
                          </a:solidFill>
                        </a:rPr>
                        <a:t> </a:t>
                      </a:r>
                      <a:r>
                        <a:rPr lang="pt-PT" sz="800" b="0" baseline="0" dirty="0" err="1" smtClean="0">
                          <a:solidFill>
                            <a:schemeClr val="tx1"/>
                          </a:solidFill>
                        </a:rPr>
                        <a:t>and</a:t>
                      </a:r>
                      <a:r>
                        <a:rPr lang="pt-PT" sz="800" b="0" baseline="0" dirty="0" smtClean="0">
                          <a:solidFill>
                            <a:schemeClr val="tx1"/>
                          </a:solidFill>
                        </a:rPr>
                        <a:t> Medical </a:t>
                      </a:r>
                      <a:r>
                        <a:rPr lang="pt-PT" sz="800" b="0" baseline="0" dirty="0" err="1" smtClean="0">
                          <a:solidFill>
                            <a:schemeClr val="tx1"/>
                          </a:solidFill>
                        </a:rPr>
                        <a:t>Procedures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56</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41</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0%</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146225"/>
                  </a:ext>
                </a:extLst>
              </a:tr>
              <a:tr h="249231">
                <a:tc>
                  <a:txBody>
                    <a:bodyPr/>
                    <a:lstStyle/>
                    <a:p>
                      <a:pPr algn="l"/>
                      <a:r>
                        <a:rPr lang="pt-PT" sz="1000" b="1" dirty="0" err="1" smtClean="0">
                          <a:solidFill>
                            <a:schemeClr val="tx1"/>
                          </a:solidFill>
                        </a:rPr>
                        <a:t>Vasc</a:t>
                      </a:r>
                      <a:endParaRPr lang="pt-PT" sz="10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800" b="0" dirty="0" smtClean="0">
                          <a:solidFill>
                            <a:schemeClr val="tx1"/>
                          </a:solidFill>
                        </a:rPr>
                        <a:t>Vascular </a:t>
                      </a:r>
                      <a:r>
                        <a:rPr lang="pt-PT" sz="800" b="0" dirty="0" err="1" smtClean="0">
                          <a:solidFill>
                            <a:schemeClr val="tx1"/>
                          </a:solidFill>
                        </a:rPr>
                        <a:t>Disorders</a:t>
                      </a:r>
                      <a:endParaRPr lang="pt-PT" sz="8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482</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rgbClr val="FF0000"/>
                          </a:solidFill>
                        </a:rPr>
                        <a:t>329</a:t>
                      </a:r>
                      <a:endParaRPr lang="pt-PT" sz="1000" b="0" dirty="0">
                        <a:solidFill>
                          <a:srgbClr val="FF0000"/>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000" b="0" dirty="0" smtClean="0">
                          <a:solidFill>
                            <a:schemeClr val="tx1"/>
                          </a:solidFill>
                        </a:rPr>
                        <a:t>3%</a:t>
                      </a:r>
                      <a:endParaRPr lang="pt-PT" sz="10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647167"/>
                  </a:ext>
                </a:extLst>
              </a:tr>
            </a:tbl>
          </a:graphicData>
        </a:graphic>
      </p:graphicFrame>
    </p:spTree>
    <p:extLst>
      <p:ext uri="{BB962C8B-B14F-4D97-AF65-F5344CB8AC3E}">
        <p14:creationId xmlns:p14="http://schemas.microsoft.com/office/powerpoint/2010/main" val="2763727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6"/>
            <a:ext cx="6618342" cy="575154"/>
          </a:xfrm>
        </p:spPr>
        <p:txBody>
          <a:bodyPr>
            <a:noAutofit/>
          </a:bodyPr>
          <a:lstStyle/>
          <a:p>
            <a:r>
              <a:rPr lang="pt-PT" sz="4000" dirty="0" smtClean="0">
                <a:solidFill>
                  <a:schemeClr val="accent5">
                    <a:lumMod val="75000"/>
                  </a:schemeClr>
                </a:solidFill>
              </a:rPr>
              <a:t>Índice</a:t>
            </a:r>
            <a:endParaRPr lang="pt-PT" sz="4000" dirty="0">
              <a:solidFill>
                <a:schemeClr val="accent5">
                  <a:lumMod val="75000"/>
                </a:schemeClr>
              </a:solidFill>
            </a:endParaRPr>
          </a:p>
        </p:txBody>
      </p:sp>
      <p:graphicFrame>
        <p:nvGraphicFramePr>
          <p:cNvPr id="4" name="Espaço Reservado para Tabela 2"/>
          <p:cNvGraphicFramePr>
            <a:graphicFrameLocks/>
          </p:cNvGraphicFramePr>
          <p:nvPr>
            <p:extLst>
              <p:ext uri="{D42A27DB-BD31-4B8C-83A1-F6EECF244321}">
                <p14:modId xmlns:p14="http://schemas.microsoft.com/office/powerpoint/2010/main" val="996176877"/>
              </p:ext>
            </p:extLst>
          </p:nvPr>
        </p:nvGraphicFramePr>
        <p:xfrm>
          <a:off x="838199" y="1116529"/>
          <a:ext cx="4772295" cy="5148064"/>
        </p:xfrm>
        <a:graphic>
          <a:graphicData uri="http://schemas.openxmlformats.org/drawingml/2006/table">
            <a:tbl>
              <a:tblPr firstRow="1" bandRow="1">
                <a:tableStyleId>{5C22544A-7EE6-4342-B048-85BDC9FD1C3A}</a:tableStyleId>
              </a:tblPr>
              <a:tblGrid>
                <a:gridCol w="4107598">
                  <a:extLst>
                    <a:ext uri="{9D8B030D-6E8A-4147-A177-3AD203B41FA5}">
                      <a16:colId xmlns:a16="http://schemas.microsoft.com/office/drawing/2014/main" val="20000"/>
                    </a:ext>
                  </a:extLst>
                </a:gridCol>
                <a:gridCol w="664697">
                  <a:extLst>
                    <a:ext uri="{9D8B030D-6E8A-4147-A177-3AD203B41FA5}">
                      <a16:colId xmlns:a16="http://schemas.microsoft.com/office/drawing/2014/main" val="20001"/>
                    </a:ext>
                  </a:extLst>
                </a:gridCol>
              </a:tblGrid>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Evolução 1992 - 2018</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dirty="0" smtClean="0">
                          <a:solidFill>
                            <a:schemeClr val="tx1"/>
                          </a:solidFill>
                        </a:rPr>
                        <a:t>Notificações de RAM recebidas por via direta </a:t>
                      </a:r>
                      <a:r>
                        <a:rPr lang="pt-PT" sz="1000" dirty="0" err="1" smtClean="0">
                          <a:solidFill>
                            <a:schemeClr val="tx1"/>
                          </a:solidFill>
                        </a:rPr>
                        <a:t>vs</a:t>
                      </a:r>
                      <a:r>
                        <a:rPr lang="pt-PT" sz="1000" dirty="0" smtClean="0">
                          <a:solidFill>
                            <a:schemeClr val="tx1"/>
                          </a:solidFill>
                        </a:rPr>
                        <a:t> notificações recebidas por via indireta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3</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25231"/>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b="0" dirty="0" smtClean="0">
                          <a:solidFill>
                            <a:schemeClr val="tx1"/>
                          </a:solidFill>
                        </a:rPr>
                        <a:t>Número</a:t>
                      </a:r>
                      <a:r>
                        <a:rPr lang="pt-PT" sz="1000" b="0" baseline="0" dirty="0" smtClean="0">
                          <a:solidFill>
                            <a:schemeClr val="tx1"/>
                          </a:solidFill>
                        </a:rPr>
                        <a:t> de </a:t>
                      </a:r>
                      <a:r>
                        <a:rPr lang="pt-PT" sz="1000" b="0" dirty="0" smtClean="0">
                          <a:solidFill>
                            <a:schemeClr val="tx1"/>
                          </a:solidFill>
                        </a:rPr>
                        <a:t>Notificações de RAM recebidas de Utentes, Profissionais</a:t>
                      </a:r>
                      <a:r>
                        <a:rPr lang="pt-PT" sz="1000" b="0" baseline="0" dirty="0" smtClean="0">
                          <a:solidFill>
                            <a:schemeClr val="tx1"/>
                          </a:solidFill>
                        </a:rPr>
                        <a:t> de Saúde e Indústria</a:t>
                      </a:r>
                      <a:endParaRPr lang="pt-PT" sz="1000" b="0" dirty="0" smtClean="0">
                        <a:solidFill>
                          <a:schemeClr val="tx1"/>
                        </a:solidFill>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4</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819549"/>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2018 - Notificações e Casos de RAM</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5</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2018 - Total de Notificações de RAM</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dirty="0" smtClean="0"/>
                        <a:t>Via Direta </a:t>
                      </a:r>
                      <a:r>
                        <a:rPr lang="pt-PT" sz="1000" dirty="0" err="1" smtClean="0"/>
                        <a:t>vs</a:t>
                      </a:r>
                      <a:r>
                        <a:rPr lang="pt-PT" sz="1000" dirty="0" smtClean="0"/>
                        <a:t> Via Indireta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6</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350637"/>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2018 - Total de Casos de RAM</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Frequência absoluta e relativa dos casos de RAM recebidos no SNF</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7</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719407"/>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2018 - Grandes Números</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8</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2018 - Total de Notificações de Via</a:t>
                      </a:r>
                      <a:r>
                        <a:rPr lang="pt-PT" sz="1200" b="0" kern="1200" baseline="0" dirty="0" smtClean="0">
                          <a:solidFill>
                            <a:schemeClr val="accent5">
                              <a:lumMod val="75000"/>
                            </a:schemeClr>
                          </a:solidFill>
                          <a:latin typeface="+mn-lt"/>
                          <a:ea typeface="+mn-ea"/>
                          <a:cs typeface="+mn-cs"/>
                        </a:rPr>
                        <a:t> Direta</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6336">
                <a:tc>
                  <a:txBody>
                    <a:bodyPr/>
                    <a:lstStyle/>
                    <a:p>
                      <a:pPr marL="180975" indent="0" algn="just"/>
                      <a:r>
                        <a:rPr lang="pt-PT" sz="1000" dirty="0" smtClean="0"/>
                        <a:t>Frequência absoluta e relativa das notificações de RAM recebidas por via direta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9</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1972">
                <a:tc>
                  <a:txBody>
                    <a:bodyPr/>
                    <a:lstStyle/>
                    <a:p>
                      <a:pPr marL="180975" indent="0" algn="just" fontAlgn="base">
                        <a:lnSpc>
                          <a:spcPct val="100000"/>
                        </a:lnSpc>
                        <a:spcAft>
                          <a:spcPct val="0"/>
                        </a:spcAft>
                      </a:pPr>
                      <a:r>
                        <a:rPr lang="pt-PT" altLang="pt-PT" sz="1000" dirty="0" smtClean="0"/>
                        <a:t>Notificações por Unidades de Farmacovigilância, graves e não graves</a:t>
                      </a:r>
                      <a:endParaRPr lang="pt-PT" altLang="pt-PT" sz="1000" dirty="0"/>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10</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1972">
                <a:tc>
                  <a:txBody>
                    <a:bodyPr/>
                    <a:lstStyle/>
                    <a:p>
                      <a:pPr marL="180975" indent="0" algn="just"/>
                      <a:r>
                        <a:rPr lang="pt-PT" sz="1000" dirty="0" smtClean="0"/>
                        <a:t>Distribuição por Tipo de Notificador</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11</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1972">
                <a:tc>
                  <a:txBody>
                    <a:bodyPr/>
                    <a:lstStyle/>
                    <a:p>
                      <a:pPr marL="180975" indent="0" algn="just"/>
                      <a:r>
                        <a:rPr lang="pt-PT" sz="1000" dirty="0" smtClean="0"/>
                        <a:t>Especialidades Médicas – Distribuição por Especialidade</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13</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1972">
                <a:tc>
                  <a:txBody>
                    <a:bodyPr/>
                    <a:lstStyle/>
                    <a:p>
                      <a:pPr marL="180975" indent="0" algn="just"/>
                      <a:r>
                        <a:rPr lang="pt-PT" sz="1000" dirty="0" smtClean="0"/>
                        <a:t>Distribuição por Gravidade</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14</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dirty="0" smtClean="0"/>
                        <a:t>Distribuição por Género do Doente</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15</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81490"/>
                  </a:ext>
                </a:extLst>
              </a:tr>
              <a:tr h="281972">
                <a:tc>
                  <a:txBody>
                    <a:bodyPr/>
                    <a:lstStyle/>
                    <a:p>
                      <a:pPr marL="180975" marR="0" lvl="0" indent="0" algn="just" defTabSz="914400" rtl="0" eaLnBrk="1" fontAlgn="auto" latinLnBrk="0" hangingPunct="1">
                        <a:lnSpc>
                          <a:spcPct val="100000"/>
                        </a:lnSpc>
                        <a:spcBef>
                          <a:spcPts val="0"/>
                        </a:spcBef>
                        <a:spcAft>
                          <a:spcPts val="0"/>
                        </a:spcAft>
                        <a:buClrTx/>
                        <a:buSzTx/>
                        <a:buFontTx/>
                        <a:buNone/>
                        <a:tabLst/>
                        <a:defRPr/>
                      </a:pPr>
                      <a:r>
                        <a:rPr lang="pt-PT" sz="1000" dirty="0" smtClean="0"/>
                        <a:t>Distribuição por Faixa Etária</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16</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248093"/>
                  </a:ext>
                </a:extLst>
              </a:tr>
            </a:tbl>
          </a:graphicData>
        </a:graphic>
      </p:graphicFrame>
      <p:graphicFrame>
        <p:nvGraphicFramePr>
          <p:cNvPr id="5" name="Espaço Reservado para Tabela 2"/>
          <p:cNvGraphicFramePr>
            <a:graphicFrameLocks/>
          </p:cNvGraphicFramePr>
          <p:nvPr>
            <p:extLst>
              <p:ext uri="{D42A27DB-BD31-4B8C-83A1-F6EECF244321}">
                <p14:modId xmlns:p14="http://schemas.microsoft.com/office/powerpoint/2010/main" val="110176558"/>
              </p:ext>
            </p:extLst>
          </p:nvPr>
        </p:nvGraphicFramePr>
        <p:xfrm>
          <a:off x="6520112" y="1113659"/>
          <a:ext cx="4772295" cy="2819720"/>
        </p:xfrm>
        <a:graphic>
          <a:graphicData uri="http://schemas.openxmlformats.org/drawingml/2006/table">
            <a:tbl>
              <a:tblPr firstRow="1" bandRow="1">
                <a:tableStyleId>{5C22544A-7EE6-4342-B048-85BDC9FD1C3A}</a:tableStyleId>
              </a:tblPr>
              <a:tblGrid>
                <a:gridCol w="4107598">
                  <a:extLst>
                    <a:ext uri="{9D8B030D-6E8A-4147-A177-3AD203B41FA5}">
                      <a16:colId xmlns:a16="http://schemas.microsoft.com/office/drawing/2014/main" val="20000"/>
                    </a:ext>
                  </a:extLst>
                </a:gridCol>
                <a:gridCol w="664697">
                  <a:extLst>
                    <a:ext uri="{9D8B030D-6E8A-4147-A177-3AD203B41FA5}">
                      <a16:colId xmlns:a16="http://schemas.microsoft.com/office/drawing/2014/main" val="20001"/>
                    </a:ext>
                  </a:extLst>
                </a:gridCol>
              </a:tblGrid>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2018 - ATC: </a:t>
                      </a:r>
                      <a:r>
                        <a:rPr lang="pt-PT" sz="1200" b="0" kern="1200" dirty="0" err="1" smtClean="0">
                          <a:solidFill>
                            <a:schemeClr val="accent5">
                              <a:lumMod val="75000"/>
                            </a:schemeClr>
                          </a:solidFill>
                          <a:latin typeface="+mn-lt"/>
                          <a:ea typeface="+mn-ea"/>
                          <a:cs typeface="+mn-cs"/>
                        </a:rPr>
                        <a:t>Anatomical</a:t>
                      </a:r>
                      <a:r>
                        <a:rPr lang="pt-PT" sz="1200" b="0" kern="1200" baseline="0" dirty="0" smtClean="0">
                          <a:solidFill>
                            <a:schemeClr val="accent5">
                              <a:lumMod val="75000"/>
                            </a:schemeClr>
                          </a:solidFill>
                          <a:latin typeface="+mn-lt"/>
                          <a:ea typeface="+mn-ea"/>
                          <a:cs typeface="+mn-cs"/>
                        </a:rPr>
                        <a:t> </a:t>
                      </a:r>
                      <a:r>
                        <a:rPr lang="pt-PT" sz="1200" b="0" kern="1200" baseline="0" dirty="0" err="1" smtClean="0">
                          <a:solidFill>
                            <a:schemeClr val="accent5">
                              <a:lumMod val="75000"/>
                            </a:schemeClr>
                          </a:solidFill>
                          <a:latin typeface="+mn-lt"/>
                          <a:ea typeface="+mn-ea"/>
                          <a:cs typeface="+mn-cs"/>
                        </a:rPr>
                        <a:t>Therapeutic</a:t>
                      </a:r>
                      <a:r>
                        <a:rPr lang="pt-PT" sz="1200" b="0" kern="1200" baseline="0" dirty="0" smtClean="0">
                          <a:solidFill>
                            <a:schemeClr val="accent5">
                              <a:lumMod val="75000"/>
                            </a:schemeClr>
                          </a:solidFill>
                          <a:latin typeface="+mn-lt"/>
                          <a:ea typeface="+mn-ea"/>
                          <a:cs typeface="+mn-cs"/>
                        </a:rPr>
                        <a:t> </a:t>
                      </a:r>
                      <a:r>
                        <a:rPr lang="pt-PT" sz="1200" b="0" kern="1200" baseline="0" dirty="0" err="1" smtClean="0">
                          <a:solidFill>
                            <a:schemeClr val="accent5">
                              <a:lumMod val="75000"/>
                            </a:schemeClr>
                          </a:solidFill>
                          <a:latin typeface="+mn-lt"/>
                          <a:ea typeface="+mn-ea"/>
                          <a:cs typeface="+mn-cs"/>
                        </a:rPr>
                        <a:t>Chemical</a:t>
                      </a:r>
                      <a:endParaRPr lang="pt-PT" sz="1200" b="0" kern="1200" dirty="0" smtClean="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12700" cmpd="sng">
                      <a:noFill/>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141771"/>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Distribuição por Classificação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17</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25984"/>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mais Representativas</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18</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178009"/>
                  </a:ext>
                </a:extLst>
              </a:tr>
              <a:tr h="28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kern="1200" dirty="0" smtClean="0">
                          <a:solidFill>
                            <a:schemeClr val="accent5">
                              <a:lumMod val="75000"/>
                            </a:schemeClr>
                          </a:solidFill>
                          <a:latin typeface="+mn-lt"/>
                          <a:ea typeface="+mn-ea"/>
                          <a:cs typeface="+mn-cs"/>
                        </a:rPr>
                        <a:t>2018 - SOC: </a:t>
                      </a:r>
                      <a:r>
                        <a:rPr lang="pt-PT" sz="1200" b="0" kern="1200" dirty="0" err="1" smtClean="0">
                          <a:solidFill>
                            <a:schemeClr val="accent5">
                              <a:lumMod val="75000"/>
                            </a:schemeClr>
                          </a:solidFill>
                          <a:latin typeface="+mn-lt"/>
                          <a:ea typeface="+mn-ea"/>
                          <a:cs typeface="+mn-cs"/>
                        </a:rPr>
                        <a:t>System</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Organ</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Class</a:t>
                      </a:r>
                      <a:endParaRPr lang="pt-PT" sz="1200" b="0" kern="1200" dirty="0" smtClean="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085642"/>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Distribuição por Classificação</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19</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376921"/>
                  </a:ext>
                </a:extLst>
              </a:tr>
              <a:tr h="281972">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lang="pt-PT" sz="1000" kern="1200" dirty="0" smtClean="0">
                          <a:solidFill>
                            <a:schemeClr val="dk1"/>
                          </a:solidFill>
                          <a:latin typeface="+mn-lt"/>
                          <a:ea typeface="+mn-ea"/>
                          <a:cs typeface="+mn-cs"/>
                        </a:rPr>
                        <a:t>mais Representativas</a:t>
                      </a: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20</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322059"/>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ATC - </a:t>
                      </a:r>
                      <a:r>
                        <a:rPr lang="pt-PT" sz="1200" b="0" kern="1200" dirty="0" err="1" smtClean="0">
                          <a:solidFill>
                            <a:schemeClr val="accent5">
                              <a:lumMod val="75000"/>
                            </a:schemeClr>
                          </a:solidFill>
                          <a:latin typeface="+mn-lt"/>
                          <a:ea typeface="+mn-ea"/>
                          <a:cs typeface="+mn-cs"/>
                        </a:rPr>
                        <a:t>Anatomical</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Therapeutic</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Chemical</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21</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SOC - </a:t>
                      </a:r>
                      <a:r>
                        <a:rPr lang="pt-PT" sz="1200" b="0" kern="1200" dirty="0" err="1" smtClean="0">
                          <a:solidFill>
                            <a:schemeClr val="accent5">
                              <a:lumMod val="75000"/>
                            </a:schemeClr>
                          </a:solidFill>
                          <a:latin typeface="+mn-lt"/>
                          <a:ea typeface="+mn-ea"/>
                          <a:cs typeface="+mn-cs"/>
                        </a:rPr>
                        <a:t>System</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Organ</a:t>
                      </a:r>
                      <a:r>
                        <a:rPr lang="pt-PT" sz="1200" b="0" kern="1200" dirty="0" smtClean="0">
                          <a:solidFill>
                            <a:schemeClr val="accent5">
                              <a:lumMod val="75000"/>
                            </a:schemeClr>
                          </a:solidFill>
                          <a:latin typeface="+mn-lt"/>
                          <a:ea typeface="+mn-ea"/>
                          <a:cs typeface="+mn-cs"/>
                        </a:rPr>
                        <a:t> </a:t>
                      </a:r>
                      <a:r>
                        <a:rPr lang="pt-PT" sz="1200" b="0" kern="1200" dirty="0" err="1" smtClean="0">
                          <a:solidFill>
                            <a:schemeClr val="accent5">
                              <a:lumMod val="75000"/>
                            </a:schemeClr>
                          </a:solidFill>
                          <a:latin typeface="+mn-lt"/>
                          <a:ea typeface="+mn-ea"/>
                          <a:cs typeface="+mn-cs"/>
                        </a:rPr>
                        <a:t>Class</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22</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Glossário</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23</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972">
                <a:tc>
                  <a:txBody>
                    <a:bodyPr/>
                    <a:lstStyle/>
                    <a:p>
                      <a:pPr marL="0" algn="l" defTabSz="914400" rtl="0" eaLnBrk="1" latinLnBrk="0" hangingPunct="1"/>
                      <a:r>
                        <a:rPr lang="pt-PT" sz="1200" b="0" kern="1200" dirty="0" smtClean="0">
                          <a:solidFill>
                            <a:schemeClr val="accent5">
                              <a:lumMod val="75000"/>
                            </a:schemeClr>
                          </a:solidFill>
                          <a:latin typeface="+mn-lt"/>
                          <a:ea typeface="+mn-ea"/>
                          <a:cs typeface="+mn-cs"/>
                        </a:rPr>
                        <a:t>Referência</a:t>
                      </a:r>
                      <a:r>
                        <a:rPr lang="pt-PT" sz="1200" b="0" kern="1200" baseline="0" dirty="0" smtClean="0">
                          <a:solidFill>
                            <a:schemeClr val="accent5">
                              <a:lumMod val="75000"/>
                            </a:schemeClr>
                          </a:solidFill>
                          <a:latin typeface="+mn-lt"/>
                          <a:ea typeface="+mn-ea"/>
                          <a:cs typeface="+mn-cs"/>
                        </a:rPr>
                        <a:t> das Imagens e </a:t>
                      </a:r>
                      <a:r>
                        <a:rPr lang="pt-PT" sz="1200" b="0" kern="1200" dirty="0" smtClean="0">
                          <a:solidFill>
                            <a:schemeClr val="accent5">
                              <a:lumMod val="75000"/>
                            </a:schemeClr>
                          </a:solidFill>
                          <a:latin typeface="+mn-lt"/>
                          <a:ea typeface="+mn-ea"/>
                          <a:cs typeface="+mn-cs"/>
                        </a:rPr>
                        <a:t>Siglas e Abreviaturas</a:t>
                      </a:r>
                      <a:endParaRPr lang="pt-PT" sz="1200" b="0" kern="1200" dirty="0">
                        <a:solidFill>
                          <a:schemeClr val="accent5">
                            <a:lumMod val="75000"/>
                          </a:schemeClr>
                        </a:solidFill>
                        <a:latin typeface="+mn-lt"/>
                        <a:ea typeface="+mn-ea"/>
                        <a:cs typeface="+mn-cs"/>
                      </a:endParaRPr>
                    </a:p>
                  </a:txBody>
                  <a:tcPr marL="71972" marR="95352" marT="47676" marB="47676" anchor="ctr">
                    <a:lnL w="12700" cmpd="sng">
                      <a:noFill/>
                    </a:lnL>
                    <a:lnR w="12700" cap="flat" cmpd="sng" algn="ctr">
                      <a:noFill/>
                      <a:prstDash val="solid"/>
                      <a:round/>
                      <a:headEnd type="none" w="med" len="med"/>
                      <a:tailEnd type="none" w="med" len="med"/>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dirty="0" smtClean="0">
                          <a:solidFill>
                            <a:schemeClr val="accent5">
                              <a:lumMod val="75000"/>
                            </a:schemeClr>
                          </a:solidFill>
                          <a:latin typeface="+mn-lt"/>
                        </a:rPr>
                        <a:t>25</a:t>
                      </a:r>
                      <a:endParaRPr lang="pt-PT" sz="1200" b="0" dirty="0">
                        <a:solidFill>
                          <a:schemeClr val="accent5">
                            <a:lumMod val="75000"/>
                          </a:schemeClr>
                        </a:solidFill>
                        <a:latin typeface="+mn-lt"/>
                      </a:endParaRPr>
                    </a:p>
                  </a:txBody>
                  <a:tcPr marL="95352" marR="95352" marT="47676" marB="47676" anchor="ctr">
                    <a:lnL w="12700" cap="flat" cmpd="sng" algn="ctr">
                      <a:noFill/>
                      <a:prstDash val="solid"/>
                      <a:round/>
                      <a:headEnd type="none" w="med" len="med"/>
                      <a:tailEnd type="none" w="med" len="med"/>
                    </a:lnL>
                    <a:lnR w="12700" cmpd="sng">
                      <a:noFill/>
                    </a:lnR>
                    <a:lnT w="3175" cap="flat" cmpd="sng" algn="ctr">
                      <a:solidFill>
                        <a:srgbClr val="364354"/>
                      </a:solidFill>
                      <a:prstDash val="solid"/>
                      <a:round/>
                      <a:headEnd type="none" w="med" len="med"/>
                      <a:tailEnd type="none" w="med" len="med"/>
                    </a:lnT>
                    <a:lnB w="3175" cap="flat" cmpd="sng" algn="ctr">
                      <a:solidFill>
                        <a:srgbClr val="3643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30" name="Picture 6" descr="Heart, Curve, Course, Ad, Doctor, T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577" y="4275314"/>
            <a:ext cx="4043363"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6935546" y="5329471"/>
            <a:ext cx="4965978" cy="1271353"/>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1000" b="1" dirty="0">
                <a:solidFill>
                  <a:schemeClr val="accent5">
                    <a:lumMod val="50000"/>
                  </a:schemeClr>
                </a:solidFill>
              </a:rPr>
              <a:t>Nota</a:t>
            </a:r>
          </a:p>
          <a:p>
            <a:pPr algn="just" eaLnBrk="0" fontAlgn="base" hangingPunct="0">
              <a:spcBef>
                <a:spcPct val="0"/>
              </a:spcBef>
              <a:spcAft>
                <a:spcPct val="0"/>
              </a:spcAft>
            </a:pPr>
            <a:r>
              <a:rPr lang="pt-PT" altLang="pt-PT" sz="1000" dirty="0"/>
              <a:t>Número de SOC é superior ao número de casos de RAM porque:</a:t>
            </a:r>
          </a:p>
          <a:p>
            <a:pPr algn="just" eaLnBrk="0" fontAlgn="base" hangingPunct="0">
              <a:spcBef>
                <a:spcPct val="0"/>
              </a:spcBef>
              <a:spcAft>
                <a:spcPct val="0"/>
              </a:spcAft>
            </a:pPr>
            <a:endParaRPr lang="pt-PT" altLang="pt-PT" sz="1000" dirty="0"/>
          </a:p>
          <a:p>
            <a:pPr marL="171450" indent="-171450" algn="just" eaLnBrk="0" fontAlgn="base" hangingPunct="0">
              <a:spcBef>
                <a:spcPct val="0"/>
              </a:spcBef>
              <a:spcAft>
                <a:spcPct val="0"/>
              </a:spcAft>
              <a:buFont typeface="Wingdings" panose="05000000000000000000" pitchFamily="2" charset="2"/>
              <a:buChar char="ü"/>
            </a:pPr>
            <a:r>
              <a:rPr lang="pt-PT" altLang="pt-PT" sz="1000" dirty="0"/>
              <a:t>1 caso pode conter mais do que 1 RAM;</a:t>
            </a:r>
          </a:p>
          <a:p>
            <a:pPr marL="171450" indent="-171450" algn="just" eaLnBrk="0" fontAlgn="base" hangingPunct="0">
              <a:spcBef>
                <a:spcPct val="0"/>
              </a:spcBef>
              <a:spcAft>
                <a:spcPct val="0"/>
              </a:spcAft>
              <a:buFont typeface="Wingdings" panose="05000000000000000000" pitchFamily="2" charset="2"/>
              <a:buChar char="ü"/>
            </a:pPr>
            <a:r>
              <a:rPr lang="pt-PT" altLang="pt-PT" sz="1000" dirty="0"/>
              <a:t>cada RAM pode corresponder a SOC diferente</a:t>
            </a:r>
            <a:r>
              <a:rPr lang="pt-PT" altLang="pt-PT" sz="1000" dirty="0" smtClean="0"/>
              <a:t>.</a:t>
            </a:r>
          </a:p>
          <a:p>
            <a:pPr algn="just" eaLnBrk="0" fontAlgn="base" hangingPunct="0">
              <a:spcBef>
                <a:spcPct val="0"/>
              </a:spcBef>
              <a:spcAft>
                <a:spcPct val="0"/>
              </a:spcAft>
            </a:pPr>
            <a:endParaRPr lang="pt-PT" altLang="pt-PT" sz="1000" dirty="0" smtClean="0"/>
          </a:p>
          <a:p>
            <a:pPr algn="just" eaLnBrk="0" fontAlgn="base" hangingPunct="0">
              <a:spcBef>
                <a:spcPct val="0"/>
              </a:spcBef>
              <a:spcAft>
                <a:spcPct val="0"/>
              </a:spcAft>
            </a:pPr>
            <a:r>
              <a:rPr lang="pt-PT" altLang="pt-PT" sz="1000" dirty="0" smtClean="0"/>
              <a:t>Sempre </a:t>
            </a:r>
            <a:r>
              <a:rPr lang="pt-PT" altLang="pt-PT" sz="1000" dirty="0"/>
              <a:t>que várias RAM da mesma SOC são notificadas no mesmo caso, a SOC apenas é contabilizada uma vez.</a:t>
            </a:r>
          </a:p>
        </p:txBody>
      </p:sp>
      <p:sp>
        <p:nvSpPr>
          <p:cNvPr id="16" name="Título 1"/>
          <p:cNvSpPr txBox="1">
            <a:spLocks/>
          </p:cNvSpPr>
          <p:nvPr/>
        </p:nvSpPr>
        <p:spPr>
          <a:xfrm>
            <a:off x="819510" y="361390"/>
            <a:ext cx="8238226"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a:solidFill>
                  <a:schemeClr val="accent5">
                    <a:lumMod val="75000"/>
                  </a:schemeClr>
                </a:solidFill>
              </a:rPr>
              <a:t>2018 - SOC: </a:t>
            </a:r>
            <a:r>
              <a:rPr lang="pt-PT" sz="4000" dirty="0" err="1">
                <a:solidFill>
                  <a:schemeClr val="accent5">
                    <a:lumMod val="75000"/>
                  </a:schemeClr>
                </a:solidFill>
              </a:rPr>
              <a:t>System</a:t>
            </a:r>
            <a:r>
              <a:rPr lang="pt-PT" sz="4000" dirty="0">
                <a:solidFill>
                  <a:schemeClr val="accent5">
                    <a:lumMod val="75000"/>
                  </a:schemeClr>
                </a:solidFill>
              </a:rPr>
              <a:t> </a:t>
            </a:r>
            <a:r>
              <a:rPr lang="pt-PT" sz="4000" dirty="0" err="1">
                <a:solidFill>
                  <a:schemeClr val="accent5">
                    <a:lumMod val="75000"/>
                  </a:schemeClr>
                </a:solidFill>
              </a:rPr>
              <a:t>Organ</a:t>
            </a:r>
            <a:r>
              <a:rPr lang="pt-PT" sz="4000" dirty="0">
                <a:solidFill>
                  <a:schemeClr val="accent5">
                    <a:lumMod val="75000"/>
                  </a:schemeClr>
                </a:solidFill>
              </a:rPr>
              <a:t> </a:t>
            </a:r>
            <a:r>
              <a:rPr lang="pt-PT" sz="4000" dirty="0" err="1">
                <a:solidFill>
                  <a:schemeClr val="accent5">
                    <a:lumMod val="75000"/>
                  </a:schemeClr>
                </a:solidFill>
              </a:rPr>
              <a:t>Class</a:t>
            </a:r>
            <a:endParaRPr lang="pt-PT" sz="4000" dirty="0">
              <a:solidFill>
                <a:schemeClr val="accent5">
                  <a:lumMod val="75000"/>
                </a:schemeClr>
              </a:solidFill>
            </a:endParaRPr>
          </a:p>
        </p:txBody>
      </p:sp>
      <p:sp>
        <p:nvSpPr>
          <p:cNvPr id="17" name="Título 1"/>
          <p:cNvSpPr txBox="1">
            <a:spLocks/>
          </p:cNvSpPr>
          <p:nvPr/>
        </p:nvSpPr>
        <p:spPr>
          <a:xfrm>
            <a:off x="1071111" y="879833"/>
            <a:ext cx="3845945"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a:t>m</a:t>
            </a:r>
            <a:r>
              <a:rPr lang="pt-PT" sz="1700" dirty="0" smtClean="0"/>
              <a:t>ais Representativas</a:t>
            </a:r>
          </a:p>
        </p:txBody>
      </p:sp>
      <p:graphicFrame>
        <p:nvGraphicFramePr>
          <p:cNvPr id="39" name="Tabela 38"/>
          <p:cNvGraphicFramePr>
            <a:graphicFrameLocks noGrp="1"/>
          </p:cNvGraphicFramePr>
          <p:nvPr>
            <p:extLst>
              <p:ext uri="{D42A27DB-BD31-4B8C-83A1-F6EECF244321}">
                <p14:modId xmlns:p14="http://schemas.microsoft.com/office/powerpoint/2010/main" val="2779503638"/>
              </p:ext>
            </p:extLst>
          </p:nvPr>
        </p:nvGraphicFramePr>
        <p:xfrm>
          <a:off x="6935546" y="1068070"/>
          <a:ext cx="3253613"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916178">
                  <a:extLst>
                    <a:ext uri="{9D8B030D-6E8A-4147-A177-3AD203B41FA5}">
                      <a16:colId xmlns:a16="http://schemas.microsoft.com/office/drawing/2014/main" val="1553421440"/>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Frequência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17.976</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 4%</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822225101"/>
              </p:ext>
            </p:extLst>
          </p:nvPr>
        </p:nvGraphicFramePr>
        <p:xfrm>
          <a:off x="6943725" y="2159000"/>
          <a:ext cx="5013602" cy="3024001"/>
        </p:xfrm>
        <a:graphic>
          <a:graphicData uri="http://schemas.openxmlformats.org/drawingml/2006/table">
            <a:tbl>
              <a:tblPr firstRow="1" bandRow="1">
                <a:tableStyleId>{5C22544A-7EE6-4342-B048-85BDC9FD1C3A}</a:tableStyleId>
              </a:tblPr>
              <a:tblGrid>
                <a:gridCol w="619442">
                  <a:extLst>
                    <a:ext uri="{9D8B030D-6E8A-4147-A177-3AD203B41FA5}">
                      <a16:colId xmlns:a16="http://schemas.microsoft.com/office/drawing/2014/main" val="1779781490"/>
                    </a:ext>
                  </a:extLst>
                </a:gridCol>
                <a:gridCol w="3230880">
                  <a:extLst>
                    <a:ext uri="{9D8B030D-6E8A-4147-A177-3AD203B41FA5}">
                      <a16:colId xmlns:a16="http://schemas.microsoft.com/office/drawing/2014/main" val="3596384290"/>
                    </a:ext>
                  </a:extLst>
                </a:gridCol>
                <a:gridCol w="567055">
                  <a:extLst>
                    <a:ext uri="{9D8B030D-6E8A-4147-A177-3AD203B41FA5}">
                      <a16:colId xmlns:a16="http://schemas.microsoft.com/office/drawing/2014/main" val="2804551620"/>
                    </a:ext>
                  </a:extLst>
                </a:gridCol>
                <a:gridCol w="596225">
                  <a:extLst>
                    <a:ext uri="{9D8B030D-6E8A-4147-A177-3AD203B41FA5}">
                      <a16:colId xmlns:a16="http://schemas.microsoft.com/office/drawing/2014/main" val="3764415474"/>
                    </a:ext>
                  </a:extLst>
                </a:gridCol>
              </a:tblGrid>
              <a:tr h="391396">
                <a:tc>
                  <a:txBody>
                    <a:bodyPr/>
                    <a:lstStyle/>
                    <a:p>
                      <a:pPr algn="l"/>
                      <a:r>
                        <a:rPr lang="pt-PT" sz="1100" b="1" baseline="0" dirty="0" err="1" smtClean="0">
                          <a:solidFill>
                            <a:schemeClr val="tx1"/>
                          </a:solidFill>
                        </a:rPr>
                        <a:t>Musc</a:t>
                      </a:r>
                      <a:endParaRPr lang="pt-PT" sz="1100" b="1" baseline="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Musculoskeletal</a:t>
                      </a:r>
                      <a:r>
                        <a:rPr lang="pt-PT" sz="1100" b="0" dirty="0" smtClean="0">
                          <a:solidFill>
                            <a:schemeClr val="tx1"/>
                          </a:solidFill>
                        </a:rPr>
                        <a:t> </a:t>
                      </a:r>
                      <a:r>
                        <a:rPr lang="pt-PT" sz="1100" b="0" dirty="0" err="1" smtClean="0">
                          <a:solidFill>
                            <a:schemeClr val="tx1"/>
                          </a:solidFill>
                        </a:rPr>
                        <a:t>and</a:t>
                      </a:r>
                      <a:r>
                        <a:rPr lang="pt-PT" sz="1100" b="0" dirty="0" smtClean="0">
                          <a:solidFill>
                            <a:schemeClr val="tx1"/>
                          </a:solidFill>
                        </a:rPr>
                        <a:t> </a:t>
                      </a:r>
                      <a:r>
                        <a:rPr lang="pt-PT" sz="1100" b="0" dirty="0" err="1" smtClean="0">
                          <a:solidFill>
                            <a:schemeClr val="tx1"/>
                          </a:solidFill>
                        </a:rPr>
                        <a:t>Connective</a:t>
                      </a:r>
                      <a:r>
                        <a:rPr lang="pt-PT" sz="1100" b="0" dirty="0" smtClean="0">
                          <a:solidFill>
                            <a:schemeClr val="tx1"/>
                          </a:solidFill>
                        </a:rPr>
                        <a:t> </a:t>
                      </a:r>
                      <a:r>
                        <a:rPr lang="pt-PT" sz="1100" b="0" dirty="0" err="1" smtClean="0">
                          <a:solidFill>
                            <a:schemeClr val="tx1"/>
                          </a:solidFill>
                        </a:rPr>
                        <a:t>Tissue</a:t>
                      </a:r>
                      <a:r>
                        <a:rPr lang="pt-PT" sz="1100" b="0" dirty="0" smtClean="0">
                          <a:solidFill>
                            <a:schemeClr val="tx1"/>
                          </a:solidFill>
                        </a:rPr>
                        <a:t> </a:t>
                      </a:r>
                      <a:r>
                        <a:rPr lang="pt-PT" sz="1100" b="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766</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4%</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293071">
                <a:tc>
                  <a:txBody>
                    <a:bodyPr/>
                    <a:lstStyle/>
                    <a:p>
                      <a:pPr algn="l"/>
                      <a:r>
                        <a:rPr lang="pt-PT" sz="1100" b="1" dirty="0" err="1" smtClean="0">
                          <a:solidFill>
                            <a:schemeClr val="tx1"/>
                          </a:solidFill>
                        </a:rPr>
                        <a:t>Inv</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Investigations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777</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4%</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273281">
                <a:tc>
                  <a:txBody>
                    <a:bodyPr/>
                    <a:lstStyle/>
                    <a:p>
                      <a:pPr algn="l"/>
                      <a:r>
                        <a:rPr lang="pt-PT" sz="1100" b="1" dirty="0" err="1" smtClean="0">
                          <a:solidFill>
                            <a:schemeClr val="tx1"/>
                          </a:solidFill>
                        </a:rPr>
                        <a:t>Infec</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Infections</a:t>
                      </a:r>
                      <a:r>
                        <a:rPr lang="pt-PT" sz="1100" b="0" dirty="0" smtClean="0">
                          <a:solidFill>
                            <a:schemeClr val="tx1"/>
                          </a:solidFill>
                        </a:rPr>
                        <a:t> </a:t>
                      </a:r>
                      <a:r>
                        <a:rPr lang="pt-PT" sz="1100" b="0" dirty="0" err="1" smtClean="0">
                          <a:solidFill>
                            <a:schemeClr val="tx1"/>
                          </a:solidFill>
                        </a:rPr>
                        <a:t>and</a:t>
                      </a:r>
                      <a:r>
                        <a:rPr lang="pt-PT" sz="1100" b="0" baseline="0" dirty="0" smtClean="0">
                          <a:solidFill>
                            <a:schemeClr val="tx1"/>
                          </a:solidFill>
                        </a:rPr>
                        <a:t> </a:t>
                      </a:r>
                      <a:r>
                        <a:rPr lang="pt-PT" sz="1100" b="0" baseline="0" dirty="0" err="1" smtClean="0">
                          <a:solidFill>
                            <a:schemeClr val="tx1"/>
                          </a:solidFill>
                        </a:rPr>
                        <a:t>Infestations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902</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5%</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91396">
                <a:tc>
                  <a:txBody>
                    <a:bodyPr/>
                    <a:lstStyle/>
                    <a:p>
                      <a:pPr algn="l"/>
                      <a:r>
                        <a:rPr lang="pt-PT" sz="1100" b="1" dirty="0" err="1" smtClean="0">
                          <a:solidFill>
                            <a:schemeClr val="tx1"/>
                          </a:solidFill>
                        </a:rPr>
                        <a:t>Resp</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Respiratory</a:t>
                      </a:r>
                      <a:r>
                        <a:rPr lang="pt-PT" sz="1100" b="0" dirty="0" smtClean="0">
                          <a:solidFill>
                            <a:schemeClr val="tx1"/>
                          </a:solidFill>
                        </a:rPr>
                        <a:t>,</a:t>
                      </a:r>
                      <a:r>
                        <a:rPr lang="pt-PT" sz="1100" b="0" baseline="0" dirty="0" smtClean="0">
                          <a:solidFill>
                            <a:schemeClr val="tx1"/>
                          </a:solidFill>
                        </a:rPr>
                        <a:t> </a:t>
                      </a:r>
                      <a:r>
                        <a:rPr lang="pt-PT" sz="1100" b="0" baseline="0" dirty="0" err="1" smtClean="0">
                          <a:solidFill>
                            <a:schemeClr val="tx1"/>
                          </a:solidFill>
                        </a:rPr>
                        <a:t>Thoracic</a:t>
                      </a:r>
                      <a:r>
                        <a:rPr lang="pt-PT" sz="1100" b="0" baseline="0" dirty="0" smtClean="0">
                          <a:solidFill>
                            <a:schemeClr val="tx1"/>
                          </a:solidFill>
                        </a:rPr>
                        <a:t> </a:t>
                      </a:r>
                      <a:r>
                        <a:rPr lang="pt-PT" sz="1100" b="0" baseline="0" dirty="0" err="1" smtClean="0">
                          <a:solidFill>
                            <a:schemeClr val="tx1"/>
                          </a:solidFill>
                        </a:rPr>
                        <a:t>and</a:t>
                      </a:r>
                      <a:r>
                        <a:rPr lang="pt-PT" sz="1100" b="0" baseline="0" dirty="0" smtClean="0">
                          <a:solidFill>
                            <a:schemeClr val="tx1"/>
                          </a:solidFill>
                        </a:rPr>
                        <a:t> Mediastinal </a:t>
                      </a:r>
                      <a:r>
                        <a:rPr lang="pt-PT" sz="1100" b="0" baseline="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922</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5%</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45503">
                <a:tc>
                  <a:txBody>
                    <a:bodyPr/>
                    <a:lstStyle/>
                    <a:p>
                      <a:pPr algn="l"/>
                      <a:r>
                        <a:rPr lang="pt-PT" sz="1100" b="1" dirty="0" err="1" smtClean="0">
                          <a:solidFill>
                            <a:schemeClr val="tx1"/>
                          </a:solidFill>
                        </a:rPr>
                        <a:t>Inj&amp;P</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Injury</a:t>
                      </a:r>
                      <a:r>
                        <a:rPr lang="pt-PT" sz="1100" b="0" dirty="0" smtClean="0">
                          <a:solidFill>
                            <a:schemeClr val="tx1"/>
                          </a:solidFill>
                        </a:rPr>
                        <a:t>, </a:t>
                      </a:r>
                      <a:r>
                        <a:rPr lang="pt-PT" sz="1100" b="0" dirty="0" err="1" smtClean="0">
                          <a:solidFill>
                            <a:schemeClr val="tx1"/>
                          </a:solidFill>
                        </a:rPr>
                        <a:t>Poisoning</a:t>
                      </a:r>
                      <a:r>
                        <a:rPr lang="pt-PT" sz="1100" b="0" dirty="0" smtClean="0">
                          <a:solidFill>
                            <a:schemeClr val="tx1"/>
                          </a:solidFill>
                        </a:rPr>
                        <a:t> </a:t>
                      </a:r>
                      <a:r>
                        <a:rPr lang="pt-PT" sz="1100" b="0" dirty="0" err="1" smtClean="0">
                          <a:solidFill>
                            <a:schemeClr val="tx1"/>
                          </a:solidFill>
                        </a:rPr>
                        <a:t>and</a:t>
                      </a:r>
                      <a:r>
                        <a:rPr lang="pt-PT" sz="1100" b="0" dirty="0" smtClean="0">
                          <a:solidFill>
                            <a:schemeClr val="tx1"/>
                          </a:solidFill>
                        </a:rPr>
                        <a:t> </a:t>
                      </a:r>
                      <a:r>
                        <a:rPr lang="pt-PT" sz="1100" b="0" dirty="0" err="1" smtClean="0">
                          <a:solidFill>
                            <a:schemeClr val="tx1"/>
                          </a:solidFill>
                        </a:rPr>
                        <a:t>Procedural</a:t>
                      </a:r>
                      <a:r>
                        <a:rPr lang="pt-PT" sz="1100" b="0" dirty="0" smtClean="0">
                          <a:solidFill>
                            <a:schemeClr val="tx1"/>
                          </a:solidFill>
                        </a:rPr>
                        <a:t> </a:t>
                      </a:r>
                      <a:r>
                        <a:rPr lang="pt-PT" sz="1100" b="0" dirty="0" err="1" smtClean="0">
                          <a:solidFill>
                            <a:schemeClr val="tx1"/>
                          </a:solidFill>
                        </a:rPr>
                        <a:t>Complications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1.247</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7%</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273281">
                <a:tc>
                  <a:txBody>
                    <a:bodyPr/>
                    <a:lstStyle/>
                    <a:p>
                      <a:pPr algn="l"/>
                      <a:r>
                        <a:rPr lang="pt-PT" sz="1100" b="1" dirty="0" err="1" smtClean="0">
                          <a:solidFill>
                            <a:schemeClr val="tx1"/>
                          </a:solidFill>
                        </a:rPr>
                        <a:t>Nerv</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err="1" smtClean="0">
                          <a:solidFill>
                            <a:schemeClr val="tx1"/>
                          </a:solidFill>
                        </a:rPr>
                        <a:t>Nervous</a:t>
                      </a:r>
                      <a:r>
                        <a:rPr lang="pt-PT" sz="1100" b="0" dirty="0" smtClean="0">
                          <a:solidFill>
                            <a:schemeClr val="tx1"/>
                          </a:solidFill>
                        </a:rPr>
                        <a:t> </a:t>
                      </a:r>
                      <a:r>
                        <a:rPr lang="pt-PT" sz="1100" b="0" dirty="0" err="1" smtClean="0">
                          <a:solidFill>
                            <a:schemeClr val="tx1"/>
                          </a:solidFill>
                        </a:rPr>
                        <a:t>System</a:t>
                      </a:r>
                      <a:r>
                        <a:rPr lang="pt-PT" sz="1100" b="0" baseline="0" dirty="0" smtClean="0">
                          <a:solidFill>
                            <a:schemeClr val="tx1"/>
                          </a:solidFill>
                        </a:rPr>
                        <a:t> </a:t>
                      </a:r>
                      <a:r>
                        <a:rPr lang="pt-PT" sz="1100" b="0" baseline="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1.538</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9%</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r h="273281">
                <a:tc>
                  <a:txBody>
                    <a:bodyPr/>
                    <a:lstStyle/>
                    <a:p>
                      <a:pPr algn="l"/>
                      <a:r>
                        <a:rPr lang="pt-PT" sz="1100" b="1" dirty="0" err="1" smtClean="0">
                          <a:solidFill>
                            <a:schemeClr val="tx1"/>
                          </a:solidFill>
                        </a:rPr>
                        <a:t>Gastr</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Gastrointestinal</a:t>
                      </a:r>
                      <a:r>
                        <a:rPr lang="pt-PT" sz="1100" b="0" baseline="0" dirty="0" smtClean="0">
                          <a:solidFill>
                            <a:schemeClr val="tx1"/>
                          </a:solidFill>
                        </a:rPr>
                        <a:t> </a:t>
                      </a:r>
                      <a:r>
                        <a:rPr lang="pt-PT" sz="1100" b="0" baseline="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1.786</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10%</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016796"/>
                  </a:ext>
                </a:extLst>
              </a:tr>
              <a:tr h="391396">
                <a:tc>
                  <a:txBody>
                    <a:bodyPr/>
                    <a:lstStyle/>
                    <a:p>
                      <a:pPr algn="l"/>
                      <a:r>
                        <a:rPr lang="pt-PT" sz="1100" b="1" dirty="0" smtClean="0">
                          <a:solidFill>
                            <a:schemeClr val="tx1"/>
                          </a:solidFill>
                        </a:rPr>
                        <a:t>Skin</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Skin </a:t>
                      </a:r>
                      <a:r>
                        <a:rPr lang="pt-PT" sz="1100" b="0" dirty="0" err="1" smtClean="0">
                          <a:solidFill>
                            <a:schemeClr val="tx1"/>
                          </a:solidFill>
                        </a:rPr>
                        <a:t>and</a:t>
                      </a:r>
                      <a:r>
                        <a:rPr lang="pt-PT" sz="1100" b="0" dirty="0" smtClean="0">
                          <a:solidFill>
                            <a:schemeClr val="tx1"/>
                          </a:solidFill>
                        </a:rPr>
                        <a:t> </a:t>
                      </a:r>
                      <a:r>
                        <a:rPr lang="pt-PT" sz="1100" b="0" dirty="0" err="1" smtClean="0">
                          <a:solidFill>
                            <a:schemeClr val="tx1"/>
                          </a:solidFill>
                        </a:rPr>
                        <a:t>Subcutaneous</a:t>
                      </a:r>
                      <a:r>
                        <a:rPr lang="pt-PT" sz="1100" b="0" dirty="0" smtClean="0">
                          <a:solidFill>
                            <a:schemeClr val="tx1"/>
                          </a:solidFill>
                        </a:rPr>
                        <a:t> </a:t>
                      </a:r>
                      <a:r>
                        <a:rPr lang="pt-PT" sz="1100" b="0" dirty="0" err="1" smtClean="0">
                          <a:solidFill>
                            <a:schemeClr val="tx1"/>
                          </a:solidFill>
                        </a:rPr>
                        <a:t>Tissue</a:t>
                      </a:r>
                      <a:r>
                        <a:rPr lang="pt-PT" sz="1100" b="0" dirty="0" smtClean="0">
                          <a:solidFill>
                            <a:schemeClr val="tx1"/>
                          </a:solidFill>
                        </a:rPr>
                        <a:t> </a:t>
                      </a:r>
                      <a:r>
                        <a:rPr lang="pt-PT" sz="1100" b="0" dirty="0" err="1" smtClean="0">
                          <a:solidFill>
                            <a:schemeClr val="tx1"/>
                          </a:solidFill>
                        </a:rPr>
                        <a:t>Disorders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2.394</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13%</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84157"/>
                  </a:ext>
                </a:extLst>
              </a:tr>
              <a:tr h="391396">
                <a:tc>
                  <a:txBody>
                    <a:bodyPr/>
                    <a:lstStyle/>
                    <a:p>
                      <a:pPr algn="l"/>
                      <a:r>
                        <a:rPr lang="pt-PT" sz="1100" b="1" dirty="0" err="1" smtClean="0">
                          <a:solidFill>
                            <a:schemeClr val="tx1"/>
                          </a:solidFill>
                        </a:rPr>
                        <a:t>Genrl</a:t>
                      </a:r>
                      <a:endParaRPr lang="pt-PT" sz="1100" b="1"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rPr>
                        <a:t>General </a:t>
                      </a:r>
                      <a:r>
                        <a:rPr lang="pt-PT" sz="1100" b="0" dirty="0" err="1" smtClean="0">
                          <a:solidFill>
                            <a:schemeClr val="tx1"/>
                          </a:solidFill>
                        </a:rPr>
                        <a:t>Disorders</a:t>
                      </a:r>
                      <a:r>
                        <a:rPr lang="pt-PT" sz="1100" b="0" baseline="0" dirty="0" smtClean="0">
                          <a:solidFill>
                            <a:schemeClr val="tx1"/>
                          </a:solidFill>
                        </a:rPr>
                        <a:t> </a:t>
                      </a:r>
                      <a:r>
                        <a:rPr lang="pt-PT" sz="1100" b="0" baseline="0" dirty="0" err="1" smtClean="0">
                          <a:solidFill>
                            <a:schemeClr val="tx1"/>
                          </a:solidFill>
                        </a:rPr>
                        <a:t>and</a:t>
                      </a:r>
                      <a:r>
                        <a:rPr lang="pt-PT" sz="1100" b="0" baseline="0" dirty="0" smtClean="0">
                          <a:solidFill>
                            <a:schemeClr val="tx1"/>
                          </a:solidFill>
                        </a:rPr>
                        <a:t> </a:t>
                      </a:r>
                      <a:r>
                        <a:rPr lang="pt-PT" sz="1100" b="0" baseline="0" dirty="0" err="1" smtClean="0">
                          <a:solidFill>
                            <a:schemeClr val="tx1"/>
                          </a:solidFill>
                        </a:rPr>
                        <a:t>Administration</a:t>
                      </a:r>
                      <a:r>
                        <a:rPr lang="pt-PT" sz="1100" b="0" baseline="0" dirty="0" smtClean="0">
                          <a:solidFill>
                            <a:schemeClr val="tx1"/>
                          </a:solidFill>
                        </a:rPr>
                        <a:t> Site </a:t>
                      </a:r>
                      <a:r>
                        <a:rPr lang="pt-PT" sz="1100" b="0" baseline="0" dirty="0" err="1" smtClean="0">
                          <a:solidFill>
                            <a:schemeClr val="tx1"/>
                          </a:solidFill>
                        </a:rPr>
                        <a:t>Conditions</a:t>
                      </a:r>
                      <a:endParaRPr lang="pt-PT" sz="1100" b="0" dirty="0" smtClean="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3.129</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1100" b="0" dirty="0" smtClean="0">
                          <a:solidFill>
                            <a:schemeClr val="tx1"/>
                          </a:solidFill>
                        </a:rPr>
                        <a:t>17%</a:t>
                      </a:r>
                      <a:endParaRPr lang="pt-PT" sz="1100" b="0" dirty="0">
                        <a:solidFill>
                          <a:schemeClr val="tx1"/>
                        </a:solidFill>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086660"/>
                  </a:ext>
                </a:extLst>
              </a:tr>
            </a:tbl>
          </a:graphicData>
        </a:graphic>
      </p:graphicFrame>
      <p:graphicFrame>
        <p:nvGraphicFramePr>
          <p:cNvPr id="15" name="Diagrama 14"/>
          <p:cNvGraphicFramePr>
            <a:graphicFrameLocks noChangeAspect="1"/>
          </p:cNvGraphicFramePr>
          <p:nvPr>
            <p:extLst>
              <p:ext uri="{D42A27DB-BD31-4B8C-83A1-F6EECF244321}">
                <p14:modId xmlns:p14="http://schemas.microsoft.com/office/powerpoint/2010/main" val="3381925447"/>
              </p:ext>
            </p:extLst>
          </p:nvPr>
        </p:nvGraphicFramePr>
        <p:xfrm>
          <a:off x="981441" y="1669934"/>
          <a:ext cx="5503949" cy="457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219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9" name="Gráfico 8"/>
          <p:cNvGraphicFramePr/>
          <p:nvPr>
            <p:extLst>
              <p:ext uri="{D42A27DB-BD31-4B8C-83A1-F6EECF244321}">
                <p14:modId xmlns:p14="http://schemas.microsoft.com/office/powerpoint/2010/main" val="567487287"/>
              </p:ext>
            </p:extLst>
          </p:nvPr>
        </p:nvGraphicFramePr>
        <p:xfrm>
          <a:off x="1085851" y="2177635"/>
          <a:ext cx="10058400" cy="4091609"/>
        </p:xfrm>
        <a:graphic>
          <a:graphicData uri="http://schemas.openxmlformats.org/drawingml/2006/chart">
            <c:chart xmlns:c="http://schemas.openxmlformats.org/drawingml/2006/chart" xmlns:r="http://schemas.openxmlformats.org/officeDocument/2006/relationships" r:id="rId2"/>
          </a:graphicData>
        </a:graphic>
      </p:graphicFrame>
      <p:sp>
        <p:nvSpPr>
          <p:cNvPr id="16" name="Título 1"/>
          <p:cNvSpPr txBox="1">
            <a:spLocks/>
          </p:cNvSpPr>
          <p:nvPr/>
        </p:nvSpPr>
        <p:spPr>
          <a:xfrm>
            <a:off x="819510" y="365126"/>
            <a:ext cx="8238226"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ATC - </a:t>
            </a:r>
            <a:r>
              <a:rPr lang="pt-PT" sz="4000" dirty="0" err="1" smtClean="0">
                <a:solidFill>
                  <a:schemeClr val="accent5">
                    <a:lumMod val="75000"/>
                  </a:schemeClr>
                </a:solidFill>
              </a:rPr>
              <a:t>Anatomical</a:t>
            </a:r>
            <a:r>
              <a:rPr lang="pt-PT" sz="4000" dirty="0" smtClean="0">
                <a:solidFill>
                  <a:schemeClr val="accent5">
                    <a:lumMod val="75000"/>
                  </a:schemeClr>
                </a:solidFill>
              </a:rPr>
              <a:t> </a:t>
            </a:r>
            <a:r>
              <a:rPr lang="pt-PT" sz="4000" dirty="0" err="1" smtClean="0">
                <a:solidFill>
                  <a:schemeClr val="accent5">
                    <a:lumMod val="75000"/>
                  </a:schemeClr>
                </a:solidFill>
              </a:rPr>
              <a:t>Therapeutic</a:t>
            </a:r>
            <a:r>
              <a:rPr lang="pt-PT" sz="4000" dirty="0" smtClean="0">
                <a:solidFill>
                  <a:schemeClr val="accent5">
                    <a:lumMod val="75000"/>
                  </a:schemeClr>
                </a:solidFill>
              </a:rPr>
              <a:t> </a:t>
            </a:r>
            <a:r>
              <a:rPr lang="pt-PT" sz="4000" dirty="0" err="1" smtClean="0">
                <a:solidFill>
                  <a:schemeClr val="accent5">
                    <a:lumMod val="75000"/>
                  </a:schemeClr>
                </a:solidFill>
              </a:rPr>
              <a:t>Chemical</a:t>
            </a:r>
            <a:endParaRPr lang="pt-PT" sz="4000" dirty="0">
              <a:solidFill>
                <a:schemeClr val="accent5">
                  <a:lumMod val="75000"/>
                </a:schemeClr>
              </a:solidFill>
            </a:endParaRPr>
          </a:p>
        </p:txBody>
      </p:sp>
      <p:graphicFrame>
        <p:nvGraphicFramePr>
          <p:cNvPr id="18" name="Tabela 17"/>
          <p:cNvGraphicFramePr>
            <a:graphicFrameLocks noGrp="1"/>
          </p:cNvGraphicFramePr>
          <p:nvPr>
            <p:extLst>
              <p:ext uri="{D42A27DB-BD31-4B8C-83A1-F6EECF244321}">
                <p14:modId xmlns:p14="http://schemas.microsoft.com/office/powerpoint/2010/main" val="1364049879"/>
              </p:ext>
            </p:extLst>
          </p:nvPr>
        </p:nvGraphicFramePr>
        <p:xfrm>
          <a:off x="1211021" y="1115695"/>
          <a:ext cx="3415665"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1078230">
                  <a:extLst>
                    <a:ext uri="{9D8B030D-6E8A-4147-A177-3AD203B41FA5}">
                      <a16:colId xmlns:a16="http://schemas.microsoft.com/office/drawing/2014/main" val="2341943386"/>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 2018</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tx1"/>
                          </a:solidFill>
                        </a:rPr>
                        <a:t>ATC 2017</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15.891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lumMod val="50000"/>
                            </a:schemeClr>
                          </a:solidFill>
                        </a:rPr>
                        <a:t>7.282</a:t>
                      </a:r>
                      <a:endParaRPr lang="pt-PT" sz="2800" dirty="0">
                        <a:solidFill>
                          <a:schemeClr val="accent5">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spTree>
    <p:extLst>
      <p:ext uri="{BB962C8B-B14F-4D97-AF65-F5344CB8AC3E}">
        <p14:creationId xmlns:p14="http://schemas.microsoft.com/office/powerpoint/2010/main" val="179477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ítulo 1"/>
          <p:cNvSpPr txBox="1">
            <a:spLocks/>
          </p:cNvSpPr>
          <p:nvPr/>
        </p:nvSpPr>
        <p:spPr>
          <a:xfrm>
            <a:off x="819510" y="365126"/>
            <a:ext cx="8238226"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SOC - </a:t>
            </a:r>
            <a:r>
              <a:rPr lang="pt-PT" sz="4000" dirty="0" err="1" smtClean="0">
                <a:solidFill>
                  <a:schemeClr val="accent5">
                    <a:lumMod val="75000"/>
                  </a:schemeClr>
                </a:solidFill>
              </a:rPr>
              <a:t>System</a:t>
            </a:r>
            <a:r>
              <a:rPr lang="pt-PT" sz="4000" dirty="0" smtClean="0">
                <a:solidFill>
                  <a:schemeClr val="accent5">
                    <a:lumMod val="75000"/>
                  </a:schemeClr>
                </a:solidFill>
              </a:rPr>
              <a:t> </a:t>
            </a:r>
            <a:r>
              <a:rPr lang="pt-PT" sz="4000" dirty="0" err="1" smtClean="0">
                <a:solidFill>
                  <a:schemeClr val="accent5">
                    <a:lumMod val="75000"/>
                  </a:schemeClr>
                </a:solidFill>
              </a:rPr>
              <a:t>Organ</a:t>
            </a:r>
            <a:r>
              <a:rPr lang="pt-PT" sz="4000" dirty="0" smtClean="0">
                <a:solidFill>
                  <a:schemeClr val="accent5">
                    <a:lumMod val="75000"/>
                  </a:schemeClr>
                </a:solidFill>
              </a:rPr>
              <a:t> </a:t>
            </a:r>
            <a:r>
              <a:rPr lang="pt-PT" sz="4000" dirty="0" err="1" smtClean="0">
                <a:solidFill>
                  <a:schemeClr val="accent5">
                    <a:lumMod val="75000"/>
                  </a:schemeClr>
                </a:solidFill>
              </a:rPr>
              <a:t>Class</a:t>
            </a:r>
            <a:endParaRPr lang="pt-PT" sz="4000" dirty="0">
              <a:solidFill>
                <a:schemeClr val="accent5">
                  <a:lumMod val="75000"/>
                </a:schemeClr>
              </a:solidFill>
            </a:endParaRPr>
          </a:p>
        </p:txBody>
      </p:sp>
      <p:graphicFrame>
        <p:nvGraphicFramePr>
          <p:cNvPr id="7" name="Gráfico 6"/>
          <p:cNvGraphicFramePr/>
          <p:nvPr>
            <p:extLst>
              <p:ext uri="{D42A27DB-BD31-4B8C-83A1-F6EECF244321}">
                <p14:modId xmlns:p14="http://schemas.microsoft.com/office/powerpoint/2010/main" val="1915665605"/>
              </p:ext>
            </p:extLst>
          </p:nvPr>
        </p:nvGraphicFramePr>
        <p:xfrm>
          <a:off x="1066799" y="2177636"/>
          <a:ext cx="10077451" cy="4449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833892809"/>
              </p:ext>
            </p:extLst>
          </p:nvPr>
        </p:nvGraphicFramePr>
        <p:xfrm>
          <a:off x="1211021" y="1115695"/>
          <a:ext cx="3596640"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1259205">
                  <a:extLst>
                    <a:ext uri="{9D8B030D-6E8A-4147-A177-3AD203B41FA5}">
                      <a16:colId xmlns:a16="http://schemas.microsoft.com/office/drawing/2014/main" val="998738929"/>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 2018</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tx1"/>
                          </a:solidFill>
                        </a:rPr>
                        <a:t>SOC 2017</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17.976</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lumMod val="50000"/>
                            </a:schemeClr>
                          </a:solidFill>
                        </a:rPr>
                        <a:t>10.362</a:t>
                      </a:r>
                      <a:endParaRPr lang="pt-PT" sz="2800" dirty="0">
                        <a:solidFill>
                          <a:schemeClr val="accent5">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spTree>
    <p:extLst>
      <p:ext uri="{BB962C8B-B14F-4D97-AF65-F5344CB8AC3E}">
        <p14:creationId xmlns:p14="http://schemas.microsoft.com/office/powerpoint/2010/main" val="1379833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843489" y="1351287"/>
            <a:ext cx="8516153" cy="4859014"/>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just" eaLnBrk="0" fontAlgn="base" hangingPunct="0">
              <a:spcBef>
                <a:spcPct val="0"/>
              </a:spcBef>
              <a:spcAft>
                <a:spcPct val="0"/>
              </a:spcAft>
            </a:pPr>
            <a:r>
              <a:rPr lang="pt-PT" altLang="pt-PT" sz="1200" b="1" dirty="0"/>
              <a:t>Notificações de RAM</a:t>
            </a:r>
            <a:endParaRPr lang="pt-PT" altLang="pt-PT" sz="1200" dirty="0"/>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recebidas no SNF que: </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Englobam 1 doente, pelo menos 1 medicamento e pelo menos 1 RAM e/ou 1 informação de segurança relevante que necessita de monitorização (</a:t>
            </a:r>
            <a:r>
              <a:rPr lang="pt-PT" altLang="pt-PT" sz="1200" dirty="0" err="1">
                <a:ea typeface="Segoe UI Black" panose="020B0A02040204020203" pitchFamily="34" charset="0"/>
                <a:cs typeface="Segoe UI" panose="020B0502040204020203" pitchFamily="34" charset="0"/>
              </a:rPr>
              <a:t>exs</a:t>
            </a:r>
            <a:r>
              <a:rPr lang="pt-PT" altLang="pt-PT" sz="1200" dirty="0">
                <a:ea typeface="Segoe UI Black" panose="020B0A02040204020203" pitchFamily="34" charset="0"/>
                <a:cs typeface="Segoe UI" panose="020B0502040204020203" pitchFamily="34" charset="0"/>
              </a:rPr>
              <a:t>: exposição na gravidez; erro de medicação);</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Incluem eventuais duplicados (mesmo caso enviado por diferente notificador e/ou via), antes da sua inativação;</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No presente relatório apenas são consideradas RAM não decorrentes de ensaios clínicos.</a:t>
            </a:r>
          </a:p>
          <a:p>
            <a:pPr lvl="0" algn="just" eaLnBrk="0" fontAlgn="base" hangingPunct="0">
              <a:spcBef>
                <a:spcPct val="0"/>
              </a:spcBef>
              <a:spcAft>
                <a:spcPct val="0"/>
              </a:spcAft>
            </a:pPr>
            <a:endParaRPr lang="pt-PT" altLang="pt-PT" sz="1200" b="1" dirty="0"/>
          </a:p>
          <a:p>
            <a:pPr algn="just" eaLnBrk="0" fontAlgn="base" hangingPunct="0">
              <a:spcBef>
                <a:spcPct val="0"/>
              </a:spcBef>
              <a:spcAft>
                <a:spcPct val="0"/>
              </a:spcAft>
            </a:pPr>
            <a:r>
              <a:rPr lang="pt-PT" altLang="pt-PT" sz="1200" b="1" dirty="0"/>
              <a:t>Casos de RAM</a:t>
            </a:r>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Casos recebidos no SNF que:</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  - Englobam 1 doente, pelo menos 1 medicamento e pelo menos 1 RAM e/ou 1 informação de segurança relevante que necessita de monitorização (</a:t>
            </a:r>
            <a:r>
              <a:rPr lang="pt-PT" altLang="pt-PT" sz="1200" dirty="0" err="1">
                <a:ea typeface="Segoe UI Black" panose="020B0A02040204020203" pitchFamily="34" charset="0"/>
                <a:cs typeface="Segoe UI" panose="020B0502040204020203" pitchFamily="34" charset="0"/>
              </a:rPr>
              <a:t>exs</a:t>
            </a:r>
            <a:r>
              <a:rPr lang="pt-PT" altLang="pt-PT" sz="1200" dirty="0">
                <a:ea typeface="Segoe UI Black" panose="020B0A02040204020203" pitchFamily="34" charset="0"/>
                <a:cs typeface="Segoe UI" panose="020B0502040204020203" pitchFamily="34" charset="0"/>
              </a:rPr>
              <a:t>: exposição na gravidez; erro de medicação); </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  - Excluem eventuais duplicados (mesmo caso enviado por diferente notificador e/ou via) entretanto detetados e geridos/inativados na base de dados do SNF;</a:t>
            </a:r>
          </a:p>
          <a:p>
            <a:pPr marL="361950" indent="-180975" algn="just" eaLnBrk="0" fontAlgn="base" hangingPunct="0">
              <a:spcBef>
                <a:spcPct val="0"/>
              </a:spcBef>
              <a:spcAft>
                <a:spcPct val="0"/>
              </a:spcAft>
              <a:buFont typeface="Wingdings" panose="05000000000000000000" pitchFamily="2" charset="2"/>
              <a:buChar char="ü"/>
            </a:pPr>
            <a:r>
              <a:rPr lang="pt-PT" altLang="pt-PT" sz="1200" dirty="0">
                <a:ea typeface="Segoe UI Black" panose="020B0A02040204020203" pitchFamily="34" charset="0"/>
                <a:cs typeface="Segoe UI" panose="020B0502040204020203" pitchFamily="34" charset="0"/>
              </a:rPr>
              <a:t>No presente relatório apenas são consideradas RAM não decorrentes de ensaios clínicos</a:t>
            </a:r>
            <a:r>
              <a:rPr lang="pt-PT" altLang="pt-PT" sz="1200" dirty="0"/>
              <a:t>.</a:t>
            </a:r>
          </a:p>
          <a:p>
            <a:pPr algn="just" eaLnBrk="0" fontAlgn="base" hangingPunct="0">
              <a:spcBef>
                <a:spcPct val="0"/>
              </a:spcBef>
              <a:spcAft>
                <a:spcPct val="0"/>
              </a:spcAft>
            </a:pPr>
            <a:endParaRPr lang="pt-PT" altLang="pt-PT" sz="1200" dirty="0"/>
          </a:p>
          <a:p>
            <a:pPr algn="just" eaLnBrk="0" fontAlgn="base" hangingPunct="0">
              <a:spcBef>
                <a:spcPct val="0"/>
              </a:spcBef>
              <a:spcAft>
                <a:spcPct val="0"/>
              </a:spcAft>
            </a:pPr>
            <a:r>
              <a:rPr lang="pt-PT" altLang="pt-PT" sz="1200" b="1" dirty="0"/>
              <a:t>Duplicados</a:t>
            </a:r>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relativas a um mesmo caso enviado por outro notificador e/ou outra via e que após deteção são geridos/inativados na base de dados</a:t>
            </a:r>
            <a:r>
              <a:rPr lang="pt-PT" altLang="pt-PT" sz="1200" dirty="0" smtClean="0">
                <a:ea typeface="Segoe UI Black" panose="020B0A02040204020203" pitchFamily="34" charset="0"/>
                <a:cs typeface="Segoe UI" panose="020B0502040204020203" pitchFamily="34" charset="0"/>
              </a:rPr>
              <a:t>.</a:t>
            </a:r>
          </a:p>
          <a:p>
            <a:pPr algn="just" eaLnBrk="0" fontAlgn="base" hangingPunct="0">
              <a:spcBef>
                <a:spcPct val="0"/>
              </a:spcBef>
              <a:spcAft>
                <a:spcPct val="0"/>
              </a:spcAft>
            </a:pPr>
            <a:endParaRPr lang="pt-PT" altLang="pt-PT" sz="1200" dirty="0">
              <a:ea typeface="Segoe UI Black" panose="020B0A02040204020203" pitchFamily="34" charset="0"/>
              <a:cs typeface="Segoe UI" panose="020B0502040204020203" pitchFamily="34" charset="0"/>
            </a:endParaRPr>
          </a:p>
          <a:p>
            <a:pPr algn="just" eaLnBrk="0" fontAlgn="base" hangingPunct="0">
              <a:spcBef>
                <a:spcPct val="0"/>
              </a:spcBef>
              <a:spcAft>
                <a:spcPct val="0"/>
              </a:spcAft>
            </a:pPr>
            <a:r>
              <a:rPr lang="pt-PT" altLang="pt-PT" sz="1200" b="1" dirty="0"/>
              <a:t>Via direta</a:t>
            </a:r>
          </a:p>
          <a:p>
            <a:pPr marL="180975"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rececionadas diretamente no SNF provenientes de profissionais de saúde e de utentes via Unidades.</a:t>
            </a:r>
          </a:p>
          <a:p>
            <a:pPr algn="just" eaLnBrk="0" fontAlgn="base" hangingPunct="0">
              <a:spcBef>
                <a:spcPct val="0"/>
              </a:spcBef>
              <a:spcAft>
                <a:spcPct val="0"/>
              </a:spcAft>
            </a:pPr>
            <a:endParaRPr lang="pt-PT" altLang="pt-PT" sz="1200" dirty="0"/>
          </a:p>
          <a:p>
            <a:pPr lvl="0" algn="just" eaLnBrk="0" fontAlgn="base" hangingPunct="0">
              <a:spcBef>
                <a:spcPct val="0"/>
              </a:spcBef>
              <a:spcAft>
                <a:spcPct val="0"/>
              </a:spcAft>
            </a:pPr>
            <a:r>
              <a:rPr lang="pt-PT" altLang="pt-PT" sz="1200" b="1" dirty="0"/>
              <a:t>Via </a:t>
            </a:r>
            <a:r>
              <a:rPr lang="pt-PT" altLang="pt-PT" sz="1200" b="1" dirty="0" smtClean="0"/>
              <a:t>indireta</a:t>
            </a:r>
            <a:endParaRPr lang="pt-PT" altLang="pt-PT" sz="1200" b="1" dirty="0"/>
          </a:p>
          <a:p>
            <a:pPr marL="180975" algn="just" eaLnBrk="0" fontAlgn="base" hangingPunct="0">
              <a:spcBef>
                <a:spcPct val="0"/>
              </a:spcBef>
              <a:spcAft>
                <a:spcPct val="0"/>
              </a:spcAft>
            </a:pPr>
            <a:r>
              <a:rPr lang="pt-PT" altLang="pt-PT" sz="1200" dirty="0">
                <a:ea typeface="Segoe UI Black" panose="020B0A02040204020203" pitchFamily="34" charset="0"/>
                <a:cs typeface="Segoe UI" panose="020B0502040204020203" pitchFamily="34" charset="0"/>
              </a:rPr>
              <a:t>Notificações de profissionais de saúde e de utentes e notificações de casos de literatura rececionados no SNF </a:t>
            </a:r>
            <a:r>
              <a:rPr lang="pt-PT" altLang="pt-PT" sz="1200" dirty="0" smtClean="0">
                <a:ea typeface="Segoe UI Black" panose="020B0A02040204020203" pitchFamily="34" charset="0"/>
                <a:cs typeface="Segoe UI" panose="020B0502040204020203" pitchFamily="34" charset="0"/>
              </a:rPr>
              <a:t>através </a:t>
            </a:r>
            <a:r>
              <a:rPr lang="pt-PT" altLang="pt-PT" sz="1200" dirty="0">
                <a:ea typeface="Segoe UI Black" panose="020B0A02040204020203" pitchFamily="34" charset="0"/>
                <a:cs typeface="Segoe UI" panose="020B0502040204020203" pitchFamily="34" charset="0"/>
              </a:rPr>
              <a:t>dos titulares de AIM</a:t>
            </a:r>
            <a:r>
              <a:rPr lang="pt-PT" altLang="pt-PT" sz="1200" dirty="0" smtClean="0">
                <a:ea typeface="Segoe UI Black" panose="020B0A02040204020203" pitchFamily="34" charset="0"/>
                <a:cs typeface="Segoe UI" panose="020B0502040204020203" pitchFamily="34" charset="0"/>
              </a:rPr>
              <a:t>.</a:t>
            </a:r>
            <a:endParaRPr lang="pt-PT" altLang="pt-PT" sz="1200" dirty="0">
              <a:ea typeface="Segoe UI Black" panose="020B0A02040204020203" pitchFamily="34" charset="0"/>
              <a:cs typeface="Segoe UI" panose="020B0502040204020203" pitchFamily="34" charset="0"/>
            </a:endParaRPr>
          </a:p>
        </p:txBody>
      </p:sp>
      <p:sp>
        <p:nvSpPr>
          <p:cNvPr id="6"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pt-PT" sz="4000" dirty="0">
                <a:solidFill>
                  <a:schemeClr val="accent5">
                    <a:lumMod val="75000"/>
                  </a:schemeClr>
                </a:solidFill>
              </a:rPr>
              <a:t>Glossário</a:t>
            </a:r>
          </a:p>
        </p:txBody>
      </p:sp>
    </p:spTree>
    <p:extLst>
      <p:ext uri="{BB962C8B-B14F-4D97-AF65-F5344CB8AC3E}">
        <p14:creationId xmlns:p14="http://schemas.microsoft.com/office/powerpoint/2010/main" val="3194558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09072" y="385973"/>
            <a:ext cx="4896403" cy="627923"/>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fontAlgn="base">
              <a:lnSpc>
                <a:spcPct val="90000"/>
              </a:lnSpc>
              <a:spcBef>
                <a:spcPct val="0"/>
              </a:spcBef>
              <a:spcAft>
                <a:spcPct val="0"/>
              </a:spcAft>
            </a:pPr>
            <a:r>
              <a:rPr lang="pt-PT" sz="4000" dirty="0">
                <a:solidFill>
                  <a:schemeClr val="accent5">
                    <a:lumMod val="75000"/>
                  </a:schemeClr>
                </a:solidFill>
                <a:latin typeface="+mj-lt"/>
                <a:ea typeface="+mj-ea"/>
                <a:cs typeface="+mj-cs"/>
              </a:rPr>
              <a:t>Glossário</a:t>
            </a:r>
          </a:p>
        </p:txBody>
      </p:sp>
      <p:pic>
        <p:nvPicPr>
          <p:cNvPr id="1026" name="Picture 2" descr="Resultado de imagem para mapa de portu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535" y="1606511"/>
            <a:ext cx="3127253" cy="35387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a 4"/>
          <p:cNvGraphicFramePr>
            <a:graphicFrameLocks noGrp="1"/>
          </p:cNvGraphicFramePr>
          <p:nvPr>
            <p:extLst>
              <p:ext uri="{D42A27DB-BD31-4B8C-83A1-F6EECF244321}">
                <p14:modId xmlns:p14="http://schemas.microsoft.com/office/powerpoint/2010/main" val="2268197861"/>
              </p:ext>
            </p:extLst>
          </p:nvPr>
        </p:nvGraphicFramePr>
        <p:xfrm>
          <a:off x="1961597" y="1387475"/>
          <a:ext cx="4676585" cy="4273101"/>
        </p:xfrm>
        <a:graphic>
          <a:graphicData uri="http://schemas.openxmlformats.org/drawingml/2006/table">
            <a:tbl>
              <a:tblPr firstRow="1" bandRow="1">
                <a:tableStyleId>{5C22544A-7EE6-4342-B048-85BDC9FD1C3A}</a:tableStyleId>
              </a:tblPr>
              <a:tblGrid>
                <a:gridCol w="1445705">
                  <a:extLst>
                    <a:ext uri="{9D8B030D-6E8A-4147-A177-3AD203B41FA5}">
                      <a16:colId xmlns:a16="http://schemas.microsoft.com/office/drawing/2014/main" val="1779781490"/>
                    </a:ext>
                  </a:extLst>
                </a:gridCol>
                <a:gridCol w="3230880">
                  <a:extLst>
                    <a:ext uri="{9D8B030D-6E8A-4147-A177-3AD203B41FA5}">
                      <a16:colId xmlns:a16="http://schemas.microsoft.com/office/drawing/2014/main" val="3596384290"/>
                    </a:ext>
                  </a:extLst>
                </a:gridCol>
              </a:tblGrid>
              <a:tr h="388047">
                <a:tc>
                  <a:txBody>
                    <a:bodyPr/>
                    <a:lstStyle/>
                    <a:p>
                      <a:pPr algn="l"/>
                      <a:r>
                        <a:rPr lang="pt-PT" sz="1200" b="1" baseline="0" dirty="0" smtClean="0">
                          <a:solidFill>
                            <a:schemeClr val="tx1"/>
                          </a:solidFill>
                        </a:rPr>
                        <a:t>Guimarães</a:t>
                      </a:r>
                      <a:endParaRPr lang="pt-PT" sz="1200" b="1" baseline="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Viana</a:t>
                      </a:r>
                      <a:r>
                        <a:rPr lang="pt-PT" sz="1200" b="0" baseline="0" dirty="0" smtClean="0">
                          <a:solidFill>
                            <a:schemeClr val="tx1"/>
                          </a:solidFill>
                        </a:rPr>
                        <a:t> do Castelo, Braga, Vila Real e Bragança</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270942">
                <a:tc>
                  <a:txBody>
                    <a:bodyPr/>
                    <a:lstStyle/>
                    <a:p>
                      <a:pPr algn="l"/>
                      <a:r>
                        <a:rPr lang="pt-PT" sz="1200" b="1" dirty="0" smtClean="0">
                          <a:solidFill>
                            <a:schemeClr val="tx1"/>
                          </a:solidFill>
                        </a:rPr>
                        <a:t>Porto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Porto</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270942">
                <a:tc>
                  <a:txBody>
                    <a:bodyPr/>
                    <a:lstStyle/>
                    <a:p>
                      <a:pPr algn="l"/>
                      <a:r>
                        <a:rPr lang="pt-PT" sz="1200" b="1" dirty="0" smtClean="0">
                          <a:solidFill>
                            <a:schemeClr val="tx1"/>
                          </a:solidFill>
                        </a:rPr>
                        <a:t>Coimbra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Aveiro, Coimbra e Leiria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88047">
                <a:tc>
                  <a:txBody>
                    <a:bodyPr/>
                    <a:lstStyle/>
                    <a:p>
                      <a:pPr algn="l"/>
                      <a:r>
                        <a:rPr lang="pt-PT" sz="1200" b="1" dirty="0" smtClean="0">
                          <a:solidFill>
                            <a:schemeClr val="tx1"/>
                          </a:solidFill>
                        </a:rPr>
                        <a:t>Beira Interior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Guarda, Viseu e Castelo Branco</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88047">
                <a:tc>
                  <a:txBody>
                    <a:bodyPr/>
                    <a:lstStyle/>
                    <a:p>
                      <a:pPr algn="l"/>
                      <a:r>
                        <a:rPr lang="pt-PT" sz="1200" b="1" dirty="0" smtClean="0">
                          <a:solidFill>
                            <a:schemeClr val="tx1"/>
                          </a:solidFill>
                        </a:rPr>
                        <a:t>Lisboa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Lisboa,</a:t>
                      </a:r>
                      <a:r>
                        <a:rPr lang="pt-PT" sz="1200" baseline="0" dirty="0" smtClean="0"/>
                        <a:t> exceto os seguintes concelhos de Lisboa: </a:t>
                      </a:r>
                      <a:endParaRPr lang="pt-PT" sz="1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Alenquer, Arruda dos Vinhos, Azambuja, Cadaval, Lourinhã, Mafra, Sobral de Monte Agraço, Torres Vedras</a:t>
                      </a:r>
                      <a:r>
                        <a:rPr lang="pt-PT" sz="1200" baseline="0" dirty="0" smtClean="0"/>
                        <a:t> e</a:t>
                      </a:r>
                      <a:r>
                        <a:rPr lang="pt-PT" sz="1200" dirty="0" smtClean="0"/>
                        <a:t> Vila Franca de Xira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270942">
                <a:tc>
                  <a:txBody>
                    <a:bodyPr/>
                    <a:lstStyle/>
                    <a:p>
                      <a:pPr algn="l"/>
                      <a:r>
                        <a:rPr lang="pt-PT" sz="1200" b="1" dirty="0" smtClean="0">
                          <a:solidFill>
                            <a:schemeClr val="tx1"/>
                          </a:solidFill>
                        </a:rPr>
                        <a:t>Setúbal e Santarém</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Setúbal, Santarém e os seguintes concelhos de Lisboa:</a:t>
                      </a: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1200" dirty="0" smtClean="0"/>
                        <a:t>Alenquer, Arruda dos Vinhos, Azambuja, Cadaval, Lourinhã, Mafra, Sobral de Monte Agraço, Torres Vedras</a:t>
                      </a:r>
                      <a:r>
                        <a:rPr lang="pt-PT" sz="1200" baseline="0" dirty="0" smtClean="0"/>
                        <a:t> e</a:t>
                      </a:r>
                      <a:r>
                        <a:rPr lang="pt-PT" sz="1200" dirty="0" smtClean="0"/>
                        <a:t> Vila Franca de Xira</a:t>
                      </a: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r h="270942">
                <a:tc>
                  <a:txBody>
                    <a:bodyPr/>
                    <a:lstStyle/>
                    <a:p>
                      <a:pPr algn="l"/>
                      <a:r>
                        <a:rPr lang="pt-PT" sz="1200" b="1" dirty="0" smtClean="0">
                          <a:solidFill>
                            <a:schemeClr val="tx1"/>
                          </a:solidFill>
                        </a:rPr>
                        <a:t>Algarve e Alentejo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Portalegre,</a:t>
                      </a:r>
                      <a:r>
                        <a:rPr lang="pt-PT" sz="1200" b="0" baseline="0" dirty="0" smtClean="0">
                          <a:solidFill>
                            <a:schemeClr val="tx1"/>
                          </a:solidFill>
                        </a:rPr>
                        <a:t> Évora, Beja e Faro</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016796"/>
                  </a:ext>
                </a:extLst>
              </a:tr>
              <a:tr h="388047">
                <a:tc>
                  <a:txBody>
                    <a:bodyPr/>
                    <a:lstStyle/>
                    <a:p>
                      <a:pPr algn="l"/>
                      <a:r>
                        <a:rPr lang="pt-PT" sz="1200" b="1" dirty="0" smtClean="0">
                          <a:solidFill>
                            <a:schemeClr val="tx1"/>
                          </a:solidFill>
                        </a:rPr>
                        <a:t>Açores</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Santa</a:t>
                      </a:r>
                      <a:r>
                        <a:rPr lang="pt-PT" sz="1200" baseline="0" dirty="0" smtClean="0"/>
                        <a:t> Maria, São Miguel, Terceira, Graciosa, São Jorge, Pico, Faial, Flores e Corvo</a:t>
                      </a:r>
                      <a:endParaRPr lang="pt-PT" sz="1200" dirty="0"/>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84157"/>
                  </a:ext>
                </a:extLst>
              </a:tr>
              <a:tr h="388047">
                <a:tc>
                  <a:txBody>
                    <a:bodyPr/>
                    <a:lstStyle/>
                    <a:p>
                      <a:pPr algn="l"/>
                      <a:r>
                        <a:rPr lang="pt-PT" sz="1200" b="1" dirty="0" smtClean="0">
                          <a:solidFill>
                            <a:schemeClr val="tx1"/>
                          </a:solidFill>
                        </a:rPr>
                        <a:t>Madeira</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pt-PT" sz="1200" dirty="0" smtClean="0"/>
                        <a:t>Madeira e Porto Santo</a:t>
                      </a:r>
                      <a:endParaRPr lang="pt-PT" sz="1200" dirty="0"/>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086660"/>
                  </a:ext>
                </a:extLst>
              </a:tr>
            </a:tbl>
          </a:graphicData>
        </a:graphic>
      </p:graphicFrame>
    </p:spTree>
    <p:extLst>
      <p:ext uri="{BB962C8B-B14F-4D97-AF65-F5344CB8AC3E}">
        <p14:creationId xmlns:p14="http://schemas.microsoft.com/office/powerpoint/2010/main" val="217919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607898044"/>
              </p:ext>
            </p:extLst>
          </p:nvPr>
        </p:nvGraphicFramePr>
        <p:xfrm>
          <a:off x="1512313" y="4080286"/>
          <a:ext cx="3960000" cy="2089404"/>
        </p:xfrm>
        <a:graphic>
          <a:graphicData uri="http://schemas.openxmlformats.org/drawingml/2006/table">
            <a:tbl>
              <a:tblPr firstRow="1" bandRow="1">
                <a:tableStyleId>{5C22544A-7EE6-4342-B048-85BDC9FD1C3A}</a:tableStyleId>
              </a:tblPr>
              <a:tblGrid>
                <a:gridCol w="637088">
                  <a:extLst>
                    <a:ext uri="{9D8B030D-6E8A-4147-A177-3AD203B41FA5}">
                      <a16:colId xmlns:a16="http://schemas.microsoft.com/office/drawing/2014/main" val="1779781490"/>
                    </a:ext>
                  </a:extLst>
                </a:gridCol>
                <a:gridCol w="3322912">
                  <a:extLst>
                    <a:ext uri="{9D8B030D-6E8A-4147-A177-3AD203B41FA5}">
                      <a16:colId xmlns:a16="http://schemas.microsoft.com/office/drawing/2014/main" val="3596384290"/>
                    </a:ext>
                  </a:extLst>
                </a:gridCol>
              </a:tblGrid>
              <a:tr h="362309">
                <a:tc>
                  <a:txBody>
                    <a:bodyPr/>
                    <a:lstStyle/>
                    <a:p>
                      <a:pPr algn="l"/>
                      <a:r>
                        <a:rPr lang="pt-PT" sz="1200" b="1" baseline="0" dirty="0" smtClean="0">
                          <a:solidFill>
                            <a:schemeClr val="tx1"/>
                          </a:solidFill>
                        </a:rPr>
                        <a:t>RAM</a:t>
                      </a:r>
                      <a:endParaRPr lang="pt-PT" sz="1200" b="1" baseline="0"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Reação</a:t>
                      </a:r>
                      <a:r>
                        <a:rPr lang="pt-PT" sz="1200" b="0" baseline="0" dirty="0" smtClean="0">
                          <a:solidFill>
                            <a:schemeClr val="tx1"/>
                          </a:solidFill>
                        </a:rPr>
                        <a:t> Adversa a Medicamento</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733472"/>
                  </a:ext>
                </a:extLst>
              </a:tr>
              <a:tr h="358255">
                <a:tc>
                  <a:txBody>
                    <a:bodyPr/>
                    <a:lstStyle/>
                    <a:p>
                      <a:pPr algn="l"/>
                      <a:r>
                        <a:rPr lang="pt-PT" sz="1200" b="1" dirty="0" smtClean="0">
                          <a:solidFill>
                            <a:schemeClr val="tx1"/>
                          </a:solidFill>
                        </a:rPr>
                        <a:t>SNF</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Sistema</a:t>
                      </a:r>
                      <a:r>
                        <a:rPr lang="pt-PT" sz="1200" b="0" baseline="0" dirty="0" smtClean="0">
                          <a:solidFill>
                            <a:schemeClr val="tx1"/>
                          </a:solidFill>
                        </a:rPr>
                        <a:t> Nacional de Farmacovigilância</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385980"/>
                  </a:ext>
                </a:extLst>
              </a:tr>
              <a:tr h="353683">
                <a:tc>
                  <a:txBody>
                    <a:bodyPr/>
                    <a:lstStyle/>
                    <a:p>
                      <a:pPr algn="l"/>
                      <a:r>
                        <a:rPr lang="pt-PT" sz="1200" b="1" dirty="0" smtClean="0">
                          <a:solidFill>
                            <a:schemeClr val="tx1"/>
                          </a:solidFill>
                        </a:rPr>
                        <a:t>ATC</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Anatomical</a:t>
                      </a:r>
                      <a:r>
                        <a:rPr lang="pt-PT" sz="1200" b="0" dirty="0" smtClean="0">
                          <a:solidFill>
                            <a:schemeClr val="tx1"/>
                          </a:solidFill>
                        </a:rPr>
                        <a:t> </a:t>
                      </a:r>
                      <a:r>
                        <a:rPr lang="pt-PT" sz="1200" b="0" dirty="0" err="1" smtClean="0">
                          <a:solidFill>
                            <a:schemeClr val="tx1"/>
                          </a:solidFill>
                        </a:rPr>
                        <a:t>Therapeutic</a:t>
                      </a:r>
                      <a:r>
                        <a:rPr lang="pt-PT" sz="1200" b="0" dirty="0" smtClean="0">
                          <a:solidFill>
                            <a:schemeClr val="tx1"/>
                          </a:solidFill>
                        </a:rPr>
                        <a:t> </a:t>
                      </a:r>
                      <a:r>
                        <a:rPr lang="pt-PT" sz="1200" b="0" dirty="0" err="1" smtClean="0">
                          <a:solidFill>
                            <a:schemeClr val="tx1"/>
                          </a:solidFill>
                        </a:rPr>
                        <a:t>Chemical</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240339"/>
                  </a:ext>
                </a:extLst>
              </a:tr>
              <a:tr h="340484">
                <a:tc>
                  <a:txBody>
                    <a:bodyPr/>
                    <a:lstStyle/>
                    <a:p>
                      <a:pPr algn="l"/>
                      <a:r>
                        <a:rPr lang="pt-PT" sz="1200" b="1" dirty="0" smtClean="0">
                          <a:solidFill>
                            <a:schemeClr val="tx1"/>
                          </a:solidFill>
                        </a:rPr>
                        <a:t>SOC</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System</a:t>
                      </a:r>
                      <a:r>
                        <a:rPr lang="pt-PT" sz="1200" b="0" dirty="0" smtClean="0">
                          <a:solidFill>
                            <a:schemeClr val="tx1"/>
                          </a:solidFill>
                        </a:rPr>
                        <a:t> </a:t>
                      </a:r>
                      <a:r>
                        <a:rPr lang="pt-PT" sz="1200" b="0" dirty="0" err="1" smtClean="0">
                          <a:solidFill>
                            <a:schemeClr val="tx1"/>
                          </a:solidFill>
                        </a:rPr>
                        <a:t>Organ</a:t>
                      </a:r>
                      <a:r>
                        <a:rPr lang="pt-PT" sz="1200" b="0" dirty="0" smtClean="0">
                          <a:solidFill>
                            <a:schemeClr val="tx1"/>
                          </a:solidFill>
                        </a:rPr>
                        <a:t> </a:t>
                      </a:r>
                      <a:r>
                        <a:rPr lang="pt-PT" sz="1200" b="0" dirty="0" err="1" smtClean="0">
                          <a:solidFill>
                            <a:schemeClr val="tx1"/>
                          </a:solidFill>
                        </a:rPr>
                        <a:t>Class</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719267"/>
                  </a:ext>
                </a:extLst>
              </a:tr>
              <a:tr h="370935">
                <a:tc>
                  <a:txBody>
                    <a:bodyPr/>
                    <a:lstStyle/>
                    <a:p>
                      <a:pPr algn="l"/>
                      <a:r>
                        <a:rPr lang="pt-PT" sz="1200" b="1" dirty="0" smtClean="0">
                          <a:solidFill>
                            <a:schemeClr val="tx1"/>
                          </a:solidFill>
                        </a:rPr>
                        <a:t>TAIM</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Titular</a:t>
                      </a:r>
                      <a:r>
                        <a:rPr lang="pt-PT" sz="1200" b="0" baseline="0" dirty="0" smtClean="0">
                          <a:solidFill>
                            <a:schemeClr val="tx1"/>
                          </a:solidFill>
                        </a:rPr>
                        <a:t> de Autorização de Introdução no Mercado</a:t>
                      </a:r>
                      <a:endParaRPr lang="pt-PT" sz="1200" b="0" dirty="0" smtClean="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597009"/>
                  </a:ext>
                </a:extLst>
              </a:tr>
              <a:tr h="303738">
                <a:tc>
                  <a:txBody>
                    <a:bodyPr/>
                    <a:lstStyle/>
                    <a:p>
                      <a:pPr algn="l"/>
                      <a:r>
                        <a:rPr lang="pt-PT" sz="1200" b="1" dirty="0" smtClean="0">
                          <a:solidFill>
                            <a:schemeClr val="tx1"/>
                          </a:solidFill>
                        </a:rPr>
                        <a:t>URF</a:t>
                      </a:r>
                      <a:endParaRPr lang="pt-PT" sz="1200" b="1" dirty="0">
                        <a:solidFill>
                          <a:schemeClr val="tx1"/>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Unidade Regional de Farmacovigilância</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99809"/>
                  </a:ext>
                </a:extLst>
              </a:tr>
            </a:tbl>
          </a:graphicData>
        </a:graphic>
      </p:graphicFrame>
      <p:sp>
        <p:nvSpPr>
          <p:cNvPr id="6" name="Título 1"/>
          <p:cNvSpPr txBox="1">
            <a:spLocks/>
          </p:cNvSpPr>
          <p:nvPr/>
        </p:nvSpPr>
        <p:spPr>
          <a:xfrm>
            <a:off x="1486435" y="1001956"/>
            <a:ext cx="4494556" cy="2217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pt-PT" sz="1000" dirty="0" smtClean="0">
                <a:solidFill>
                  <a:prstClr val="black"/>
                </a:solidFill>
                <a:latin typeface="+mn-lt"/>
              </a:rPr>
              <a:t>https</a:t>
            </a:r>
            <a:r>
              <a:rPr lang="pt-PT" sz="1000" dirty="0">
                <a:solidFill>
                  <a:prstClr val="black"/>
                </a:solidFill>
                <a:latin typeface="+mn-lt"/>
              </a:rPr>
              <a:t>://</a:t>
            </a:r>
            <a:r>
              <a:rPr lang="pt-PT" sz="1000" dirty="0" smtClean="0">
                <a:solidFill>
                  <a:prstClr val="black"/>
                </a:solidFill>
                <a:latin typeface="+mn-lt"/>
              </a:rPr>
              <a:t>www.shutterstock.com/</a:t>
            </a:r>
          </a:p>
          <a:p>
            <a:pPr lvl="0" algn="just">
              <a:defRPr/>
            </a:pPr>
            <a:endParaRPr lang="pt-PT" sz="1000" dirty="0">
              <a:solidFill>
                <a:prstClr val="black"/>
              </a:solidFill>
              <a:latin typeface="+mn-lt"/>
            </a:endParaRPr>
          </a:p>
          <a:p>
            <a:pPr algn="just">
              <a:defRPr/>
            </a:pPr>
            <a:r>
              <a:rPr lang="pt-PT" sz="1000" dirty="0">
                <a:solidFill>
                  <a:prstClr val="black"/>
                </a:solidFill>
              </a:rPr>
              <a:t>https://www.facebook.com/notificacoesoficial/</a:t>
            </a:r>
          </a:p>
          <a:p>
            <a:pPr lvl="0" algn="just">
              <a:defRPr/>
            </a:pPr>
            <a:endParaRPr lang="pt-PT" sz="1000" dirty="0" smtClean="0">
              <a:solidFill>
                <a:prstClr val="black"/>
              </a:solidFill>
              <a:latin typeface="+mn-lt"/>
            </a:endParaRPr>
          </a:p>
          <a:p>
            <a:pPr lvl="0" algn="just">
              <a:defRPr/>
            </a:pPr>
            <a:r>
              <a:rPr lang="pt-PT" sz="1000" dirty="0">
                <a:solidFill>
                  <a:prstClr val="black"/>
                </a:solidFill>
              </a:rPr>
              <a:t>https://www.elsoldemexico.com.mx</a:t>
            </a:r>
            <a:r>
              <a:rPr lang="pt-PT" sz="1000" dirty="0" smtClean="0">
                <a:solidFill>
                  <a:prstClr val="black"/>
                </a:solidFill>
              </a:rPr>
              <a:t>/;</a:t>
            </a:r>
          </a:p>
          <a:p>
            <a:pPr lvl="0" algn="just">
              <a:defRPr/>
            </a:pPr>
            <a:endParaRPr lang="pt-PT" sz="1000" dirty="0">
              <a:solidFill>
                <a:prstClr val="black"/>
              </a:solidFill>
              <a:latin typeface="+mn-lt"/>
            </a:endParaRPr>
          </a:p>
          <a:p>
            <a:pPr lvl="0" algn="just">
              <a:defRPr/>
            </a:pPr>
            <a:r>
              <a:rPr lang="pt-PT" sz="1000" dirty="0">
                <a:solidFill>
                  <a:prstClr val="black"/>
                </a:solidFill>
              </a:rPr>
              <a:t>http://www.guiadovestibular.org</a:t>
            </a:r>
            <a:r>
              <a:rPr lang="pt-PT" sz="1000" dirty="0" smtClean="0">
                <a:solidFill>
                  <a:prstClr val="black"/>
                </a:solidFill>
              </a:rPr>
              <a:t>/</a:t>
            </a:r>
          </a:p>
          <a:p>
            <a:pPr lvl="0" algn="just">
              <a:defRPr/>
            </a:pPr>
            <a:endParaRPr lang="pt-PT" sz="1000" dirty="0">
              <a:solidFill>
                <a:prstClr val="black"/>
              </a:solidFill>
              <a:latin typeface="+mn-lt"/>
            </a:endParaRPr>
          </a:p>
          <a:p>
            <a:pPr lvl="0" algn="just">
              <a:defRPr/>
            </a:pPr>
            <a:r>
              <a:rPr lang="pt-PT" sz="1000" dirty="0">
                <a:solidFill>
                  <a:prstClr val="black"/>
                </a:solidFill>
              </a:rPr>
              <a:t>https://www.infoescola.com/materiais-de-laboratorio/balao-de-erlenmeyer</a:t>
            </a:r>
            <a:r>
              <a:rPr lang="pt-PT" sz="1000" dirty="0" smtClean="0">
                <a:solidFill>
                  <a:prstClr val="black"/>
                </a:solidFill>
              </a:rPr>
              <a:t>/;</a:t>
            </a:r>
          </a:p>
          <a:p>
            <a:pPr lvl="0" algn="just">
              <a:defRPr/>
            </a:pPr>
            <a:endParaRPr lang="pt-PT" sz="1000" dirty="0">
              <a:solidFill>
                <a:prstClr val="black"/>
              </a:solidFill>
              <a:latin typeface="+mn-lt"/>
            </a:endParaRPr>
          </a:p>
          <a:p>
            <a:pPr lvl="0" algn="just">
              <a:defRPr/>
            </a:pPr>
            <a:r>
              <a:rPr lang="pt-PT" sz="1000" dirty="0">
                <a:solidFill>
                  <a:prstClr val="black"/>
                </a:solidFill>
              </a:rPr>
              <a:t>https://</a:t>
            </a:r>
            <a:r>
              <a:rPr lang="pt-PT" sz="1000" dirty="0" smtClean="0">
                <a:solidFill>
                  <a:prstClr val="black"/>
                </a:solidFill>
              </a:rPr>
              <a:t>www.stockvault.net/c/medical</a:t>
            </a:r>
          </a:p>
          <a:p>
            <a:pPr lvl="0" algn="just">
              <a:defRPr/>
            </a:pPr>
            <a:endParaRPr lang="pt-PT" sz="1000" dirty="0">
              <a:solidFill>
                <a:prstClr val="black"/>
              </a:solidFill>
              <a:latin typeface="+mn-lt"/>
            </a:endParaRPr>
          </a:p>
          <a:p>
            <a:pPr algn="just">
              <a:defRPr/>
            </a:pPr>
            <a:r>
              <a:rPr lang="pt-PT" sz="1000" dirty="0">
                <a:solidFill>
                  <a:prstClr val="black"/>
                </a:solidFill>
              </a:rPr>
              <a:t>https://www.lifefocus.pt</a:t>
            </a:r>
            <a:r>
              <a:rPr lang="pt-PT" sz="1000" dirty="0" smtClean="0">
                <a:solidFill>
                  <a:prstClr val="black"/>
                </a:solidFill>
              </a:rPr>
              <a:t>/</a:t>
            </a:r>
          </a:p>
          <a:p>
            <a:pPr algn="just">
              <a:defRPr/>
            </a:pPr>
            <a:endParaRPr lang="pt-PT" sz="1000" dirty="0" smtClean="0">
              <a:solidFill>
                <a:prstClr val="black"/>
              </a:solidFill>
            </a:endParaRPr>
          </a:p>
          <a:p>
            <a:pPr algn="just">
              <a:defRPr/>
            </a:pPr>
            <a:r>
              <a:rPr lang="pt-PT" sz="1000" dirty="0">
                <a:solidFill>
                  <a:prstClr val="black"/>
                </a:solidFill>
              </a:rPr>
              <a:t>https://</a:t>
            </a:r>
            <a:r>
              <a:rPr lang="pt-PT" sz="1000" dirty="0" smtClean="0">
                <a:solidFill>
                  <a:prstClr val="black"/>
                </a:solidFill>
              </a:rPr>
              <a:t>pixabay.com/</a:t>
            </a:r>
            <a:endParaRPr lang="pt-PT" sz="1000" dirty="0">
              <a:solidFill>
                <a:prstClr val="black"/>
              </a:solidFill>
            </a:endParaRPr>
          </a:p>
        </p:txBody>
      </p:sp>
      <p:sp>
        <p:nvSpPr>
          <p:cNvPr id="9" name="Título 1"/>
          <p:cNvSpPr txBox="1">
            <a:spLocks/>
          </p:cNvSpPr>
          <p:nvPr/>
        </p:nvSpPr>
        <p:spPr>
          <a:xfrm>
            <a:off x="910094" y="365126"/>
            <a:ext cx="5070897"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Referência das Imagens</a:t>
            </a:r>
            <a:endParaRPr lang="pt-PT" sz="4000" dirty="0">
              <a:solidFill>
                <a:schemeClr val="accent5">
                  <a:lumMod val="75000"/>
                </a:schemeClr>
              </a:solidFill>
            </a:endParaRPr>
          </a:p>
        </p:txBody>
      </p:sp>
      <p:sp>
        <p:nvSpPr>
          <p:cNvPr id="10" name="Título 1"/>
          <p:cNvSpPr txBox="1">
            <a:spLocks/>
          </p:cNvSpPr>
          <p:nvPr/>
        </p:nvSpPr>
        <p:spPr>
          <a:xfrm>
            <a:off x="957534" y="3310651"/>
            <a:ext cx="4500125"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a:solidFill>
                  <a:schemeClr val="accent5">
                    <a:lumMod val="75000"/>
                  </a:schemeClr>
                </a:solidFill>
              </a:rPr>
              <a:t>Siglas e Abreviaturas</a:t>
            </a:r>
          </a:p>
        </p:txBody>
      </p:sp>
    </p:spTree>
    <p:extLst>
      <p:ext uri="{BB962C8B-B14F-4D97-AF65-F5344CB8AC3E}">
        <p14:creationId xmlns:p14="http://schemas.microsoft.com/office/powerpoint/2010/main" val="2547096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tângulo 1"/>
          <p:cNvSpPr/>
          <p:nvPr/>
        </p:nvSpPr>
        <p:spPr>
          <a:xfrm>
            <a:off x="1547925" y="1411369"/>
            <a:ext cx="3530134" cy="1661993"/>
          </a:xfrm>
          <a:prstGeom prst="rect">
            <a:avLst/>
          </a:prstGeom>
        </p:spPr>
        <p:txBody>
          <a:bodyPr wrap="none">
            <a:spAutoFit/>
          </a:bodyPr>
          <a:lstStyle/>
          <a:p>
            <a:r>
              <a:rPr lang="en-US" sz="850" b="1" dirty="0">
                <a:cs typeface="Segoe UI" panose="020B0502040204020203" pitchFamily="34" charset="0"/>
              </a:rPr>
              <a:t>A</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Alimentary tract and metabolism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acid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related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disorders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functional</a:t>
            </a:r>
            <a:r>
              <a:rPr lang="pt-PT" sz="850" dirty="0">
                <a:ea typeface="Segoe UI Black" panose="020B0A02040204020203" pitchFamily="34" charset="0"/>
                <a:cs typeface="Segoe UI" panose="020B0502040204020203" pitchFamily="34" charset="0"/>
              </a:rPr>
              <a:t> gastrointestinal </a:t>
            </a:r>
            <a:r>
              <a:rPr lang="pt-PT" sz="850" dirty="0" err="1">
                <a:ea typeface="Segoe UI Black" panose="020B0A02040204020203" pitchFamily="34" charset="0"/>
                <a:cs typeface="Segoe UI" panose="020B0502040204020203" pitchFamily="34" charset="0"/>
              </a:rPr>
              <a:t>disorders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Antiemetics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antinauseants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Bile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liver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therapy</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Laxatives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Antidiarrheals</a:t>
            </a:r>
            <a:r>
              <a:rPr lang="pt-PT" sz="850" dirty="0">
                <a:ea typeface="Segoe UI Black" panose="020B0A02040204020203" pitchFamily="34" charset="0"/>
                <a:cs typeface="Segoe UI" panose="020B0502040204020203" pitchFamily="34" charset="0"/>
              </a:rPr>
              <a:t>, intestinal </a:t>
            </a:r>
            <a:r>
              <a:rPr lang="pt-PT" sz="850" dirty="0" err="1">
                <a:ea typeface="Segoe UI Black" panose="020B0A02040204020203" pitchFamily="34" charset="0"/>
                <a:cs typeface="Segoe UI" panose="020B0502040204020203" pitchFamily="34" charset="0"/>
              </a:rPr>
              <a:t>antiinflammatory</a:t>
            </a:r>
            <a:r>
              <a:rPr lang="pt-PT" sz="850" dirty="0">
                <a:ea typeface="Segoe UI Black" panose="020B0A02040204020203" pitchFamily="34" charset="0"/>
                <a:cs typeface="Segoe UI" panose="020B0502040204020203" pitchFamily="34" charset="0"/>
              </a:rPr>
              <a:t>/</a:t>
            </a:r>
            <a:r>
              <a:rPr lang="pt-PT" sz="850" dirty="0" err="1">
                <a:ea typeface="Segoe UI Black" panose="020B0A02040204020203" pitchFamily="34" charset="0"/>
                <a:cs typeface="Segoe UI" panose="020B0502040204020203" pitchFamily="34" charset="0"/>
              </a:rPr>
              <a:t>antiinfective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Antiobesity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excluding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diet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Digestives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incl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enzymes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used</a:t>
            </a:r>
            <a:r>
              <a:rPr lang="pt-PT" sz="850" dirty="0">
                <a:ea typeface="Segoe UI Black" panose="020B0A02040204020203" pitchFamily="34" charset="0"/>
                <a:cs typeface="Segoe UI" panose="020B0502040204020203" pitchFamily="34" charset="0"/>
              </a:rPr>
              <a:t> in diabetes</a:t>
            </a:r>
          </a:p>
          <a:p>
            <a:pPr marL="266700"/>
            <a:r>
              <a:rPr lang="pt-PT" sz="850" b="1" dirty="0">
                <a:cs typeface="Segoe UI" panose="020B0502040204020203" pitchFamily="34" charset="0"/>
              </a:rPr>
              <a:t>A11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Vitamins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A16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alimentary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tract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metabolism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p:txBody>
      </p:sp>
      <p:sp>
        <p:nvSpPr>
          <p:cNvPr id="8" name="Retângulo 7"/>
          <p:cNvSpPr/>
          <p:nvPr/>
        </p:nvSpPr>
        <p:spPr>
          <a:xfrm>
            <a:off x="1545877" y="3105361"/>
            <a:ext cx="2613216" cy="877163"/>
          </a:xfrm>
          <a:prstGeom prst="rect">
            <a:avLst/>
          </a:prstGeom>
        </p:spPr>
        <p:txBody>
          <a:bodyPr wrap="none">
            <a:spAutoFit/>
          </a:bodyPr>
          <a:lstStyle/>
          <a:p>
            <a:r>
              <a:rPr lang="en-US" sz="850" b="1" dirty="0">
                <a:cs typeface="Segoe UI" panose="020B0502040204020203" pitchFamily="34" charset="0"/>
              </a:rPr>
              <a:t>B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Blood and blood forming organs</a:t>
            </a:r>
          </a:p>
          <a:p>
            <a:pPr marL="266700"/>
            <a:r>
              <a:rPr lang="pt-PT" sz="850" b="1" dirty="0">
                <a:cs typeface="Segoe UI" panose="020B0502040204020203" pitchFamily="34" charset="0"/>
              </a:rPr>
              <a:t>B01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Antithrombotic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Antihemorrhagics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B03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Antianemic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Plasma </a:t>
            </a:r>
            <a:r>
              <a:rPr lang="pt-PT" sz="850" dirty="0" err="1">
                <a:ea typeface="Segoe UI Black" panose="020B0A02040204020203" pitchFamily="34" charset="0"/>
                <a:cs typeface="Segoe UI" panose="020B0502040204020203" pitchFamily="34" charset="0"/>
              </a:rPr>
              <a:t>substitutes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perfusion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solutions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B06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hematological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p:txBody>
      </p:sp>
      <p:sp>
        <p:nvSpPr>
          <p:cNvPr id="10" name="Retângulo 9"/>
          <p:cNvSpPr/>
          <p:nvPr/>
        </p:nvSpPr>
        <p:spPr>
          <a:xfrm>
            <a:off x="1545878" y="3977271"/>
            <a:ext cx="2913979" cy="1269578"/>
          </a:xfrm>
          <a:prstGeom prst="rect">
            <a:avLst/>
          </a:prstGeom>
        </p:spPr>
        <p:txBody>
          <a:bodyPr wrap="square">
            <a:spAutoFit/>
          </a:bodyPr>
          <a:lstStyle/>
          <a:p>
            <a:r>
              <a:rPr lang="pt-PT" sz="850" b="1" dirty="0">
                <a:cs typeface="Segoe UI" panose="020B0502040204020203" pitchFamily="34" charset="0"/>
              </a:rPr>
              <a:t>C </a:t>
            </a:r>
            <a:r>
              <a:rPr lang="pt-PT" sz="850" dirty="0">
                <a:cs typeface="Segoe UI" panose="020B0502040204020203" pitchFamily="34" charset="0"/>
              </a:rPr>
              <a:t>- </a:t>
            </a:r>
            <a:r>
              <a:rPr lang="pt-PT" sz="850" b="1" dirty="0">
                <a:ea typeface="Segoe UI Black" panose="020B0A02040204020203" pitchFamily="34" charset="0"/>
                <a:cs typeface="Segoe UI" panose="020B0502040204020203" pitchFamily="34" charset="0"/>
              </a:rPr>
              <a:t>Cardiovascular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Cardiac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therapy</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Antihypertensives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Diuretics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Peripheral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vasodilators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Beta </a:t>
            </a:r>
            <a:r>
              <a:rPr lang="pt-PT" sz="850" dirty="0" err="1">
                <a:ea typeface="Segoe UI Black" panose="020B0A02040204020203" pitchFamily="34" charset="0"/>
                <a:cs typeface="Segoe UI" panose="020B0502040204020203" pitchFamily="34" charset="0"/>
              </a:rPr>
              <a:t>blocking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Calcium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channel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blockers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acting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renin-angiotensin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C10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Lipid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modifying</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p:txBody>
      </p:sp>
      <p:sp>
        <p:nvSpPr>
          <p:cNvPr id="11" name="Retângulo 10"/>
          <p:cNvSpPr/>
          <p:nvPr/>
        </p:nvSpPr>
        <p:spPr>
          <a:xfrm>
            <a:off x="1545877" y="5296113"/>
            <a:ext cx="3299301" cy="1400383"/>
          </a:xfrm>
          <a:prstGeom prst="rect">
            <a:avLst/>
          </a:prstGeom>
        </p:spPr>
        <p:txBody>
          <a:bodyPr wrap="none">
            <a:spAutoFit/>
          </a:bodyPr>
          <a:lstStyle/>
          <a:p>
            <a:r>
              <a:rPr lang="pt-PT" sz="850" b="1" dirty="0">
                <a:cs typeface="Segoe UI" panose="020B0502040204020203" pitchFamily="34" charset="0"/>
              </a:rPr>
              <a:t>D</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Dermatologicals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Antifungals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D02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Emollients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protectives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treatment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wounds</a:t>
            </a:r>
            <a:r>
              <a:rPr lang="pt-PT" sz="850" dirty="0">
                <a:ea typeface="Segoe UI Black" panose="020B0A02040204020203" pitchFamily="34" charset="0"/>
                <a:cs typeface="Segoe UI" panose="020B0502040204020203" pitchFamily="34" charset="0"/>
              </a:rPr>
              <a:t> &amp; </a:t>
            </a:r>
            <a:r>
              <a:rPr lang="pt-PT" sz="850" dirty="0" err="1">
                <a:ea typeface="Segoe UI Black" panose="020B0A02040204020203" pitchFamily="34" charset="0"/>
                <a:cs typeface="Segoe UI" panose="020B0502040204020203" pitchFamily="34" charset="0"/>
              </a:rPr>
              <a:t>ulcers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Antipsoriatics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Antibiotics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chemotherapeutics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D07 </a:t>
            </a:r>
            <a:r>
              <a:rPr lang="pt-PT" sz="850" dirty="0">
                <a:ea typeface="Segoe UI Black" panose="020B0A02040204020203" pitchFamily="34" charset="0"/>
                <a:cs typeface="Segoe UI" panose="020B0502040204020203" pitchFamily="34" charset="0"/>
              </a:rPr>
              <a:t>-</a:t>
            </a:r>
            <a:r>
              <a:rPr lang="pt-PT" sz="850" b="1" dirty="0">
                <a:cs typeface="Segoe UI" panose="020B0502040204020203" pitchFamily="34" charset="0"/>
              </a:rPr>
              <a:t> </a:t>
            </a:r>
            <a:r>
              <a:rPr lang="pt-PT" sz="850" dirty="0" err="1">
                <a:ea typeface="Segoe UI Black" panose="020B0A02040204020203" pitchFamily="34" charset="0"/>
                <a:cs typeface="Segoe UI" panose="020B0502040204020203" pitchFamily="34" charset="0"/>
              </a:rPr>
              <a:t>Corticosteroids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D08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Antiseptics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disinfectants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Anti-acne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D11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dermatological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p:txBody>
      </p:sp>
      <p:sp>
        <p:nvSpPr>
          <p:cNvPr id="13" name="Retângulo 12"/>
          <p:cNvSpPr/>
          <p:nvPr/>
        </p:nvSpPr>
        <p:spPr>
          <a:xfrm>
            <a:off x="5075710" y="1445874"/>
            <a:ext cx="3028393" cy="615553"/>
          </a:xfrm>
          <a:prstGeom prst="rect">
            <a:avLst/>
          </a:prstGeom>
        </p:spPr>
        <p:txBody>
          <a:bodyPr wrap="none">
            <a:spAutoFit/>
          </a:bodyPr>
          <a:lstStyle/>
          <a:p>
            <a:r>
              <a:rPr lang="en-US" sz="850" b="1" dirty="0">
                <a:cs typeface="Segoe UI" panose="020B0502040204020203" pitchFamily="34" charset="0"/>
              </a:rPr>
              <a:t>G</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err="1">
                <a:ea typeface="Segoe UI Black" panose="020B0A02040204020203" pitchFamily="34" charset="0"/>
                <a:cs typeface="Segoe UI" panose="020B0502040204020203" pitchFamily="34" charset="0"/>
              </a:rPr>
              <a:t>Genito</a:t>
            </a:r>
            <a:r>
              <a:rPr lang="en-US" sz="850" b="1" dirty="0">
                <a:ea typeface="Segoe UI Black" panose="020B0A02040204020203" pitchFamily="34" charset="0"/>
                <a:cs typeface="Segoe UI" panose="020B0502040204020203" pitchFamily="34" charset="0"/>
              </a:rPr>
              <a:t> urinary system and sex hormones</a:t>
            </a:r>
          </a:p>
          <a:p>
            <a:pPr marL="266700"/>
            <a:r>
              <a:rPr lang="en-US" sz="850" b="1" dirty="0">
                <a:cs typeface="Segoe UI" panose="020B0502040204020203" pitchFamily="34" charset="0"/>
              </a:rPr>
              <a:t>G02</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Other </a:t>
            </a:r>
            <a:r>
              <a:rPr lang="en-US" sz="850" dirty="0" err="1">
                <a:ea typeface="Segoe UI Black" panose="020B0A02040204020203" pitchFamily="34" charset="0"/>
                <a:cs typeface="Segoe UI" panose="020B0502040204020203" pitchFamily="34" charset="0"/>
              </a:rPr>
              <a:t>gynecologicals</a:t>
            </a:r>
            <a:endParaRPr lang="en-US" sz="850" dirty="0">
              <a:ea typeface="Segoe UI Black" panose="020B0A02040204020203" pitchFamily="34" charset="0"/>
              <a:cs typeface="Segoe UI" panose="020B0502040204020203" pitchFamily="34" charset="0"/>
            </a:endParaRPr>
          </a:p>
          <a:p>
            <a:pPr marL="266700"/>
            <a:r>
              <a:rPr lang="en-US" sz="850" b="1" dirty="0">
                <a:cs typeface="Segoe UI" panose="020B0502040204020203" pitchFamily="34" charset="0"/>
              </a:rPr>
              <a:t>G03</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Sex hormones and modulators of the genital system</a:t>
            </a:r>
          </a:p>
          <a:p>
            <a:pPr marL="266700"/>
            <a:r>
              <a:rPr lang="en-US" sz="850" b="1" dirty="0">
                <a:cs typeface="Segoe UI" panose="020B0502040204020203" pitchFamily="34" charset="0"/>
              </a:rPr>
              <a:t>G04</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dirty="0" err="1">
                <a:ea typeface="Segoe UI Black" panose="020B0A02040204020203" pitchFamily="34" charset="0"/>
                <a:cs typeface="Segoe UI" panose="020B0502040204020203" pitchFamily="34" charset="0"/>
              </a:rPr>
              <a:t>Urologicals</a:t>
            </a:r>
            <a:endParaRPr lang="en-US" sz="850" dirty="0">
              <a:ea typeface="Segoe UI Black" panose="020B0A02040204020203" pitchFamily="34" charset="0"/>
              <a:cs typeface="Segoe UI" panose="020B0502040204020203" pitchFamily="34" charset="0"/>
            </a:endParaRPr>
          </a:p>
        </p:txBody>
      </p:sp>
      <p:sp>
        <p:nvSpPr>
          <p:cNvPr id="14" name="Retângulo 13"/>
          <p:cNvSpPr/>
          <p:nvPr/>
        </p:nvSpPr>
        <p:spPr>
          <a:xfrm>
            <a:off x="5070578" y="2079952"/>
            <a:ext cx="2641437" cy="615553"/>
          </a:xfrm>
          <a:prstGeom prst="rect">
            <a:avLst/>
          </a:prstGeom>
        </p:spPr>
        <p:txBody>
          <a:bodyPr wrap="square">
            <a:spAutoFit/>
          </a:bodyPr>
          <a:lstStyle/>
          <a:p>
            <a:r>
              <a:rPr lang="en-US" sz="850" b="1" dirty="0">
                <a:cs typeface="Segoe UI" panose="020B0502040204020203" pitchFamily="34" charset="0"/>
              </a:rPr>
              <a:t>H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Systemic hormonal prep, excluding sex hormones</a:t>
            </a:r>
          </a:p>
          <a:p>
            <a:pPr marL="266700"/>
            <a:r>
              <a:rPr lang="pt-PT" sz="850" b="1" dirty="0">
                <a:cs typeface="Segoe UI" panose="020B0502040204020203" pitchFamily="34" charset="0"/>
              </a:rPr>
              <a:t>H01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Pituitary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hypothalamic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hormones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H02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Corticosteroids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H05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Calcium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homeostasis</a:t>
            </a:r>
            <a:endParaRPr lang="pt-PT" sz="850" dirty="0">
              <a:ea typeface="Segoe UI Black" panose="020B0A02040204020203" pitchFamily="34" charset="0"/>
              <a:cs typeface="Segoe UI" panose="020B0502040204020203" pitchFamily="34" charset="0"/>
            </a:endParaRPr>
          </a:p>
        </p:txBody>
      </p:sp>
      <p:sp>
        <p:nvSpPr>
          <p:cNvPr id="15" name="Retângulo 14"/>
          <p:cNvSpPr/>
          <p:nvPr/>
        </p:nvSpPr>
        <p:spPr>
          <a:xfrm>
            <a:off x="5092962" y="2673297"/>
            <a:ext cx="2826087" cy="1007968"/>
          </a:xfrm>
          <a:prstGeom prst="rect">
            <a:avLst/>
          </a:prstGeom>
        </p:spPr>
        <p:txBody>
          <a:bodyPr wrap="square">
            <a:spAutoFit/>
          </a:bodyPr>
          <a:lstStyle/>
          <a:p>
            <a:r>
              <a:rPr lang="en-US" sz="850" b="1" dirty="0">
                <a:cs typeface="Segoe UI" panose="020B0502040204020203" pitchFamily="34" charset="0"/>
              </a:rPr>
              <a:t>J</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General </a:t>
            </a:r>
            <a:r>
              <a:rPr lang="en-US" sz="850" b="1" dirty="0" err="1">
                <a:ea typeface="Segoe UI Black" panose="020B0A02040204020203" pitchFamily="34" charset="0"/>
                <a:cs typeface="Segoe UI" panose="020B0502040204020203" pitchFamily="34" charset="0"/>
              </a:rPr>
              <a:t>antiinfectives</a:t>
            </a:r>
            <a:r>
              <a:rPr lang="en-US" sz="850" b="1" dirty="0">
                <a:ea typeface="Segoe UI Black" panose="020B0A02040204020203" pitchFamily="34" charset="0"/>
                <a:cs typeface="Segoe UI" panose="020B0502040204020203" pitchFamily="34" charset="0"/>
              </a:rPr>
              <a:t> for systemic use</a:t>
            </a:r>
          </a:p>
          <a:p>
            <a:pPr marL="266700"/>
            <a:r>
              <a:rPr lang="pt-PT" sz="850" b="1" dirty="0">
                <a:cs typeface="Segoe UI" panose="020B0502040204020203" pitchFamily="34" charset="0"/>
              </a:rPr>
              <a:t>J01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Antibacterials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J02</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Antimycotics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Antimycobacterials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J05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Antivirals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systemic</a:t>
            </a:r>
            <a:r>
              <a:rPr lang="pt-PT" sz="850" dirty="0">
                <a:ea typeface="Segoe UI Black" panose="020B0A02040204020203" pitchFamily="34" charset="0"/>
                <a:cs typeface="Segoe UI" panose="020B0502040204020203" pitchFamily="34" charset="0"/>
              </a:rPr>
              <a:t> use</a:t>
            </a:r>
          </a:p>
          <a:p>
            <a:pPr marL="266700"/>
            <a:r>
              <a:rPr lang="pt-PT" sz="850" b="1" dirty="0">
                <a:cs typeface="Segoe UI" panose="020B0502040204020203" pitchFamily="34" charset="0"/>
              </a:rPr>
              <a:t>J06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Immune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sera</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immunoglobulins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J07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Vaccines</a:t>
            </a:r>
            <a:endParaRPr lang="pt-PT" sz="850" dirty="0">
              <a:ea typeface="Segoe UI Black" panose="020B0A02040204020203" pitchFamily="34" charset="0"/>
              <a:cs typeface="Segoe UI" panose="020B0502040204020203" pitchFamily="34" charset="0"/>
            </a:endParaRPr>
          </a:p>
        </p:txBody>
      </p:sp>
      <p:sp>
        <p:nvSpPr>
          <p:cNvPr id="16" name="Retângulo 15"/>
          <p:cNvSpPr/>
          <p:nvPr/>
        </p:nvSpPr>
        <p:spPr>
          <a:xfrm>
            <a:off x="5111249" y="3668476"/>
            <a:ext cx="2406428" cy="746358"/>
          </a:xfrm>
          <a:prstGeom prst="rect">
            <a:avLst/>
          </a:prstGeom>
        </p:spPr>
        <p:txBody>
          <a:bodyPr wrap="none">
            <a:spAutoFit/>
          </a:bodyPr>
          <a:lstStyle/>
          <a:p>
            <a:r>
              <a:rPr lang="en-US" sz="850" b="1" dirty="0">
                <a:cs typeface="Segoe UI" panose="020B0502040204020203" pitchFamily="34" charset="0"/>
              </a:rPr>
              <a:t>L</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t>
            </a:r>
            <a:r>
              <a:rPr lang="en-US" sz="850" b="1" dirty="0">
                <a:ea typeface="Segoe UI Black" panose="020B0A02040204020203" pitchFamily="34" charset="0"/>
                <a:cs typeface="Segoe UI" panose="020B0502040204020203" pitchFamily="34" charset="0"/>
              </a:rPr>
              <a:t>Antineoplastic and </a:t>
            </a:r>
            <a:r>
              <a:rPr lang="en-US" sz="850" b="1" dirty="0" err="1">
                <a:ea typeface="Segoe UI Black" panose="020B0A02040204020203" pitchFamily="34" charset="0"/>
                <a:cs typeface="Segoe UI" panose="020B0502040204020203" pitchFamily="34" charset="0"/>
              </a:rPr>
              <a:t>immunomodulating</a:t>
            </a:r>
            <a:r>
              <a:rPr lang="en-US" sz="850" b="1" dirty="0">
                <a:ea typeface="Segoe UI Black" panose="020B0A02040204020203" pitchFamily="34" charset="0"/>
                <a:cs typeface="Segoe UI" panose="020B0502040204020203" pitchFamily="34" charset="0"/>
              </a:rPr>
              <a:t> agents</a:t>
            </a:r>
          </a:p>
          <a:p>
            <a:pPr marL="266700"/>
            <a:r>
              <a:rPr lang="en-US" sz="850" b="1" dirty="0">
                <a:cs typeface="Segoe UI" panose="020B0502040204020203" pitchFamily="34" charset="0"/>
              </a:rPr>
              <a:t>L01 </a:t>
            </a:r>
            <a:r>
              <a:rPr lang="en-US" sz="850" dirty="0">
                <a:ea typeface="Segoe UI Black" panose="020B0A02040204020203" pitchFamily="34" charset="0"/>
                <a:cs typeface="Segoe UI" panose="020B0502040204020203" pitchFamily="34" charset="0"/>
              </a:rPr>
              <a:t>- Antineoplastic agents</a:t>
            </a:r>
          </a:p>
          <a:p>
            <a:pPr marL="266700"/>
            <a:r>
              <a:rPr lang="en-US" sz="850" b="1" dirty="0">
                <a:cs typeface="Segoe UI" panose="020B0502040204020203" pitchFamily="34" charset="0"/>
              </a:rPr>
              <a:t>L02 </a:t>
            </a:r>
            <a:r>
              <a:rPr lang="en-US" sz="850" dirty="0">
                <a:ea typeface="Segoe UI Black" panose="020B0A02040204020203" pitchFamily="34" charset="0"/>
                <a:cs typeface="Segoe UI" panose="020B0502040204020203" pitchFamily="34" charset="0"/>
              </a:rPr>
              <a:t>- Endocrine therapy</a:t>
            </a:r>
          </a:p>
          <a:p>
            <a:pPr marL="266700"/>
            <a:r>
              <a:rPr lang="en-US" sz="850" b="1" dirty="0">
                <a:cs typeface="Segoe UI" panose="020B0502040204020203" pitchFamily="34" charset="0"/>
              </a:rPr>
              <a:t>L03 </a:t>
            </a:r>
            <a:r>
              <a:rPr lang="en-US" sz="850" dirty="0">
                <a:ea typeface="Segoe UI Black" panose="020B0A02040204020203" pitchFamily="34" charset="0"/>
                <a:cs typeface="Segoe UI" panose="020B0502040204020203" pitchFamily="34" charset="0"/>
              </a:rPr>
              <a:t>- </a:t>
            </a:r>
            <a:r>
              <a:rPr lang="en-US" sz="850" dirty="0" err="1">
                <a:ea typeface="Segoe UI Black" panose="020B0A02040204020203" pitchFamily="34" charset="0"/>
                <a:cs typeface="Segoe UI" panose="020B0502040204020203" pitchFamily="34" charset="0"/>
              </a:rPr>
              <a:t>Immunomodulating</a:t>
            </a:r>
            <a:r>
              <a:rPr lang="en-US" sz="850" dirty="0">
                <a:ea typeface="Segoe UI Black" panose="020B0A02040204020203" pitchFamily="34" charset="0"/>
                <a:cs typeface="Segoe UI" panose="020B0502040204020203" pitchFamily="34" charset="0"/>
              </a:rPr>
              <a:t> agents</a:t>
            </a:r>
          </a:p>
          <a:p>
            <a:pPr marL="266700"/>
            <a:r>
              <a:rPr lang="en-US" sz="850" b="1" dirty="0">
                <a:cs typeface="Segoe UI" panose="020B0502040204020203" pitchFamily="34" charset="0"/>
              </a:rPr>
              <a:t>L04</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Immunosuppressive agents</a:t>
            </a:r>
          </a:p>
        </p:txBody>
      </p:sp>
      <p:sp>
        <p:nvSpPr>
          <p:cNvPr id="17" name="Retângulo 16"/>
          <p:cNvSpPr/>
          <p:nvPr/>
        </p:nvSpPr>
        <p:spPr>
          <a:xfrm>
            <a:off x="5106310" y="4425937"/>
            <a:ext cx="3268844" cy="877163"/>
          </a:xfrm>
          <a:prstGeom prst="rect">
            <a:avLst/>
          </a:prstGeom>
        </p:spPr>
        <p:txBody>
          <a:bodyPr wrap="none">
            <a:spAutoFit/>
          </a:bodyPr>
          <a:lstStyle/>
          <a:p>
            <a:r>
              <a:rPr lang="pt-PT" sz="850" b="1" dirty="0">
                <a:cs typeface="Segoe UI" panose="020B0502040204020203" pitchFamily="34" charset="0"/>
              </a:rPr>
              <a:t>M</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a:t>
            </a:r>
            <a:r>
              <a:rPr lang="pt-PT" sz="850" b="1" dirty="0">
                <a:ea typeface="Segoe UI Black" panose="020B0A02040204020203" pitchFamily="34" charset="0"/>
                <a:cs typeface="Segoe UI" panose="020B0502040204020203" pitchFamily="34" charset="0"/>
              </a:rPr>
              <a:t> Musculo-</a:t>
            </a:r>
            <a:r>
              <a:rPr lang="pt-PT" sz="850" b="1" dirty="0" err="1">
                <a:ea typeface="Segoe UI Black" panose="020B0A02040204020203" pitchFamily="34" charset="0"/>
                <a:cs typeface="Segoe UI" panose="020B0502040204020203" pitchFamily="34" charset="0"/>
              </a:rPr>
              <a:t>skeletal</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Antiinflammatory</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and</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antirheumatic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Muscle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relaxants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Antigout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preparations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M05</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treatment</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bone</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diseases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M09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r>
              <a:rPr lang="pt-PT" sz="850" dirty="0">
                <a:ea typeface="Segoe UI Black" panose="020B0A02040204020203" pitchFamily="34" charset="0"/>
                <a:cs typeface="Segoe UI" panose="020B0502040204020203" pitchFamily="34" charset="0"/>
              </a:rPr>
              <a:t> for </a:t>
            </a:r>
            <a:r>
              <a:rPr lang="pt-PT" sz="850" dirty="0" err="1">
                <a:ea typeface="Segoe UI Black" panose="020B0A02040204020203" pitchFamily="34" charset="0"/>
                <a:cs typeface="Segoe UI" panose="020B0502040204020203" pitchFamily="34" charset="0"/>
              </a:rPr>
              <a:t>disorders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of</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a:t>
            </a:r>
            <a:r>
              <a:rPr lang="pt-PT" sz="850" dirty="0">
                <a:ea typeface="Segoe UI Black" panose="020B0A02040204020203" pitchFamily="34" charset="0"/>
                <a:cs typeface="Segoe UI" panose="020B0502040204020203" pitchFamily="34" charset="0"/>
              </a:rPr>
              <a:t> musculo-</a:t>
            </a:r>
            <a:r>
              <a:rPr lang="pt-PT" sz="850" dirty="0" err="1">
                <a:ea typeface="Segoe UI Black" panose="020B0A02040204020203" pitchFamily="34" charset="0"/>
                <a:cs typeface="Segoe UI" panose="020B0502040204020203" pitchFamily="34" charset="0"/>
              </a:rPr>
              <a:t>skeletal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endParaRPr lang="pt-PT" sz="850" dirty="0">
              <a:ea typeface="Segoe UI Black" panose="020B0A02040204020203" pitchFamily="34" charset="0"/>
              <a:cs typeface="Segoe UI" panose="020B0502040204020203" pitchFamily="34" charset="0"/>
            </a:endParaRPr>
          </a:p>
        </p:txBody>
      </p:sp>
      <p:sp>
        <p:nvSpPr>
          <p:cNvPr id="18" name="Retângulo 17"/>
          <p:cNvSpPr/>
          <p:nvPr/>
        </p:nvSpPr>
        <p:spPr>
          <a:xfrm>
            <a:off x="5092962" y="5235636"/>
            <a:ext cx="4309699" cy="1138773"/>
          </a:xfrm>
          <a:prstGeom prst="rect">
            <a:avLst/>
          </a:prstGeom>
        </p:spPr>
        <p:txBody>
          <a:bodyPr wrap="square">
            <a:spAutoFit/>
          </a:bodyPr>
          <a:lstStyle/>
          <a:p>
            <a:r>
              <a:rPr lang="pt-PT" sz="850" b="1" dirty="0">
                <a:cs typeface="Segoe UI" panose="020B0502040204020203" pitchFamily="34" charset="0"/>
              </a:rPr>
              <a:t>N</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Nervous</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N01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Anesthetics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N02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Analgesics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N03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Antiepileptics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Anti-parkinson</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N05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Psycholeptics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N06</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Psychoanaleptics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N07</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nervous</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system</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drugs</a:t>
            </a:r>
            <a:endParaRPr lang="pt-PT" sz="850" dirty="0">
              <a:ea typeface="Segoe UI Black" panose="020B0A02040204020203" pitchFamily="34" charset="0"/>
              <a:cs typeface="Segoe UI" panose="020B0502040204020203" pitchFamily="34" charset="0"/>
            </a:endParaRPr>
          </a:p>
        </p:txBody>
      </p:sp>
      <p:sp>
        <p:nvSpPr>
          <p:cNvPr id="19" name="Retângulo 18"/>
          <p:cNvSpPr/>
          <p:nvPr/>
        </p:nvSpPr>
        <p:spPr>
          <a:xfrm>
            <a:off x="8326780" y="1399512"/>
            <a:ext cx="2341221" cy="353943"/>
          </a:xfrm>
          <a:prstGeom prst="rect">
            <a:avLst/>
          </a:prstGeom>
        </p:spPr>
        <p:txBody>
          <a:bodyPr wrap="square">
            <a:spAutoFit/>
          </a:bodyPr>
          <a:lstStyle/>
          <a:p>
            <a:r>
              <a:rPr lang="pt-PT" sz="850" b="1" dirty="0">
                <a:cs typeface="Segoe UI" panose="020B0502040204020203" pitchFamily="34" charset="0"/>
              </a:rPr>
              <a:t>P </a:t>
            </a:r>
            <a:r>
              <a:rPr lang="pt-PT" sz="850" dirty="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Antiparasitic</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products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P01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Antiprotozoals</a:t>
            </a:r>
            <a:endParaRPr lang="pt-PT" sz="850" dirty="0">
              <a:ea typeface="Segoe UI Black" panose="020B0A02040204020203" pitchFamily="34" charset="0"/>
              <a:cs typeface="Segoe UI" panose="020B0502040204020203" pitchFamily="34" charset="0"/>
            </a:endParaRPr>
          </a:p>
        </p:txBody>
      </p:sp>
      <p:sp>
        <p:nvSpPr>
          <p:cNvPr id="20" name="Retângulo 19"/>
          <p:cNvSpPr/>
          <p:nvPr/>
        </p:nvSpPr>
        <p:spPr>
          <a:xfrm>
            <a:off x="8332800" y="1767325"/>
            <a:ext cx="2241319" cy="877163"/>
          </a:xfrm>
          <a:prstGeom prst="rect">
            <a:avLst/>
          </a:prstGeom>
        </p:spPr>
        <p:txBody>
          <a:bodyPr wrap="none">
            <a:spAutoFit/>
          </a:bodyPr>
          <a:lstStyle/>
          <a:p>
            <a:r>
              <a:rPr lang="pt-PT" sz="850" b="1" dirty="0">
                <a:cs typeface="Segoe UI" panose="020B0502040204020203" pitchFamily="34" charset="0"/>
              </a:rPr>
              <a:t>R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Respiratory</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system</a:t>
            </a:r>
            <a:endParaRPr lang="pt-PT" sz="850" b="1" dirty="0">
              <a:ea typeface="Segoe UI Black" panose="020B0A02040204020203" pitchFamily="34" charset="0"/>
              <a:cs typeface="Segoe UI" panose="020B0502040204020203" pitchFamily="34" charset="0"/>
            </a:endParaRPr>
          </a:p>
          <a:p>
            <a:pPr marL="266700"/>
            <a:r>
              <a:rPr lang="en-US" sz="850" b="1" dirty="0">
                <a:cs typeface="Segoe UI" panose="020B0502040204020203" pitchFamily="34" charset="0"/>
              </a:rPr>
              <a:t>R01</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Nasal preparations</a:t>
            </a:r>
          </a:p>
          <a:p>
            <a:pPr marL="266700"/>
            <a:r>
              <a:rPr lang="en-US" sz="850" b="1" dirty="0">
                <a:cs typeface="Segoe UI" panose="020B0502040204020203" pitchFamily="34" charset="0"/>
              </a:rPr>
              <a:t>R03</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Anti-asthmatics</a:t>
            </a:r>
          </a:p>
          <a:p>
            <a:pPr marL="266700"/>
            <a:r>
              <a:rPr lang="en-US" sz="850" b="1" dirty="0">
                <a:cs typeface="Segoe UI" panose="020B0502040204020203" pitchFamily="34" charset="0"/>
              </a:rPr>
              <a:t>R05</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Cough and cold preparations</a:t>
            </a:r>
          </a:p>
          <a:p>
            <a:pPr marL="266700"/>
            <a:r>
              <a:rPr lang="en-US" sz="850" b="1" dirty="0">
                <a:cs typeface="Segoe UI" panose="020B0502040204020203" pitchFamily="34" charset="0"/>
              </a:rPr>
              <a:t>R06</a:t>
            </a:r>
            <a:r>
              <a:rPr lang="en-US" sz="850" dirty="0">
                <a:cs typeface="Segoe UI" panose="020B0502040204020203" pitchFamily="34" charset="0"/>
              </a:rPr>
              <a:t> </a:t>
            </a:r>
            <a:r>
              <a:rPr lang="en-US" sz="850" dirty="0">
                <a:ea typeface="Segoe UI Black" panose="020B0A02040204020203" pitchFamily="34" charset="0"/>
                <a:cs typeface="Segoe UI" panose="020B0502040204020203" pitchFamily="34" charset="0"/>
              </a:rPr>
              <a:t>- Antihistamines for systemic use</a:t>
            </a:r>
          </a:p>
          <a:p>
            <a:pPr marL="266700"/>
            <a:r>
              <a:rPr lang="en-US" sz="850" b="1" dirty="0">
                <a:cs typeface="Segoe UI" panose="020B0502040204020203" pitchFamily="34" charset="0"/>
              </a:rPr>
              <a:t>R07 </a:t>
            </a:r>
            <a:r>
              <a:rPr lang="en-US" sz="850" dirty="0">
                <a:ea typeface="Segoe UI Black" panose="020B0A02040204020203" pitchFamily="34" charset="0"/>
                <a:cs typeface="Segoe UI" panose="020B0502040204020203" pitchFamily="34" charset="0"/>
              </a:rPr>
              <a:t>- Other respiratory system products</a:t>
            </a:r>
          </a:p>
        </p:txBody>
      </p:sp>
      <p:sp>
        <p:nvSpPr>
          <p:cNvPr id="21" name="Retângulo 20"/>
          <p:cNvSpPr/>
          <p:nvPr/>
        </p:nvSpPr>
        <p:spPr>
          <a:xfrm>
            <a:off x="8326780" y="2627528"/>
            <a:ext cx="2375725" cy="353943"/>
          </a:xfrm>
          <a:prstGeom prst="rect">
            <a:avLst/>
          </a:prstGeom>
        </p:spPr>
        <p:txBody>
          <a:bodyPr wrap="square">
            <a:spAutoFit/>
          </a:bodyPr>
          <a:lstStyle/>
          <a:p>
            <a:r>
              <a:rPr lang="pt-PT" sz="850" b="1" dirty="0">
                <a:cs typeface="Segoe UI" panose="020B0502040204020203" pitchFamily="34" charset="0"/>
              </a:rPr>
              <a:t>S </a:t>
            </a:r>
            <a:r>
              <a:rPr lang="pt-PT" sz="850" dirty="0">
                <a:ea typeface="Segoe UI Black" panose="020B0A02040204020203" pitchFamily="34" charset="0"/>
                <a:cs typeface="Segoe UI" panose="020B0502040204020203" pitchFamily="34" charset="0"/>
              </a:rPr>
              <a:t>-</a:t>
            </a:r>
            <a:r>
              <a:rPr lang="pt-PT" sz="850" dirty="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Sensory</a:t>
            </a:r>
            <a:r>
              <a:rPr lang="pt-PT" sz="850" b="1"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organs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S01</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Ophthalmologicals</a:t>
            </a:r>
            <a:endParaRPr lang="pt-PT" sz="850" dirty="0">
              <a:ea typeface="Segoe UI Black" panose="020B0A02040204020203" pitchFamily="34" charset="0"/>
              <a:cs typeface="Segoe UI" panose="020B0502040204020203" pitchFamily="34" charset="0"/>
            </a:endParaRPr>
          </a:p>
        </p:txBody>
      </p:sp>
      <p:sp>
        <p:nvSpPr>
          <p:cNvPr id="22" name="Retângulo 21"/>
          <p:cNvSpPr/>
          <p:nvPr/>
        </p:nvSpPr>
        <p:spPr>
          <a:xfrm>
            <a:off x="8326780" y="2995290"/>
            <a:ext cx="2375725" cy="877163"/>
          </a:xfrm>
          <a:prstGeom prst="rect">
            <a:avLst/>
          </a:prstGeom>
        </p:spPr>
        <p:txBody>
          <a:bodyPr wrap="square">
            <a:spAutoFit/>
          </a:bodyPr>
          <a:lstStyle/>
          <a:p>
            <a:r>
              <a:rPr lang="pt-PT" sz="850" b="1" dirty="0">
                <a:cs typeface="Segoe UI" panose="020B0502040204020203" pitchFamily="34" charset="0"/>
              </a:rPr>
              <a:t>V</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b="1" dirty="0" err="1">
                <a:ea typeface="Segoe UI Black" panose="020B0A02040204020203" pitchFamily="34" charset="0"/>
                <a:cs typeface="Segoe UI" panose="020B0502040204020203" pitchFamily="34" charset="0"/>
              </a:rPr>
              <a:t>Various</a:t>
            </a:r>
            <a:endParaRPr lang="pt-PT" sz="850" b="1"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V03</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All</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other</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therapeutic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products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V04</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Diagnostic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agents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V08</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Contrast</a:t>
            </a:r>
            <a:r>
              <a:rPr lang="pt-PT" sz="850" dirty="0">
                <a:ea typeface="Segoe UI Black" panose="020B0A02040204020203" pitchFamily="34" charset="0"/>
                <a:cs typeface="Segoe UI" panose="020B0502040204020203" pitchFamily="34" charset="0"/>
              </a:rPr>
              <a:t> media</a:t>
            </a:r>
          </a:p>
          <a:p>
            <a:pPr marL="266700"/>
            <a:r>
              <a:rPr lang="pt-PT" sz="850" b="1" dirty="0">
                <a:cs typeface="Segoe UI" panose="020B0502040204020203" pitchFamily="34" charset="0"/>
              </a:rPr>
              <a:t>V09</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Diagnostic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radiopharmaceuticals</a:t>
            </a:r>
            <a:endParaRPr lang="pt-PT" sz="850" dirty="0">
              <a:ea typeface="Segoe UI Black" panose="020B0A02040204020203" pitchFamily="34" charset="0"/>
              <a:cs typeface="Segoe UI" panose="020B0502040204020203" pitchFamily="34" charset="0"/>
            </a:endParaRPr>
          </a:p>
          <a:p>
            <a:pPr marL="266700"/>
            <a:r>
              <a:rPr lang="pt-PT" sz="850" b="1" dirty="0">
                <a:cs typeface="Segoe UI" panose="020B0502040204020203" pitchFamily="34" charset="0"/>
              </a:rPr>
              <a:t>V10</a:t>
            </a:r>
            <a:r>
              <a:rPr lang="pt-PT" sz="850" dirty="0">
                <a:cs typeface="Segoe UI" panose="020B0502040204020203" pitchFamily="34" charset="0"/>
              </a:rPr>
              <a:t> </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Therapeutic</a:t>
            </a:r>
            <a:r>
              <a:rPr lang="pt-PT" sz="850" dirty="0">
                <a:ea typeface="Segoe UI Black" panose="020B0A02040204020203" pitchFamily="34" charset="0"/>
                <a:cs typeface="Segoe UI" panose="020B0502040204020203" pitchFamily="34" charset="0"/>
              </a:rPr>
              <a:t> </a:t>
            </a:r>
            <a:r>
              <a:rPr lang="pt-PT" sz="850" dirty="0" err="1">
                <a:ea typeface="Segoe UI Black" panose="020B0A02040204020203" pitchFamily="34" charset="0"/>
                <a:cs typeface="Segoe UI" panose="020B0502040204020203" pitchFamily="34" charset="0"/>
              </a:rPr>
              <a:t>radiopharmaceuticals</a:t>
            </a:r>
            <a:endParaRPr lang="pt-PT" sz="850" dirty="0">
              <a:ea typeface="Segoe UI Black" panose="020B0A02040204020203" pitchFamily="34" charset="0"/>
              <a:cs typeface="Segoe UI" panose="020B0502040204020203" pitchFamily="34" charset="0"/>
            </a:endParaRPr>
          </a:p>
        </p:txBody>
      </p:sp>
      <p:sp>
        <p:nvSpPr>
          <p:cNvPr id="23"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Siglas e Abreviaturas</a:t>
            </a:r>
            <a:endParaRPr lang="pt-PT" sz="4000" dirty="0">
              <a:solidFill>
                <a:schemeClr val="accent5">
                  <a:lumMod val="75000"/>
                </a:schemeClr>
              </a:solidFill>
            </a:endParaRPr>
          </a:p>
        </p:txBody>
      </p:sp>
      <p:sp>
        <p:nvSpPr>
          <p:cNvPr id="24"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ATC</a:t>
            </a:r>
          </a:p>
        </p:txBody>
      </p:sp>
    </p:spTree>
    <p:extLst>
      <p:ext uri="{BB962C8B-B14F-4D97-AF65-F5344CB8AC3E}">
        <p14:creationId xmlns:p14="http://schemas.microsoft.com/office/powerpoint/2010/main" val="3891853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ítulo 1"/>
          <p:cNvSpPr txBox="1">
            <a:spLocks/>
          </p:cNvSpPr>
          <p:nvPr/>
        </p:nvSpPr>
        <p:spPr>
          <a:xfrm>
            <a:off x="838198" y="365126"/>
            <a:ext cx="7270631" cy="575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accent5">
                    <a:lumMod val="75000"/>
                  </a:schemeClr>
                </a:solidFill>
              </a:rPr>
              <a:t>Siglas e Abreviaturas</a:t>
            </a:r>
            <a:endParaRPr lang="pt-PT" sz="4000" dirty="0">
              <a:solidFill>
                <a:schemeClr val="accent5">
                  <a:lumMod val="7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4170732008"/>
              </p:ext>
            </p:extLst>
          </p:nvPr>
        </p:nvGraphicFramePr>
        <p:xfrm>
          <a:off x="936147" y="1688441"/>
          <a:ext cx="4095091" cy="3749040"/>
        </p:xfrm>
        <a:graphic>
          <a:graphicData uri="http://schemas.openxmlformats.org/drawingml/2006/table">
            <a:tbl>
              <a:tblPr firstRow="1" bandRow="1">
                <a:tableStyleId>{5C22544A-7EE6-4342-B048-85BDC9FD1C3A}</a:tableStyleId>
              </a:tblPr>
              <a:tblGrid>
                <a:gridCol w="590970">
                  <a:extLst>
                    <a:ext uri="{9D8B030D-6E8A-4147-A177-3AD203B41FA5}">
                      <a16:colId xmlns:a16="http://schemas.microsoft.com/office/drawing/2014/main" val="618873085"/>
                    </a:ext>
                  </a:extLst>
                </a:gridCol>
                <a:gridCol w="3504121">
                  <a:extLst>
                    <a:ext uri="{9D8B030D-6E8A-4147-A177-3AD203B41FA5}">
                      <a16:colId xmlns:a16="http://schemas.microsoft.com/office/drawing/2014/main" val="810747285"/>
                    </a:ext>
                  </a:extLst>
                </a:gridCol>
              </a:tblGrid>
              <a:tr h="249231">
                <a:tc>
                  <a:txBody>
                    <a:bodyPr/>
                    <a:lstStyle/>
                    <a:p>
                      <a:pPr algn="l"/>
                      <a:r>
                        <a:rPr lang="pt-PT" sz="1200" b="1" baseline="0" dirty="0" err="1" smtClean="0">
                          <a:solidFill>
                            <a:schemeClr val="tx1"/>
                          </a:solidFill>
                        </a:rPr>
                        <a:t>Blood</a:t>
                      </a:r>
                      <a:endParaRPr lang="pt-PT" sz="1200" b="1" baseline="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Blood</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Lymphatic</a:t>
                      </a:r>
                      <a:r>
                        <a:rPr lang="pt-PT" sz="1200" b="0" baseline="0" dirty="0" smtClean="0">
                          <a:solidFill>
                            <a:schemeClr val="tx1"/>
                          </a:solidFill>
                        </a:rPr>
                        <a:t> </a:t>
                      </a:r>
                      <a:r>
                        <a:rPr lang="pt-PT" sz="1200" b="0" baseline="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40129"/>
                  </a:ext>
                </a:extLst>
              </a:tr>
              <a:tr h="249231">
                <a:tc>
                  <a:txBody>
                    <a:bodyPr/>
                    <a:lstStyle/>
                    <a:p>
                      <a:pPr algn="l"/>
                      <a:r>
                        <a:rPr lang="pt-PT" sz="1200" b="1" dirty="0" err="1" smtClean="0">
                          <a:solidFill>
                            <a:schemeClr val="tx1"/>
                          </a:solidFill>
                        </a:rPr>
                        <a:t>Card</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Cardiac</a:t>
                      </a:r>
                      <a:r>
                        <a:rPr lang="pt-PT" sz="1200" b="0" dirty="0" smtClean="0">
                          <a:solidFill>
                            <a:schemeClr val="tx1"/>
                          </a:solidFill>
                        </a:rPr>
                        <a:t> </a:t>
                      </a:r>
                      <a:r>
                        <a:rPr lang="pt-PT" sz="1200" b="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369836"/>
                  </a:ext>
                </a:extLst>
              </a:tr>
              <a:tr h="249231">
                <a:tc>
                  <a:txBody>
                    <a:bodyPr/>
                    <a:lstStyle/>
                    <a:p>
                      <a:pPr algn="l"/>
                      <a:r>
                        <a:rPr lang="pt-PT" sz="1200" b="1" dirty="0" err="1" smtClean="0">
                          <a:solidFill>
                            <a:schemeClr val="tx1"/>
                          </a:solidFill>
                        </a:rPr>
                        <a:t>Cong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smtClean="0">
                          <a:solidFill>
                            <a:schemeClr val="tx1"/>
                          </a:solidFill>
                        </a:rPr>
                        <a:t>Congenital,</a:t>
                      </a:r>
                      <a:r>
                        <a:rPr lang="pt-PT" sz="1200" b="0" baseline="0" dirty="0" smtClean="0">
                          <a:solidFill>
                            <a:schemeClr val="tx1"/>
                          </a:solidFill>
                        </a:rPr>
                        <a:t> Familial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genetic</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87764"/>
                  </a:ext>
                </a:extLst>
              </a:tr>
              <a:tr h="249231">
                <a:tc>
                  <a:txBody>
                    <a:bodyPr/>
                    <a:lstStyle/>
                    <a:p>
                      <a:pPr algn="l"/>
                      <a:r>
                        <a:rPr lang="pt-PT" sz="1200" b="1" dirty="0" err="1" smtClean="0">
                          <a:solidFill>
                            <a:schemeClr val="tx1"/>
                          </a:solidFill>
                        </a:rPr>
                        <a:t>Ear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Ear</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Labyrinth</a:t>
                      </a:r>
                      <a:r>
                        <a:rPr lang="pt-PT" sz="1200" b="0" baseline="0" dirty="0" smtClean="0">
                          <a:solidFill>
                            <a:schemeClr val="tx1"/>
                          </a:solidFill>
                        </a:rPr>
                        <a:t> </a:t>
                      </a:r>
                      <a:r>
                        <a:rPr lang="pt-PT" sz="1200" b="0" baseline="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527966"/>
                  </a:ext>
                </a:extLst>
              </a:tr>
              <a:tr h="249231">
                <a:tc>
                  <a:txBody>
                    <a:bodyPr/>
                    <a:lstStyle/>
                    <a:p>
                      <a:pPr algn="l"/>
                      <a:r>
                        <a:rPr lang="pt-PT" sz="1200" b="1" dirty="0" err="1" smtClean="0">
                          <a:solidFill>
                            <a:schemeClr val="tx1"/>
                          </a:solidFill>
                        </a:rPr>
                        <a:t>Endo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b="0" dirty="0" err="1" smtClean="0">
                          <a:solidFill>
                            <a:schemeClr val="tx1"/>
                          </a:solidFill>
                        </a:rPr>
                        <a:t>Endocrine</a:t>
                      </a:r>
                      <a:r>
                        <a:rPr lang="pt-PT" sz="1200" b="0" dirty="0" smtClean="0">
                          <a:solidFill>
                            <a:schemeClr val="tx1"/>
                          </a:solidFill>
                        </a:rPr>
                        <a:t> </a:t>
                      </a:r>
                      <a:r>
                        <a:rPr lang="pt-PT" sz="1200" b="0" dirty="0" err="1" smtClean="0">
                          <a:solidFill>
                            <a:schemeClr val="tx1"/>
                          </a:solidFill>
                        </a:rPr>
                        <a:t>Disorders</a:t>
                      </a:r>
                      <a:endParaRPr lang="pt-PT" sz="1200" b="0"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13619"/>
                  </a:ext>
                </a:extLst>
              </a:tr>
              <a:tr h="249231">
                <a:tc>
                  <a:txBody>
                    <a:bodyPr/>
                    <a:lstStyle/>
                    <a:p>
                      <a:pPr algn="l"/>
                      <a:r>
                        <a:rPr lang="pt-PT" sz="1200" b="1" dirty="0" err="1" smtClean="0">
                          <a:solidFill>
                            <a:schemeClr val="tx1"/>
                          </a:solidFill>
                        </a:rPr>
                        <a:t>Eye</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Eye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392679"/>
                  </a:ext>
                </a:extLst>
              </a:tr>
              <a:tr h="249231">
                <a:tc>
                  <a:txBody>
                    <a:bodyPr/>
                    <a:lstStyle/>
                    <a:p>
                      <a:pPr algn="l"/>
                      <a:r>
                        <a:rPr lang="pt-PT" sz="1200" b="1" dirty="0" err="1" smtClean="0">
                          <a:solidFill>
                            <a:schemeClr val="tx1"/>
                          </a:solidFill>
                        </a:rPr>
                        <a:t>Gastr</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Gastrointestinal</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64506"/>
                  </a:ext>
                </a:extLst>
              </a:tr>
              <a:tr h="249231">
                <a:tc>
                  <a:txBody>
                    <a:bodyPr/>
                    <a:lstStyle/>
                    <a:p>
                      <a:pPr algn="l"/>
                      <a:r>
                        <a:rPr lang="pt-PT" sz="1200" b="1" dirty="0" err="1" smtClean="0">
                          <a:solidFill>
                            <a:schemeClr val="tx1"/>
                          </a:solidFill>
                        </a:rPr>
                        <a:t>Genrl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General </a:t>
                      </a:r>
                      <a:r>
                        <a:rPr lang="pt-PT" sz="1200" b="0" dirty="0" err="1" smtClean="0">
                          <a:solidFill>
                            <a:schemeClr val="tx1"/>
                          </a:solidFill>
                        </a:rPr>
                        <a:t>Disorders</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Administration</a:t>
                      </a:r>
                      <a:r>
                        <a:rPr lang="pt-PT" sz="1200" b="0" baseline="0" dirty="0" smtClean="0">
                          <a:solidFill>
                            <a:schemeClr val="tx1"/>
                          </a:solidFill>
                        </a:rPr>
                        <a:t> Site </a:t>
                      </a:r>
                      <a:r>
                        <a:rPr lang="pt-PT" sz="1200" b="0" baseline="0" dirty="0" err="1" smtClean="0">
                          <a:solidFill>
                            <a:schemeClr val="tx1"/>
                          </a:solidFill>
                        </a:rPr>
                        <a:t>Conditions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903768"/>
                  </a:ext>
                </a:extLst>
              </a:tr>
              <a:tr h="249231">
                <a:tc>
                  <a:txBody>
                    <a:bodyPr/>
                    <a:lstStyle/>
                    <a:p>
                      <a:pPr algn="l"/>
                      <a:r>
                        <a:rPr lang="pt-PT" sz="1200" b="1" dirty="0" err="1" smtClean="0">
                          <a:solidFill>
                            <a:schemeClr val="tx1"/>
                          </a:solidFill>
                        </a:rPr>
                        <a:t>Hepat</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Hepatobiliary</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92930"/>
                  </a:ext>
                </a:extLst>
              </a:tr>
              <a:tr h="249231">
                <a:tc>
                  <a:txBody>
                    <a:bodyPr/>
                    <a:lstStyle/>
                    <a:p>
                      <a:pPr algn="l"/>
                      <a:r>
                        <a:rPr lang="pt-PT" sz="1200" b="1" dirty="0" err="1" smtClean="0">
                          <a:solidFill>
                            <a:schemeClr val="tx1"/>
                          </a:solidFill>
                        </a:rPr>
                        <a:t>Immun</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Immune</a:t>
                      </a:r>
                      <a:r>
                        <a:rPr lang="pt-PT" sz="1200" b="0" dirty="0" smtClean="0">
                          <a:solidFill>
                            <a:schemeClr val="tx1"/>
                          </a:solidFill>
                        </a:rPr>
                        <a:t> </a:t>
                      </a:r>
                      <a:r>
                        <a:rPr lang="pt-PT" sz="1200" b="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964906"/>
                  </a:ext>
                </a:extLst>
              </a:tr>
              <a:tr h="249231">
                <a:tc>
                  <a:txBody>
                    <a:bodyPr/>
                    <a:lstStyle/>
                    <a:p>
                      <a:pPr algn="l"/>
                      <a:r>
                        <a:rPr lang="pt-PT" sz="1200" b="1" dirty="0" err="1" smtClean="0">
                          <a:solidFill>
                            <a:schemeClr val="tx1"/>
                          </a:solidFill>
                        </a:rPr>
                        <a:t>Infec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Infections</a:t>
                      </a:r>
                      <a:r>
                        <a:rPr lang="pt-PT" sz="1200" b="0" dirty="0" smtClean="0">
                          <a:solidFill>
                            <a:schemeClr val="tx1"/>
                          </a:solidFill>
                        </a:rPr>
                        <a:t> </a:t>
                      </a:r>
                      <a:r>
                        <a:rPr lang="pt-PT" sz="1200" b="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Infestations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55494"/>
                  </a:ext>
                </a:extLst>
              </a:tr>
              <a:tr h="249231">
                <a:tc>
                  <a:txBody>
                    <a:bodyPr/>
                    <a:lstStyle/>
                    <a:p>
                      <a:pPr algn="l"/>
                      <a:r>
                        <a:rPr lang="pt-PT" sz="1200" b="1" dirty="0" err="1" smtClean="0">
                          <a:solidFill>
                            <a:schemeClr val="tx1"/>
                          </a:solidFill>
                        </a:rPr>
                        <a:t>Inj&amp;P</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Injury</a:t>
                      </a:r>
                      <a:r>
                        <a:rPr lang="pt-PT" sz="1200" b="0" dirty="0" smtClean="0">
                          <a:solidFill>
                            <a:schemeClr val="tx1"/>
                          </a:solidFill>
                        </a:rPr>
                        <a:t>, </a:t>
                      </a:r>
                      <a:r>
                        <a:rPr lang="pt-PT" sz="1200" b="0" dirty="0" err="1" smtClean="0">
                          <a:solidFill>
                            <a:schemeClr val="tx1"/>
                          </a:solidFill>
                        </a:rPr>
                        <a:t>Poisoning</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Procedural</a:t>
                      </a:r>
                      <a:r>
                        <a:rPr lang="pt-PT" sz="1200" b="0" dirty="0" smtClean="0">
                          <a:solidFill>
                            <a:schemeClr val="tx1"/>
                          </a:solidFill>
                        </a:rPr>
                        <a:t> </a:t>
                      </a:r>
                      <a:r>
                        <a:rPr lang="pt-PT" sz="1200" b="0" dirty="0" err="1" smtClean="0">
                          <a:solidFill>
                            <a:schemeClr val="tx1"/>
                          </a:solidFill>
                        </a:rPr>
                        <a:t>Complications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47164"/>
                  </a:ext>
                </a:extLst>
              </a:tr>
              <a:tr h="249231">
                <a:tc>
                  <a:txBody>
                    <a:bodyPr/>
                    <a:lstStyle/>
                    <a:p>
                      <a:pPr algn="l"/>
                      <a:r>
                        <a:rPr lang="pt-PT" sz="1200" b="1" dirty="0" err="1" smtClean="0">
                          <a:solidFill>
                            <a:schemeClr val="tx1"/>
                          </a:solidFill>
                        </a:rPr>
                        <a:t>Inv</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Investigations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143561"/>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890279512"/>
              </p:ext>
            </p:extLst>
          </p:nvPr>
        </p:nvGraphicFramePr>
        <p:xfrm>
          <a:off x="5763884" y="1688441"/>
          <a:ext cx="3884931" cy="3747601"/>
        </p:xfrm>
        <a:graphic>
          <a:graphicData uri="http://schemas.openxmlformats.org/drawingml/2006/table">
            <a:tbl>
              <a:tblPr firstRow="1" bandRow="1">
                <a:tableStyleId>{5C22544A-7EE6-4342-B048-85BDC9FD1C3A}</a:tableStyleId>
              </a:tblPr>
              <a:tblGrid>
                <a:gridCol w="634429">
                  <a:extLst>
                    <a:ext uri="{9D8B030D-6E8A-4147-A177-3AD203B41FA5}">
                      <a16:colId xmlns:a16="http://schemas.microsoft.com/office/drawing/2014/main" val="618873085"/>
                    </a:ext>
                  </a:extLst>
                </a:gridCol>
                <a:gridCol w="3250502">
                  <a:extLst>
                    <a:ext uri="{9D8B030D-6E8A-4147-A177-3AD203B41FA5}">
                      <a16:colId xmlns:a16="http://schemas.microsoft.com/office/drawing/2014/main" val="810747285"/>
                    </a:ext>
                  </a:extLst>
                </a:gridCol>
              </a:tblGrid>
              <a:tr h="288277">
                <a:tc>
                  <a:txBody>
                    <a:bodyPr/>
                    <a:lstStyle/>
                    <a:p>
                      <a:pPr algn="l"/>
                      <a:r>
                        <a:rPr lang="pt-PT" sz="1200" b="1" dirty="0" err="1" smtClean="0">
                          <a:solidFill>
                            <a:schemeClr val="tx1"/>
                          </a:solidFill>
                        </a:rPr>
                        <a:t>Metab</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Metabolism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Nutrition</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935911"/>
                  </a:ext>
                </a:extLst>
              </a:tr>
              <a:tr h="288277">
                <a:tc>
                  <a:txBody>
                    <a:bodyPr/>
                    <a:lstStyle/>
                    <a:p>
                      <a:pPr algn="l"/>
                      <a:r>
                        <a:rPr lang="pt-PT" sz="1200" b="1" dirty="0" err="1" smtClean="0">
                          <a:solidFill>
                            <a:schemeClr val="tx1"/>
                          </a:solidFill>
                        </a:rPr>
                        <a:t>Musc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Musculoskeletal</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Connective</a:t>
                      </a:r>
                      <a:r>
                        <a:rPr lang="pt-PT" sz="1200" b="0" dirty="0" smtClean="0">
                          <a:solidFill>
                            <a:schemeClr val="tx1"/>
                          </a:solidFill>
                        </a:rPr>
                        <a:t> </a:t>
                      </a:r>
                      <a:r>
                        <a:rPr lang="pt-PT" sz="1200" b="0" dirty="0" err="1" smtClean="0">
                          <a:solidFill>
                            <a:schemeClr val="tx1"/>
                          </a:solidFill>
                        </a:rPr>
                        <a:t>Tissue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795844"/>
                  </a:ext>
                </a:extLst>
              </a:tr>
              <a:tr h="288277">
                <a:tc>
                  <a:txBody>
                    <a:bodyPr/>
                    <a:lstStyle/>
                    <a:p>
                      <a:pPr algn="l"/>
                      <a:r>
                        <a:rPr lang="pt-PT" sz="1200" b="1" dirty="0" err="1" smtClean="0">
                          <a:solidFill>
                            <a:schemeClr val="tx1"/>
                          </a:solidFill>
                        </a:rPr>
                        <a:t>Neopl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Neoplasms</a:t>
                      </a:r>
                      <a:r>
                        <a:rPr lang="pt-PT" sz="1200" b="0" dirty="0" smtClean="0">
                          <a:solidFill>
                            <a:schemeClr val="tx1"/>
                          </a:solidFill>
                        </a:rPr>
                        <a:t> </a:t>
                      </a:r>
                      <a:r>
                        <a:rPr lang="pt-PT" sz="1200" b="0" dirty="0" err="1" smtClean="0">
                          <a:solidFill>
                            <a:schemeClr val="tx1"/>
                          </a:solidFill>
                        </a:rPr>
                        <a:t>Benign</a:t>
                      </a:r>
                      <a:r>
                        <a:rPr lang="pt-PT" sz="1200" b="0" dirty="0" smtClean="0">
                          <a:solidFill>
                            <a:schemeClr val="tx1"/>
                          </a:solidFill>
                        </a:rPr>
                        <a:t>, </a:t>
                      </a:r>
                      <a:r>
                        <a:rPr lang="pt-PT" sz="1200" b="0" dirty="0" err="1" smtClean="0">
                          <a:solidFill>
                            <a:schemeClr val="tx1"/>
                          </a:solidFill>
                        </a:rPr>
                        <a:t>Malignant</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Unspecified</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28678"/>
                  </a:ext>
                </a:extLst>
              </a:tr>
              <a:tr h="288277">
                <a:tc>
                  <a:txBody>
                    <a:bodyPr/>
                    <a:lstStyle/>
                    <a:p>
                      <a:pPr algn="l"/>
                      <a:r>
                        <a:rPr lang="pt-PT" sz="1200" b="1" dirty="0" err="1" smtClean="0">
                          <a:solidFill>
                            <a:schemeClr val="tx1"/>
                          </a:solidFill>
                        </a:rPr>
                        <a:t>Nerv</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Nervous</a:t>
                      </a:r>
                      <a:r>
                        <a:rPr lang="pt-PT" sz="1200" b="0" dirty="0" smtClean="0">
                          <a:solidFill>
                            <a:schemeClr val="tx1"/>
                          </a:solidFill>
                        </a:rPr>
                        <a:t> </a:t>
                      </a:r>
                      <a:r>
                        <a:rPr lang="pt-PT" sz="1200" b="0" dirty="0" err="1" smtClean="0">
                          <a:solidFill>
                            <a:schemeClr val="tx1"/>
                          </a:solidFill>
                        </a:rPr>
                        <a:t>System</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3661009"/>
                  </a:ext>
                </a:extLst>
              </a:tr>
              <a:tr h="288277">
                <a:tc>
                  <a:txBody>
                    <a:bodyPr/>
                    <a:lstStyle/>
                    <a:p>
                      <a:pPr algn="l"/>
                      <a:r>
                        <a:rPr lang="pt-PT" sz="1200" b="1" dirty="0" err="1" smtClean="0">
                          <a:solidFill>
                            <a:schemeClr val="tx1"/>
                          </a:solidFill>
                        </a:rPr>
                        <a:t>Preg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Pregnancy</a:t>
                      </a:r>
                      <a:r>
                        <a:rPr lang="pt-PT" sz="1200" b="0" dirty="0" smtClean="0">
                          <a:solidFill>
                            <a:schemeClr val="tx1"/>
                          </a:solidFill>
                        </a:rPr>
                        <a:t>, </a:t>
                      </a:r>
                      <a:r>
                        <a:rPr lang="pt-PT" sz="1200" b="0" dirty="0" err="1" smtClean="0">
                          <a:solidFill>
                            <a:schemeClr val="tx1"/>
                          </a:solidFill>
                        </a:rPr>
                        <a:t>Puerperium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Perinatal </a:t>
                      </a:r>
                      <a:r>
                        <a:rPr lang="pt-PT" sz="1200" b="0" dirty="0" err="1" smtClean="0">
                          <a:solidFill>
                            <a:schemeClr val="tx1"/>
                          </a:solidFill>
                        </a:rPr>
                        <a:t>Conditions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339086"/>
                  </a:ext>
                </a:extLst>
              </a:tr>
              <a:tr h="288277">
                <a:tc>
                  <a:txBody>
                    <a:bodyPr/>
                    <a:lstStyle/>
                    <a:p>
                      <a:pPr algn="l"/>
                      <a:r>
                        <a:rPr lang="pt-PT" sz="1200" b="1" dirty="0" err="1" smtClean="0">
                          <a:solidFill>
                            <a:schemeClr val="tx1"/>
                          </a:solidFill>
                        </a:rPr>
                        <a:t>Psych</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Psychiatric</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04857"/>
                  </a:ext>
                </a:extLst>
              </a:tr>
              <a:tr h="288277">
                <a:tc>
                  <a:txBody>
                    <a:bodyPr/>
                    <a:lstStyle/>
                    <a:p>
                      <a:pPr algn="l"/>
                      <a:r>
                        <a:rPr lang="pt-PT" sz="1200" b="1" dirty="0" smtClean="0">
                          <a:solidFill>
                            <a:schemeClr val="tx1"/>
                          </a:solidFill>
                        </a:rPr>
                        <a:t>Renal</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Renal </a:t>
                      </a:r>
                      <a:r>
                        <a:rPr lang="pt-PT" sz="1200" b="0" dirty="0" err="1" smtClean="0">
                          <a:solidFill>
                            <a:schemeClr val="tx1"/>
                          </a:solidFill>
                        </a:rPr>
                        <a:t>and</a:t>
                      </a:r>
                      <a:r>
                        <a:rPr lang="pt-PT" sz="1200" b="0" baseline="0" dirty="0" smtClean="0">
                          <a:solidFill>
                            <a:schemeClr val="tx1"/>
                          </a:solidFill>
                        </a:rPr>
                        <a:t> </a:t>
                      </a:r>
                      <a:r>
                        <a:rPr lang="pt-PT" sz="1200" b="0" baseline="0" dirty="0" err="1" smtClean="0">
                          <a:solidFill>
                            <a:schemeClr val="tx1"/>
                          </a:solidFill>
                        </a:rPr>
                        <a:t>Urinary</a:t>
                      </a:r>
                      <a:r>
                        <a:rPr lang="pt-PT" sz="1200" b="0" baseline="0" dirty="0" smtClean="0">
                          <a:solidFill>
                            <a:schemeClr val="tx1"/>
                          </a:solidFill>
                        </a:rPr>
                        <a:t>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961033"/>
                  </a:ext>
                </a:extLst>
              </a:tr>
              <a:tr h="288277">
                <a:tc>
                  <a:txBody>
                    <a:bodyPr/>
                    <a:lstStyle/>
                    <a:p>
                      <a:pPr algn="l"/>
                      <a:r>
                        <a:rPr lang="pt-PT" sz="1200" b="1" dirty="0" err="1" smtClean="0">
                          <a:solidFill>
                            <a:schemeClr val="tx1"/>
                          </a:solidFill>
                        </a:rPr>
                        <a:t>Repro</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Reproductive</a:t>
                      </a:r>
                      <a:r>
                        <a:rPr lang="pt-PT" sz="1200" b="0" dirty="0" smtClean="0">
                          <a:solidFill>
                            <a:schemeClr val="tx1"/>
                          </a:solidFill>
                        </a:rPr>
                        <a:t> </a:t>
                      </a:r>
                      <a:r>
                        <a:rPr lang="pt-PT" sz="1200" b="0" dirty="0" err="1" smtClean="0">
                          <a:solidFill>
                            <a:schemeClr val="tx1"/>
                          </a:solidFill>
                        </a:rPr>
                        <a:t>System</a:t>
                      </a:r>
                      <a:r>
                        <a:rPr lang="pt-PT" sz="1200" b="0" dirty="0" smtClean="0">
                          <a:solidFill>
                            <a:schemeClr val="tx1"/>
                          </a:solidFill>
                        </a:rPr>
                        <a:t>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Breast</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50873"/>
                  </a:ext>
                </a:extLst>
              </a:tr>
              <a:tr h="288277">
                <a:tc>
                  <a:txBody>
                    <a:bodyPr/>
                    <a:lstStyle/>
                    <a:p>
                      <a:pPr algn="l"/>
                      <a:r>
                        <a:rPr lang="pt-PT" sz="1200" b="1" dirty="0" err="1" smtClean="0">
                          <a:solidFill>
                            <a:schemeClr val="tx1"/>
                          </a:solidFill>
                        </a:rPr>
                        <a:t>Resp</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Respiratory</a:t>
                      </a:r>
                      <a:r>
                        <a:rPr lang="pt-PT" sz="1200" b="0" dirty="0" smtClean="0">
                          <a:solidFill>
                            <a:schemeClr val="tx1"/>
                          </a:solidFill>
                        </a:rPr>
                        <a:t>,</a:t>
                      </a:r>
                      <a:r>
                        <a:rPr lang="pt-PT" sz="1200" b="0" baseline="0" dirty="0" smtClean="0">
                          <a:solidFill>
                            <a:schemeClr val="tx1"/>
                          </a:solidFill>
                        </a:rPr>
                        <a:t> </a:t>
                      </a:r>
                      <a:r>
                        <a:rPr lang="pt-PT" sz="1200" b="0" baseline="0" dirty="0" err="1" smtClean="0">
                          <a:solidFill>
                            <a:schemeClr val="tx1"/>
                          </a:solidFill>
                        </a:rPr>
                        <a:t>Thoracic</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Mediastinal </a:t>
                      </a:r>
                      <a:r>
                        <a:rPr lang="pt-PT" sz="1200" b="0" baseline="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199034"/>
                  </a:ext>
                </a:extLst>
              </a:tr>
              <a:tr h="288277">
                <a:tc>
                  <a:txBody>
                    <a:bodyPr/>
                    <a:lstStyle/>
                    <a:p>
                      <a:pPr algn="l"/>
                      <a:r>
                        <a:rPr lang="pt-PT" sz="1200" b="1" dirty="0" smtClean="0">
                          <a:solidFill>
                            <a:schemeClr val="tx1"/>
                          </a:solidFill>
                        </a:rPr>
                        <a:t>Skin</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Skin </a:t>
                      </a:r>
                      <a:r>
                        <a:rPr lang="pt-PT" sz="1200" b="0" dirty="0" err="1" smtClean="0">
                          <a:solidFill>
                            <a:schemeClr val="tx1"/>
                          </a:solidFill>
                        </a:rPr>
                        <a:t>and</a:t>
                      </a:r>
                      <a:r>
                        <a:rPr lang="pt-PT" sz="1200" b="0" dirty="0" smtClean="0">
                          <a:solidFill>
                            <a:schemeClr val="tx1"/>
                          </a:solidFill>
                        </a:rPr>
                        <a:t> </a:t>
                      </a:r>
                      <a:r>
                        <a:rPr lang="pt-PT" sz="1200" b="0" dirty="0" err="1" smtClean="0">
                          <a:solidFill>
                            <a:schemeClr val="tx1"/>
                          </a:solidFill>
                        </a:rPr>
                        <a:t>Subcutaneous</a:t>
                      </a:r>
                      <a:r>
                        <a:rPr lang="pt-PT" sz="1200" b="0" dirty="0" smtClean="0">
                          <a:solidFill>
                            <a:schemeClr val="tx1"/>
                          </a:solidFill>
                        </a:rPr>
                        <a:t> </a:t>
                      </a:r>
                      <a:r>
                        <a:rPr lang="pt-PT" sz="1200" b="0" dirty="0" err="1" smtClean="0">
                          <a:solidFill>
                            <a:schemeClr val="tx1"/>
                          </a:solidFill>
                        </a:rPr>
                        <a:t>Tissue</a:t>
                      </a:r>
                      <a:r>
                        <a:rPr lang="pt-PT" sz="1200" b="0" dirty="0" smtClean="0">
                          <a:solidFill>
                            <a:schemeClr val="tx1"/>
                          </a:solidFill>
                        </a:rPr>
                        <a:t>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53002"/>
                  </a:ext>
                </a:extLst>
              </a:tr>
              <a:tr h="288277">
                <a:tc>
                  <a:txBody>
                    <a:bodyPr/>
                    <a:lstStyle/>
                    <a:p>
                      <a:pPr algn="l"/>
                      <a:r>
                        <a:rPr lang="pt-PT" sz="1200" b="1" dirty="0" err="1" smtClean="0">
                          <a:solidFill>
                            <a:schemeClr val="tx1"/>
                          </a:solidFill>
                        </a:rPr>
                        <a:t>Soc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Social</a:t>
                      </a:r>
                      <a:r>
                        <a:rPr lang="pt-PT" sz="1200" b="0" baseline="0" dirty="0" smtClean="0">
                          <a:solidFill>
                            <a:schemeClr val="tx1"/>
                          </a:solidFill>
                        </a:rPr>
                        <a:t> </a:t>
                      </a:r>
                      <a:r>
                        <a:rPr lang="pt-PT" sz="1200" b="0" baseline="0" dirty="0" err="1" smtClean="0">
                          <a:solidFill>
                            <a:schemeClr val="tx1"/>
                          </a:solidFill>
                        </a:rPr>
                        <a:t>Circumstances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836099"/>
                  </a:ext>
                </a:extLst>
              </a:tr>
              <a:tr h="288277">
                <a:tc>
                  <a:txBody>
                    <a:bodyPr/>
                    <a:lstStyle/>
                    <a:p>
                      <a:pPr algn="l"/>
                      <a:r>
                        <a:rPr lang="pt-PT" sz="1200" b="1" dirty="0" err="1" smtClean="0">
                          <a:solidFill>
                            <a:schemeClr val="tx1"/>
                          </a:solidFill>
                        </a:rPr>
                        <a:t>Surg</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smtClean="0">
                          <a:solidFill>
                            <a:schemeClr val="tx1"/>
                          </a:solidFill>
                        </a:rPr>
                        <a:t>Surgical</a:t>
                      </a:r>
                      <a:r>
                        <a:rPr lang="pt-PT" sz="1200" b="0" baseline="0" dirty="0" smtClean="0">
                          <a:solidFill>
                            <a:schemeClr val="tx1"/>
                          </a:solidFill>
                        </a:rPr>
                        <a:t> </a:t>
                      </a:r>
                      <a:r>
                        <a:rPr lang="pt-PT" sz="1200" b="0" baseline="0" dirty="0" err="1" smtClean="0">
                          <a:solidFill>
                            <a:schemeClr val="tx1"/>
                          </a:solidFill>
                        </a:rPr>
                        <a:t>and</a:t>
                      </a:r>
                      <a:r>
                        <a:rPr lang="pt-PT" sz="1200" b="0" baseline="0" dirty="0" smtClean="0">
                          <a:solidFill>
                            <a:schemeClr val="tx1"/>
                          </a:solidFill>
                        </a:rPr>
                        <a:t> Medical </a:t>
                      </a:r>
                      <a:r>
                        <a:rPr lang="pt-PT" sz="1200" b="0" baseline="0" dirty="0" err="1" smtClean="0">
                          <a:solidFill>
                            <a:schemeClr val="tx1"/>
                          </a:solidFill>
                        </a:rPr>
                        <a:t>Procedures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146225"/>
                  </a:ext>
                </a:extLst>
              </a:tr>
              <a:tr h="288277">
                <a:tc>
                  <a:txBody>
                    <a:bodyPr/>
                    <a:lstStyle/>
                    <a:p>
                      <a:pPr algn="l"/>
                      <a:r>
                        <a:rPr lang="pt-PT" sz="1200" b="1" dirty="0" err="1" smtClean="0">
                          <a:solidFill>
                            <a:schemeClr val="tx1"/>
                          </a:solidFill>
                        </a:rPr>
                        <a:t>Vasc</a:t>
                      </a:r>
                      <a:endParaRPr lang="pt-PT" sz="1200" b="1" dirty="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tx1"/>
                          </a:solidFill>
                        </a:rPr>
                        <a:t>Vascular </a:t>
                      </a:r>
                      <a:r>
                        <a:rPr lang="pt-PT" sz="1200" b="0" dirty="0" err="1" smtClean="0">
                          <a:solidFill>
                            <a:schemeClr val="tx1"/>
                          </a:solidFill>
                        </a:rPr>
                        <a:t>Disorders</a:t>
                      </a:r>
                      <a:endParaRPr lang="pt-PT" sz="1200" b="0" dirty="0" smtClean="0">
                        <a:solidFill>
                          <a:schemeClr val="tx1"/>
                        </a:solidFill>
                      </a:endParaRPr>
                    </a:p>
                  </a:txBody>
                  <a:tcPr anchor="ctr">
                    <a:lnL w="12700" cmpd="sng">
                      <a:noFill/>
                    </a:lnL>
                    <a:lnR w="12700" cmpd="sng">
                      <a:noFill/>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647167"/>
                  </a:ext>
                </a:extLst>
              </a:tr>
            </a:tbl>
          </a:graphicData>
        </a:graphic>
      </p:graphicFrame>
      <p:sp>
        <p:nvSpPr>
          <p:cNvPr id="7" name="Título 1"/>
          <p:cNvSpPr txBox="1">
            <a:spLocks/>
          </p:cNvSpPr>
          <p:nvPr/>
        </p:nvSpPr>
        <p:spPr>
          <a:xfrm>
            <a:off x="1071112" y="879833"/>
            <a:ext cx="3285228"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SOC</a:t>
            </a:r>
          </a:p>
        </p:txBody>
      </p:sp>
    </p:spTree>
    <p:extLst>
      <p:ext uri="{BB962C8B-B14F-4D97-AF65-F5344CB8AC3E}">
        <p14:creationId xmlns:p14="http://schemas.microsoft.com/office/powerpoint/2010/main" val="245581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6"/>
            <a:ext cx="6618342" cy="575154"/>
          </a:xfrm>
        </p:spPr>
        <p:txBody>
          <a:bodyPr>
            <a:noAutofit/>
          </a:bodyPr>
          <a:lstStyle/>
          <a:p>
            <a:r>
              <a:rPr lang="pt-PT" sz="4000" dirty="0" smtClean="0">
                <a:solidFill>
                  <a:schemeClr val="accent5">
                    <a:lumMod val="75000"/>
                  </a:schemeClr>
                </a:solidFill>
              </a:rPr>
              <a:t>Evolução 1992 - 2018</a:t>
            </a:r>
            <a:endParaRPr lang="pt-PT" sz="4000" dirty="0">
              <a:solidFill>
                <a:schemeClr val="accent5">
                  <a:lumMod val="75000"/>
                </a:schemeClr>
              </a:solidFill>
            </a:endParaRPr>
          </a:p>
        </p:txBody>
      </p:sp>
      <p:graphicFrame>
        <p:nvGraphicFramePr>
          <p:cNvPr id="10" name="Gráfico 9"/>
          <p:cNvGraphicFramePr>
            <a:graphicFrameLocks/>
          </p:cNvGraphicFramePr>
          <p:nvPr>
            <p:extLst>
              <p:ext uri="{D42A27DB-BD31-4B8C-83A1-F6EECF244321}">
                <p14:modId xmlns:p14="http://schemas.microsoft.com/office/powerpoint/2010/main" val="1736509570"/>
              </p:ext>
            </p:extLst>
          </p:nvPr>
        </p:nvGraphicFramePr>
        <p:xfrm>
          <a:off x="969481" y="1613139"/>
          <a:ext cx="10158594" cy="43132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337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942162" cy="557901"/>
          </a:xfrm>
        </p:spPr>
        <p:txBody>
          <a:bodyPr>
            <a:normAutofit fontScale="90000"/>
          </a:bodyPr>
          <a:lstStyle/>
          <a:p>
            <a:r>
              <a:rPr lang="pt-PT" dirty="0" smtClean="0">
                <a:solidFill>
                  <a:schemeClr val="accent5">
                    <a:lumMod val="75000"/>
                  </a:schemeClr>
                </a:solidFill>
              </a:rPr>
              <a:t>Evolução 1992 – 2018</a:t>
            </a:r>
            <a:endParaRPr lang="pt-PT" dirty="0">
              <a:solidFill>
                <a:schemeClr val="accent5">
                  <a:lumMod val="75000"/>
                </a:schemeClr>
              </a:solidFill>
            </a:endParaRPr>
          </a:p>
        </p:txBody>
      </p:sp>
      <p:graphicFrame>
        <p:nvGraphicFramePr>
          <p:cNvPr id="5" name="Gráfico 4"/>
          <p:cNvGraphicFramePr>
            <a:graphicFrameLocks/>
          </p:cNvGraphicFramePr>
          <p:nvPr>
            <p:extLst>
              <p:ext uri="{D42A27DB-BD31-4B8C-83A1-F6EECF244321}">
                <p14:modId xmlns:p14="http://schemas.microsoft.com/office/powerpoint/2010/main" val="4064818261"/>
              </p:ext>
            </p:extLst>
          </p:nvPr>
        </p:nvGraphicFramePr>
        <p:xfrm>
          <a:off x="1069675" y="1621767"/>
          <a:ext cx="10092906" cy="4339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03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8567058" cy="557901"/>
          </a:xfrm>
        </p:spPr>
        <p:txBody>
          <a:bodyPr>
            <a:normAutofit fontScale="90000"/>
          </a:bodyPr>
          <a:lstStyle/>
          <a:p>
            <a:r>
              <a:rPr lang="pt-PT" dirty="0" smtClean="0">
                <a:solidFill>
                  <a:schemeClr val="accent5">
                    <a:lumMod val="75000"/>
                  </a:schemeClr>
                </a:solidFill>
              </a:rPr>
              <a:t>2018 - Notificações e Casos de RAM</a:t>
            </a:r>
            <a:endParaRPr lang="pt-PT" dirty="0">
              <a:solidFill>
                <a:schemeClr val="accent5">
                  <a:lumMod val="75000"/>
                </a:schemeClr>
              </a:solidFill>
            </a:endParaRPr>
          </a:p>
        </p:txBody>
      </p:sp>
      <p:sp>
        <p:nvSpPr>
          <p:cNvPr id="3" name="Título 1"/>
          <p:cNvSpPr txBox="1">
            <a:spLocks/>
          </p:cNvSpPr>
          <p:nvPr/>
        </p:nvSpPr>
        <p:spPr>
          <a:xfrm>
            <a:off x="838200" y="1319776"/>
            <a:ext cx="10515600" cy="1086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2000" dirty="0" smtClean="0"/>
              <a:t>A Direção de Gestão do Risco do Medicamento (DGRM) recebeu, em 2018 através do Sistema Nacional de Farmacovigilância (SNF) de medicamentos de uso humano, 10.819 notificações de reações adversas (RAM) provenientes de utentes (Ut), profissionais de saúde (PS) e indústria (I)</a:t>
            </a:r>
          </a:p>
        </p:txBody>
      </p:sp>
      <p:graphicFrame>
        <p:nvGraphicFramePr>
          <p:cNvPr id="4" name="Tabela 3"/>
          <p:cNvGraphicFramePr>
            <a:graphicFrameLocks noGrp="1"/>
          </p:cNvGraphicFramePr>
          <p:nvPr>
            <p:extLst>
              <p:ext uri="{D42A27DB-BD31-4B8C-83A1-F6EECF244321}">
                <p14:modId xmlns:p14="http://schemas.microsoft.com/office/powerpoint/2010/main" val="3566166637"/>
              </p:ext>
            </p:extLst>
          </p:nvPr>
        </p:nvGraphicFramePr>
        <p:xfrm>
          <a:off x="1878000" y="2845728"/>
          <a:ext cx="8744000" cy="9753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78789526"/>
                    </a:ext>
                  </a:extLst>
                </a:gridCol>
                <a:gridCol w="2032000">
                  <a:extLst>
                    <a:ext uri="{9D8B030D-6E8A-4147-A177-3AD203B41FA5}">
                      <a16:colId xmlns:a16="http://schemas.microsoft.com/office/drawing/2014/main" val="2814292962"/>
                    </a:ext>
                  </a:extLst>
                </a:gridCol>
                <a:gridCol w="2340000">
                  <a:extLst>
                    <a:ext uri="{9D8B030D-6E8A-4147-A177-3AD203B41FA5}">
                      <a16:colId xmlns:a16="http://schemas.microsoft.com/office/drawing/2014/main" val="2940821562"/>
                    </a:ext>
                  </a:extLst>
                </a:gridCol>
                <a:gridCol w="2032000">
                  <a:extLst>
                    <a:ext uri="{9D8B030D-6E8A-4147-A177-3AD203B41FA5}">
                      <a16:colId xmlns:a16="http://schemas.microsoft.com/office/drawing/2014/main" val="2688916551"/>
                    </a:ext>
                  </a:extLst>
                </a:gridCol>
              </a:tblGrid>
              <a:tr h="370840">
                <a:tc>
                  <a:txBody>
                    <a:bodyPr/>
                    <a:lstStyle/>
                    <a:p>
                      <a:r>
                        <a:rPr lang="pt-PT" sz="1200" dirty="0" smtClean="0">
                          <a:solidFill>
                            <a:schemeClr val="tx1"/>
                          </a:solidFill>
                        </a:rPr>
                        <a:t>Notificações de RAM de Profissionais</a:t>
                      </a:r>
                      <a:r>
                        <a:rPr lang="pt-PT" sz="1200" baseline="0" dirty="0" smtClean="0">
                          <a:solidFill>
                            <a:schemeClr val="tx1"/>
                          </a:solidFill>
                        </a:rPr>
                        <a:t> de </a:t>
                      </a:r>
                      <a:r>
                        <a:rPr lang="pt-PT" sz="1200" dirty="0" smtClean="0">
                          <a:solidFill>
                            <a:schemeClr val="tx1"/>
                          </a:solidFill>
                        </a:rPr>
                        <a:t>Saúde e Utentes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solidFill>
                          <a:srgbClr val="957C9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dirty="0" smtClean="0">
                          <a:solidFill>
                            <a:schemeClr val="tx1"/>
                          </a:solidFill>
                        </a:rPr>
                        <a:t>Notificações RAM da</a:t>
                      </a:r>
                      <a:r>
                        <a:rPr lang="pt-PT" sz="1200" baseline="0" dirty="0" smtClean="0">
                          <a:solidFill>
                            <a:schemeClr val="tx1"/>
                          </a:solidFill>
                        </a:rPr>
                        <a:t> Indústria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281427"/>
                  </a:ext>
                </a:extLst>
              </a:tr>
              <a:tr h="370840">
                <a:tc>
                  <a:txBody>
                    <a:bodyPr/>
                    <a:lstStyle/>
                    <a:p>
                      <a:pPr algn="ctr"/>
                      <a:r>
                        <a:rPr lang="pt-PT" sz="2800" dirty="0" smtClean="0">
                          <a:solidFill>
                            <a:schemeClr val="accent5"/>
                          </a:solidFill>
                        </a:rPr>
                        <a:t>3.489</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tc>
                  <a:txBody>
                    <a:bodyPr/>
                    <a:lstStyle/>
                    <a:p>
                      <a:pPr algn="ctr"/>
                      <a:r>
                        <a:rPr lang="pt-PT" sz="2800" dirty="0" smtClean="0">
                          <a:solidFill>
                            <a:schemeClr val="accent5"/>
                          </a:solidFill>
                        </a:rPr>
                        <a:t>7.330</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42537"/>
                  </a:ext>
                </a:extLst>
              </a:tr>
            </a:tbl>
          </a:graphicData>
        </a:graphic>
      </p:graphicFrame>
      <p:pic>
        <p:nvPicPr>
          <p:cNvPr id="6" name="Picture 9">
            <a:extLst>
              <a:ext uri="{FF2B5EF4-FFF2-40B4-BE49-F238E27FC236}">
                <a16:creationId xmlns:a16="http://schemas.microsoft.com/office/drawing/2014/main" id="{32703F94-AA41-4856-AB92-1490CF2AE5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17" t="54524" r="43845" b="11393"/>
          <a:stretch/>
        </p:blipFill>
        <p:spPr>
          <a:xfrm>
            <a:off x="4497977" y="3033619"/>
            <a:ext cx="1159792" cy="608701"/>
          </a:xfrm>
          <a:prstGeom prst="rect">
            <a:avLst/>
          </a:prstGeom>
        </p:spPr>
      </p:pic>
      <p:pic>
        <p:nvPicPr>
          <p:cNvPr id="7" name="Imagem 6"/>
          <p:cNvPicPr>
            <a:picLocks noChangeAspect="1"/>
          </p:cNvPicPr>
          <p:nvPr/>
        </p:nvPicPr>
        <p:blipFill>
          <a:blip r:embed="rId3"/>
          <a:stretch>
            <a:fillRect/>
          </a:stretch>
        </p:blipFill>
        <p:spPr>
          <a:xfrm>
            <a:off x="8990720" y="2883349"/>
            <a:ext cx="900113" cy="900113"/>
          </a:xfrm>
          <a:prstGeom prst="rect">
            <a:avLst/>
          </a:prstGeom>
          <a:noFill/>
        </p:spPr>
      </p:pic>
      <p:graphicFrame>
        <p:nvGraphicFramePr>
          <p:cNvPr id="10" name="Tabela 9"/>
          <p:cNvGraphicFramePr>
            <a:graphicFrameLocks noGrp="1"/>
          </p:cNvGraphicFramePr>
          <p:nvPr>
            <p:extLst>
              <p:ext uri="{D42A27DB-BD31-4B8C-83A1-F6EECF244321}">
                <p14:modId xmlns:p14="http://schemas.microsoft.com/office/powerpoint/2010/main" val="579846743"/>
              </p:ext>
            </p:extLst>
          </p:nvPr>
        </p:nvGraphicFramePr>
        <p:xfrm>
          <a:off x="1878000" y="4243620"/>
          <a:ext cx="8744000" cy="9753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878789526"/>
                    </a:ext>
                  </a:extLst>
                </a:gridCol>
                <a:gridCol w="2032000">
                  <a:extLst>
                    <a:ext uri="{9D8B030D-6E8A-4147-A177-3AD203B41FA5}">
                      <a16:colId xmlns:a16="http://schemas.microsoft.com/office/drawing/2014/main" val="2814292962"/>
                    </a:ext>
                  </a:extLst>
                </a:gridCol>
                <a:gridCol w="2340000">
                  <a:extLst>
                    <a:ext uri="{9D8B030D-6E8A-4147-A177-3AD203B41FA5}">
                      <a16:colId xmlns:a16="http://schemas.microsoft.com/office/drawing/2014/main" val="2940821562"/>
                    </a:ext>
                  </a:extLst>
                </a:gridCol>
                <a:gridCol w="2032000">
                  <a:extLst>
                    <a:ext uri="{9D8B030D-6E8A-4147-A177-3AD203B41FA5}">
                      <a16:colId xmlns:a16="http://schemas.microsoft.com/office/drawing/2014/main" val="2688916551"/>
                    </a:ext>
                  </a:extLst>
                </a:gridCol>
              </a:tblGrid>
              <a:tr h="370840">
                <a:tc>
                  <a:txBody>
                    <a:bodyPr/>
                    <a:lstStyle/>
                    <a:p>
                      <a:r>
                        <a:rPr lang="pt-PT" sz="1200" dirty="0" smtClean="0">
                          <a:solidFill>
                            <a:schemeClr val="tx1"/>
                          </a:solidFill>
                        </a:rPr>
                        <a:t>Casos de Profissionais</a:t>
                      </a:r>
                      <a:r>
                        <a:rPr lang="pt-PT" sz="1200" baseline="0" dirty="0" smtClean="0">
                          <a:solidFill>
                            <a:schemeClr val="tx1"/>
                          </a:solidFill>
                        </a:rPr>
                        <a:t> de </a:t>
                      </a:r>
                      <a:r>
                        <a:rPr lang="pt-PT" sz="1200" dirty="0" smtClean="0">
                          <a:solidFill>
                            <a:schemeClr val="tx1"/>
                          </a:solidFill>
                        </a:rPr>
                        <a:t>Saúde e Utentes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solidFill>
                          <a:srgbClr val="957C9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200" dirty="0" smtClean="0">
                          <a:solidFill>
                            <a:schemeClr val="tx1"/>
                          </a:solidFill>
                        </a:rPr>
                        <a:t>Casos de</a:t>
                      </a:r>
                      <a:r>
                        <a:rPr lang="pt-PT" sz="1200" baseline="0" dirty="0" smtClean="0">
                          <a:solidFill>
                            <a:schemeClr val="tx1"/>
                          </a:solidFill>
                        </a:rPr>
                        <a:t> Indústria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PT" sz="1400" dirty="0"/>
                    </a:p>
                  </a:txBody>
                  <a:tcPr anchor="ct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281427"/>
                  </a:ext>
                </a:extLst>
              </a:tr>
              <a:tr h="469697">
                <a:tc>
                  <a:txBody>
                    <a:bodyPr/>
                    <a:lstStyle/>
                    <a:p>
                      <a:pPr algn="ctr"/>
                      <a:r>
                        <a:rPr lang="pt-PT" sz="2800" dirty="0" smtClean="0">
                          <a:solidFill>
                            <a:schemeClr val="accent5"/>
                          </a:solidFill>
                        </a:rPr>
                        <a:t>3.454</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tc>
                  <a:txBody>
                    <a:bodyPr/>
                    <a:lstStyle/>
                    <a:p>
                      <a:pPr algn="ctr"/>
                      <a:r>
                        <a:rPr lang="pt-PT" sz="2800" dirty="0" smtClean="0">
                          <a:solidFill>
                            <a:schemeClr val="accent5"/>
                          </a:solidFill>
                        </a:rPr>
                        <a:t>6.512</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PT"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42537"/>
                  </a:ext>
                </a:extLst>
              </a:tr>
            </a:tbl>
          </a:graphicData>
        </a:graphic>
      </p:graphicFrame>
      <p:pic>
        <p:nvPicPr>
          <p:cNvPr id="1028" name="Picture 4" descr="Silver Iphone 6 Near Blue and Silver Stethosc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977" y="4304620"/>
            <a:ext cx="1285875" cy="857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yringe and Glass Bottle Beside Pil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344" y="4304002"/>
            <a:ext cx="14287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2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461077"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RAM</a:t>
            </a:r>
            <a:endParaRPr lang="pt-PT" sz="4000" dirty="0">
              <a:solidFill>
                <a:schemeClr val="accent5">
                  <a:lumMod val="75000"/>
                </a:schemeClr>
              </a:solidFill>
            </a:endParaRPr>
          </a:p>
        </p:txBody>
      </p:sp>
      <p:graphicFrame>
        <p:nvGraphicFramePr>
          <p:cNvPr id="12" name="Marcador de Posição de Conteúdo 11"/>
          <p:cNvGraphicFramePr>
            <a:graphicFrameLocks noGrp="1"/>
          </p:cNvGraphicFramePr>
          <p:nvPr>
            <p:ph sz="half" idx="2"/>
            <p:extLst>
              <p:ext uri="{D42A27DB-BD31-4B8C-83A1-F6EECF244321}">
                <p14:modId xmlns:p14="http://schemas.microsoft.com/office/powerpoint/2010/main" val="757666580"/>
              </p:ext>
            </p:extLst>
          </p:nvPr>
        </p:nvGraphicFramePr>
        <p:xfrm>
          <a:off x="6333447" y="3943733"/>
          <a:ext cx="5034507" cy="2683021"/>
        </p:xfrm>
        <a:graphic>
          <a:graphicData uri="http://schemas.openxmlformats.org/drawingml/2006/chart">
            <c:chart xmlns:c="http://schemas.openxmlformats.org/drawingml/2006/chart" xmlns:r="http://schemas.openxmlformats.org/officeDocument/2006/relationships" r:id="rId2"/>
          </a:graphicData>
        </a:graphic>
      </p:graphicFrame>
      <p:sp>
        <p:nvSpPr>
          <p:cNvPr id="13" name="Título 1"/>
          <p:cNvSpPr txBox="1">
            <a:spLocks/>
          </p:cNvSpPr>
          <p:nvPr/>
        </p:nvSpPr>
        <p:spPr>
          <a:xfrm>
            <a:off x="1105616"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2000" dirty="0" smtClean="0"/>
              <a:t>Via Direta </a:t>
            </a:r>
            <a:r>
              <a:rPr lang="pt-PT" sz="2000" dirty="0" err="1" smtClean="0"/>
              <a:t>vs</a:t>
            </a:r>
            <a:r>
              <a:rPr lang="pt-PT" sz="2000" dirty="0" smtClean="0"/>
              <a:t> Via Indireta</a:t>
            </a:r>
          </a:p>
        </p:txBody>
      </p:sp>
      <p:graphicFrame>
        <p:nvGraphicFramePr>
          <p:cNvPr id="14" name="Tabela 13"/>
          <p:cNvGraphicFramePr>
            <a:graphicFrameLocks noGrp="1"/>
          </p:cNvGraphicFramePr>
          <p:nvPr>
            <p:extLst>
              <p:ext uri="{D42A27DB-BD31-4B8C-83A1-F6EECF244321}">
                <p14:modId xmlns:p14="http://schemas.microsoft.com/office/powerpoint/2010/main" val="667999393"/>
              </p:ext>
            </p:extLst>
          </p:nvPr>
        </p:nvGraphicFramePr>
        <p:xfrm>
          <a:off x="1211021" y="1385987"/>
          <a:ext cx="5434108" cy="886525"/>
        </p:xfrm>
        <a:graphic>
          <a:graphicData uri="http://schemas.openxmlformats.org/drawingml/2006/table">
            <a:tbl>
              <a:tblPr firstRow="1" bandRow="1">
                <a:tableStyleId>{5C22544A-7EE6-4342-B048-85BDC9FD1C3A}</a:tableStyleId>
              </a:tblPr>
              <a:tblGrid>
                <a:gridCol w="1294830">
                  <a:extLst>
                    <a:ext uri="{9D8B030D-6E8A-4147-A177-3AD203B41FA5}">
                      <a16:colId xmlns:a16="http://schemas.microsoft.com/office/drawing/2014/main" val="3715609987"/>
                    </a:ext>
                  </a:extLst>
                </a:gridCol>
                <a:gridCol w="1108735">
                  <a:extLst>
                    <a:ext uri="{9D8B030D-6E8A-4147-A177-3AD203B41FA5}">
                      <a16:colId xmlns:a16="http://schemas.microsoft.com/office/drawing/2014/main" val="4090672703"/>
                    </a:ext>
                  </a:extLst>
                </a:gridCol>
                <a:gridCol w="960904">
                  <a:extLst>
                    <a:ext uri="{9D8B030D-6E8A-4147-A177-3AD203B41FA5}">
                      <a16:colId xmlns:a16="http://schemas.microsoft.com/office/drawing/2014/main" val="2544432867"/>
                    </a:ext>
                  </a:extLst>
                </a:gridCol>
                <a:gridCol w="1108735">
                  <a:extLst>
                    <a:ext uri="{9D8B030D-6E8A-4147-A177-3AD203B41FA5}">
                      <a16:colId xmlns:a16="http://schemas.microsoft.com/office/drawing/2014/main" val="546671012"/>
                    </a:ext>
                  </a:extLst>
                </a:gridCol>
                <a:gridCol w="960904">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10.819</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3.489</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32%</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7.330</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68%</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sp>
        <p:nvSpPr>
          <p:cNvPr id="20" name="Text Box 8"/>
          <p:cNvSpPr txBox="1">
            <a:spLocks noChangeArrowheads="1"/>
          </p:cNvSpPr>
          <p:nvPr/>
        </p:nvSpPr>
        <p:spPr bwMode="auto">
          <a:xfrm>
            <a:off x="1323191" y="5150698"/>
            <a:ext cx="4435842" cy="623852"/>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algn="just" eaLnBrk="0" fontAlgn="base" hangingPunct="0">
              <a:spcBef>
                <a:spcPct val="0"/>
              </a:spcBef>
              <a:spcAft>
                <a:spcPct val="0"/>
              </a:spcAft>
            </a:pPr>
            <a:r>
              <a:rPr lang="pt-PT" altLang="pt-PT" sz="1200" dirty="0"/>
              <a:t>Frequência absoluta das notificações de RAM recebidas no </a:t>
            </a:r>
            <a:r>
              <a:rPr lang="pt-PT" altLang="pt-PT" sz="1200" dirty="0" smtClean="0"/>
              <a:t>SNF: </a:t>
            </a:r>
          </a:p>
          <a:p>
            <a:pPr algn="just" eaLnBrk="0" fontAlgn="base" hangingPunct="0">
              <a:spcBef>
                <a:spcPct val="0"/>
              </a:spcBef>
              <a:spcAft>
                <a:spcPct val="0"/>
              </a:spcAft>
            </a:pPr>
            <a:endParaRPr lang="pt-PT" altLang="pt-PT" sz="1200" dirty="0" smtClean="0"/>
          </a:p>
          <a:p>
            <a:pPr marL="361950" indent="-171450" algn="just" eaLnBrk="0" fontAlgn="base" hangingPunct="0">
              <a:spcBef>
                <a:spcPct val="0"/>
              </a:spcBef>
              <a:spcAft>
                <a:spcPct val="0"/>
              </a:spcAft>
              <a:buFont typeface="Wingdings" panose="05000000000000000000" pitchFamily="2" charset="2"/>
              <a:buChar char="ü"/>
            </a:pPr>
            <a:r>
              <a:rPr lang="pt-PT" altLang="pt-PT" sz="1200" dirty="0" smtClean="0"/>
              <a:t>Distribuição </a:t>
            </a:r>
            <a:r>
              <a:rPr lang="pt-PT" altLang="pt-PT" sz="1200" dirty="0"/>
              <a:t>por via de receção e respetiva </a:t>
            </a:r>
            <a:r>
              <a:rPr lang="pt-PT" altLang="pt-PT" sz="1200" dirty="0" smtClean="0"/>
              <a:t>gravidade</a:t>
            </a:r>
          </a:p>
        </p:txBody>
      </p:sp>
      <p:sp>
        <p:nvSpPr>
          <p:cNvPr id="21" name="Text Box 9"/>
          <p:cNvSpPr txBox="1">
            <a:spLocks noChangeArrowheads="1"/>
          </p:cNvSpPr>
          <p:nvPr/>
        </p:nvSpPr>
        <p:spPr bwMode="auto">
          <a:xfrm>
            <a:off x="1337537" y="4862594"/>
            <a:ext cx="3540883" cy="220267"/>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pt-PT" altLang="pt-PT" sz="1300" dirty="0" smtClean="0">
                <a:solidFill>
                  <a:schemeClr val="accent5">
                    <a:lumMod val="75000"/>
                  </a:schemeClr>
                </a:solidFill>
              </a:rPr>
              <a:t>notificações </a:t>
            </a:r>
            <a:r>
              <a:rPr lang="pt-PT" altLang="pt-PT" sz="1300" dirty="0" smtClean="0">
                <a:solidFill>
                  <a:srgbClr val="FF0000"/>
                </a:solidFill>
              </a:rPr>
              <a:t>graves</a:t>
            </a:r>
            <a:r>
              <a:rPr lang="pt-PT" altLang="pt-PT" sz="1300" dirty="0" smtClean="0">
                <a:solidFill>
                  <a:schemeClr val="accent5">
                    <a:lumMod val="75000"/>
                  </a:schemeClr>
                </a:solidFill>
              </a:rPr>
              <a:t> </a:t>
            </a:r>
            <a:r>
              <a:rPr lang="pt-PT" altLang="pt-PT" sz="1300" dirty="0" err="1" smtClean="0">
                <a:solidFill>
                  <a:schemeClr val="accent5">
                    <a:lumMod val="75000"/>
                  </a:schemeClr>
                </a:solidFill>
              </a:rPr>
              <a:t>vs</a:t>
            </a:r>
            <a:r>
              <a:rPr lang="pt-PT" altLang="pt-PT" sz="1300" dirty="0" smtClean="0">
                <a:solidFill>
                  <a:schemeClr val="accent5">
                    <a:lumMod val="75000"/>
                  </a:schemeClr>
                </a:solidFill>
              </a:rPr>
              <a:t> notificações </a:t>
            </a:r>
            <a:r>
              <a:rPr lang="pt-PT" altLang="pt-PT" sz="1300" dirty="0" smtClean="0">
                <a:solidFill>
                  <a:schemeClr val="accent6">
                    <a:lumMod val="50000"/>
                  </a:schemeClr>
                </a:solidFill>
              </a:rPr>
              <a:t>não graves</a:t>
            </a:r>
            <a:endParaRPr lang="pt-PT" altLang="pt-PT" sz="1300" dirty="0">
              <a:solidFill>
                <a:schemeClr val="accent6">
                  <a:lumMod val="50000"/>
                </a:schemeClr>
              </a:solidFill>
            </a:endParaRPr>
          </a:p>
        </p:txBody>
      </p:sp>
      <p:cxnSp>
        <p:nvCxnSpPr>
          <p:cNvPr id="22" name="AutoShape 7"/>
          <p:cNvCxnSpPr>
            <a:cxnSpLocks noChangeShapeType="1"/>
          </p:cNvCxnSpPr>
          <p:nvPr/>
        </p:nvCxnSpPr>
        <p:spPr bwMode="auto">
          <a:xfrm>
            <a:off x="1211021" y="4906129"/>
            <a:ext cx="0" cy="882191"/>
          </a:xfrm>
          <a:prstGeom prst="straightConnector1">
            <a:avLst/>
          </a:prstGeom>
          <a:ln>
            <a:solidFill>
              <a:schemeClr val="accent5">
                <a:lumMod val="50000"/>
              </a:schemeClr>
            </a:solidFill>
            <a:headEnd/>
            <a:tailEnd/>
          </a:ln>
          <a:extLst/>
        </p:spPr>
        <p:style>
          <a:lnRef idx="3">
            <a:schemeClr val="dk1"/>
          </a:lnRef>
          <a:fillRef idx="0">
            <a:schemeClr val="dk1"/>
          </a:fillRef>
          <a:effectRef idx="2">
            <a:schemeClr val="dk1"/>
          </a:effectRef>
          <a:fontRef idx="minor">
            <a:schemeClr val="tx1"/>
          </a:fontRef>
        </p:style>
      </p:cxnSp>
      <p:graphicFrame>
        <p:nvGraphicFramePr>
          <p:cNvPr id="10" name="Tabela 9"/>
          <p:cNvGraphicFramePr>
            <a:graphicFrameLocks noGrp="1"/>
          </p:cNvGraphicFramePr>
          <p:nvPr>
            <p:extLst>
              <p:ext uri="{D42A27DB-BD31-4B8C-83A1-F6EECF244321}">
                <p14:modId xmlns:p14="http://schemas.microsoft.com/office/powerpoint/2010/main" val="2370319541"/>
              </p:ext>
            </p:extLst>
          </p:nvPr>
        </p:nvGraphicFramePr>
        <p:xfrm>
          <a:off x="1216772" y="2539048"/>
          <a:ext cx="5434108" cy="1404685"/>
        </p:xfrm>
        <a:graphic>
          <a:graphicData uri="http://schemas.openxmlformats.org/drawingml/2006/table">
            <a:tbl>
              <a:tblPr firstRow="1" bandRow="1">
                <a:tableStyleId>{5C22544A-7EE6-4342-B048-85BDC9FD1C3A}</a:tableStyleId>
              </a:tblPr>
              <a:tblGrid>
                <a:gridCol w="1294830">
                  <a:extLst>
                    <a:ext uri="{9D8B030D-6E8A-4147-A177-3AD203B41FA5}">
                      <a16:colId xmlns:a16="http://schemas.microsoft.com/office/drawing/2014/main" val="3715609987"/>
                    </a:ext>
                  </a:extLst>
                </a:gridCol>
                <a:gridCol w="1108735">
                  <a:extLst>
                    <a:ext uri="{9D8B030D-6E8A-4147-A177-3AD203B41FA5}">
                      <a16:colId xmlns:a16="http://schemas.microsoft.com/office/drawing/2014/main" val="4090672703"/>
                    </a:ext>
                  </a:extLst>
                </a:gridCol>
                <a:gridCol w="960904">
                  <a:extLst>
                    <a:ext uri="{9D8B030D-6E8A-4147-A177-3AD203B41FA5}">
                      <a16:colId xmlns:a16="http://schemas.microsoft.com/office/drawing/2014/main" val="2544432867"/>
                    </a:ext>
                  </a:extLst>
                </a:gridCol>
                <a:gridCol w="1108735">
                  <a:extLst>
                    <a:ext uri="{9D8B030D-6E8A-4147-A177-3AD203B41FA5}">
                      <a16:colId xmlns:a16="http://schemas.microsoft.com/office/drawing/2014/main" val="546671012"/>
                    </a:ext>
                  </a:extLst>
                </a:gridCol>
                <a:gridCol w="960904">
                  <a:extLst>
                    <a:ext uri="{9D8B030D-6E8A-4147-A177-3AD203B41FA5}">
                      <a16:colId xmlns:a16="http://schemas.microsoft.com/office/drawing/2014/main" val="3125150764"/>
                    </a:ext>
                  </a:extLst>
                </a:gridCol>
              </a:tblGrid>
              <a:tr h="368365">
                <a:tc>
                  <a:txBody>
                    <a:bodyPr/>
                    <a:lstStyle/>
                    <a:p>
                      <a:pPr algn="ctr"/>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1800" b="1" dirty="0" smtClean="0">
                          <a:solidFill>
                            <a:srgbClr val="FF0000"/>
                          </a:solidFill>
                        </a:rPr>
                        <a:t>Graves</a:t>
                      </a:r>
                      <a:endParaRPr lang="pt-PT" sz="1800" b="1"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2.246</a:t>
                      </a:r>
                      <a:endParaRPr lang="pt-PT" sz="2800" dirty="0">
                        <a:solidFill>
                          <a:schemeClr val="accent5"/>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32%</a:t>
                      </a:r>
                      <a:endParaRPr lang="pt-PT" sz="2800" dirty="0">
                        <a:solidFill>
                          <a:schemeClr val="accent1">
                            <a:lumMod val="50000"/>
                          </a:schemeClr>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3.494</a:t>
                      </a:r>
                      <a:endParaRPr lang="pt-PT" sz="2800" dirty="0">
                        <a:solidFill>
                          <a:schemeClr val="accent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68%</a:t>
                      </a:r>
                      <a:endParaRPr lang="pt-PT" sz="280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r h="514702">
                <a:tc>
                  <a:txBody>
                    <a:bodyPr/>
                    <a:lstStyle/>
                    <a:p>
                      <a:pPr algn="ctr"/>
                      <a:r>
                        <a:rPr lang="pt-PT" sz="1800" b="1" dirty="0" smtClean="0">
                          <a:solidFill>
                            <a:schemeClr val="accent6">
                              <a:lumMod val="50000"/>
                            </a:schemeClr>
                          </a:solidFill>
                        </a:rPr>
                        <a:t>Não Graves</a:t>
                      </a:r>
                      <a:endParaRPr lang="pt-PT" sz="1800" b="1" dirty="0">
                        <a:solidFill>
                          <a:schemeClr val="accent6">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1.243</a:t>
                      </a:r>
                      <a:endParaRPr lang="pt-PT" sz="2800" dirty="0">
                        <a:solidFill>
                          <a:schemeClr val="accent5"/>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25%</a:t>
                      </a:r>
                      <a:endParaRPr lang="pt-PT" sz="2800" dirty="0">
                        <a:solidFill>
                          <a:schemeClr val="accent1">
                            <a:lumMod val="50000"/>
                          </a:schemeClr>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3.836</a:t>
                      </a:r>
                      <a:endParaRPr lang="pt-PT" sz="2800" dirty="0">
                        <a:solidFill>
                          <a:schemeClr val="accent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75%</a:t>
                      </a:r>
                      <a:endParaRPr lang="pt-PT" sz="280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499082"/>
                  </a:ext>
                </a:extLst>
              </a:tr>
            </a:tbl>
          </a:graphicData>
        </a:graphic>
      </p:graphicFrame>
      <p:pic>
        <p:nvPicPr>
          <p:cNvPr id="5" name="Imagem 4"/>
          <p:cNvPicPr>
            <a:picLocks noChangeAspect="1"/>
          </p:cNvPicPr>
          <p:nvPr/>
        </p:nvPicPr>
        <p:blipFill>
          <a:blip r:embed="rId3"/>
          <a:stretch>
            <a:fillRect/>
          </a:stretch>
        </p:blipFill>
        <p:spPr>
          <a:xfrm>
            <a:off x="8132820" y="1394613"/>
            <a:ext cx="2143125" cy="2143125"/>
          </a:xfrm>
          <a:prstGeom prst="rect">
            <a:avLst/>
          </a:prstGeom>
        </p:spPr>
      </p:pic>
    </p:spTree>
    <p:extLst>
      <p:ext uri="{BB962C8B-B14F-4D97-AF65-F5344CB8AC3E}">
        <p14:creationId xmlns:p14="http://schemas.microsoft.com/office/powerpoint/2010/main" val="2636602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8719870"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Casos de RAM</a:t>
            </a:r>
            <a:endParaRPr lang="pt-PT" sz="4000" dirty="0">
              <a:solidFill>
                <a:schemeClr val="accent5">
                  <a:lumMod val="75000"/>
                </a:schemeClr>
              </a:solidFill>
            </a:endParaRPr>
          </a:p>
        </p:txBody>
      </p:sp>
      <p:sp>
        <p:nvSpPr>
          <p:cNvPr id="13" name="Título 1"/>
          <p:cNvSpPr txBox="1">
            <a:spLocks/>
          </p:cNvSpPr>
          <p:nvPr/>
        </p:nvSpPr>
        <p:spPr>
          <a:xfrm>
            <a:off x="1105616" y="879833"/>
            <a:ext cx="7555303" cy="370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PT" sz="20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Frequência absoluta e relativa dos casos de RAM recebidos no SNF</a:t>
            </a:r>
          </a:p>
        </p:txBody>
      </p:sp>
      <p:graphicFrame>
        <p:nvGraphicFramePr>
          <p:cNvPr id="14" name="Tabela 13"/>
          <p:cNvGraphicFramePr>
            <a:graphicFrameLocks noGrp="1"/>
          </p:cNvGraphicFramePr>
          <p:nvPr>
            <p:extLst>
              <p:ext uri="{D42A27DB-BD31-4B8C-83A1-F6EECF244321}">
                <p14:modId xmlns:p14="http://schemas.microsoft.com/office/powerpoint/2010/main" val="423347345"/>
              </p:ext>
            </p:extLst>
          </p:nvPr>
        </p:nvGraphicFramePr>
        <p:xfrm>
          <a:off x="1211021" y="1385987"/>
          <a:ext cx="5284597"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93446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direta</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Via Indireta</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3.454</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35%</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6.512</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65%</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382507629"/>
              </p:ext>
            </p:extLst>
          </p:nvPr>
        </p:nvGraphicFramePr>
        <p:xfrm>
          <a:off x="1211020" y="2717321"/>
          <a:ext cx="5284597" cy="287259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Free Stock Photo of Heart and stethoscope - cardiology and medicin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092" y="2837191"/>
            <a:ext cx="459867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6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828121" y="502137"/>
            <a:ext cx="6905090" cy="627923"/>
          </a:xfrm>
          <a:prstGeom prst="rect">
            <a:avLst/>
          </a:prstGeom>
          <a:noFill/>
          <a:ln>
            <a:noFill/>
          </a:ln>
          <a:effectLst/>
          <a:extLst>
            <a:ext uri="{909E8E84-426E-40DD-AFC4-6F175D3DCCD1}">
              <a14:hiddenFill xmlns:a14="http://schemas.microsoft.com/office/drawing/2010/main">
                <a:solidFill>
                  <a:srgbClr val="06756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fontAlgn="base">
              <a:lnSpc>
                <a:spcPct val="90000"/>
              </a:lnSpc>
              <a:spcBef>
                <a:spcPct val="0"/>
              </a:spcBef>
              <a:spcAft>
                <a:spcPct val="0"/>
              </a:spcAft>
            </a:pPr>
            <a:r>
              <a:rPr lang="pt-PT" altLang="pt-PT" sz="4000" dirty="0" smtClean="0">
                <a:solidFill>
                  <a:schemeClr val="accent5">
                    <a:lumMod val="75000"/>
                  </a:schemeClr>
                </a:solidFill>
                <a:latin typeface="+mj-lt"/>
                <a:ea typeface="+mj-ea"/>
                <a:cs typeface="+mj-cs"/>
              </a:rPr>
              <a:t>2018 - Grandes Números</a:t>
            </a:r>
            <a:endParaRPr lang="pt-PT" altLang="pt-PT" sz="4000" dirty="0">
              <a:solidFill>
                <a:schemeClr val="accent5">
                  <a:lumMod val="75000"/>
                </a:schemeClr>
              </a:solidFill>
              <a:latin typeface="+mj-lt"/>
              <a:ea typeface="+mj-ea"/>
              <a:cs typeface="+mj-cs"/>
            </a:endParaRPr>
          </a:p>
        </p:txBody>
      </p:sp>
      <p:graphicFrame>
        <p:nvGraphicFramePr>
          <p:cNvPr id="12" name="Tabela 11"/>
          <p:cNvGraphicFramePr>
            <a:graphicFrameLocks noGrp="1"/>
          </p:cNvGraphicFramePr>
          <p:nvPr>
            <p:extLst>
              <p:ext uri="{D42A27DB-BD31-4B8C-83A1-F6EECF244321}">
                <p14:modId xmlns:p14="http://schemas.microsoft.com/office/powerpoint/2010/main" val="1734441742"/>
              </p:ext>
            </p:extLst>
          </p:nvPr>
        </p:nvGraphicFramePr>
        <p:xfrm>
          <a:off x="1952071" y="2766918"/>
          <a:ext cx="6639838" cy="886525"/>
        </p:xfrm>
        <a:graphic>
          <a:graphicData uri="http://schemas.openxmlformats.org/drawingml/2006/table">
            <a:tbl>
              <a:tblPr firstRow="1" bandRow="1">
                <a:tableStyleId>{5C22544A-7EE6-4342-B048-85BDC9FD1C3A}</a:tableStyleId>
              </a:tblPr>
              <a:tblGrid>
                <a:gridCol w="1248329">
                  <a:extLst>
                    <a:ext uri="{9D8B030D-6E8A-4147-A177-3AD203B41FA5}">
                      <a16:colId xmlns:a16="http://schemas.microsoft.com/office/drawing/2014/main" val="3715609987"/>
                    </a:ext>
                  </a:extLst>
                </a:gridCol>
                <a:gridCol w="1086928">
                  <a:extLst>
                    <a:ext uri="{9D8B030D-6E8A-4147-A177-3AD203B41FA5}">
                      <a16:colId xmlns:a16="http://schemas.microsoft.com/office/drawing/2014/main" val="4090672703"/>
                    </a:ext>
                  </a:extLst>
                </a:gridCol>
                <a:gridCol w="819510">
                  <a:extLst>
                    <a:ext uri="{9D8B030D-6E8A-4147-A177-3AD203B41FA5}">
                      <a16:colId xmlns:a16="http://schemas.microsoft.com/office/drawing/2014/main" val="2544432867"/>
                    </a:ext>
                  </a:extLst>
                </a:gridCol>
                <a:gridCol w="1104181">
                  <a:extLst>
                    <a:ext uri="{9D8B030D-6E8A-4147-A177-3AD203B41FA5}">
                      <a16:colId xmlns:a16="http://schemas.microsoft.com/office/drawing/2014/main" val="546671012"/>
                    </a:ext>
                  </a:extLst>
                </a:gridCol>
                <a:gridCol w="871268">
                  <a:extLst>
                    <a:ext uri="{9D8B030D-6E8A-4147-A177-3AD203B41FA5}">
                      <a16:colId xmlns:a16="http://schemas.microsoft.com/office/drawing/2014/main" val="3125150764"/>
                    </a:ext>
                  </a:extLst>
                </a:gridCol>
                <a:gridCol w="810883">
                  <a:extLst>
                    <a:ext uri="{9D8B030D-6E8A-4147-A177-3AD203B41FA5}">
                      <a16:colId xmlns:a16="http://schemas.microsoft.com/office/drawing/2014/main" val="2755733598"/>
                    </a:ext>
                  </a:extLst>
                </a:gridCol>
                <a:gridCol w="698739">
                  <a:extLst>
                    <a:ext uri="{9D8B030D-6E8A-4147-A177-3AD203B41FA5}">
                      <a16:colId xmlns:a16="http://schemas.microsoft.com/office/drawing/2014/main" val="3396667031"/>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TAIM</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 de Saúde</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6.512</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65%</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2.998</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30%</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kern="1200" dirty="0" smtClean="0">
                          <a:solidFill>
                            <a:schemeClr val="accent5"/>
                          </a:solidFill>
                          <a:latin typeface="+mn-lt"/>
                          <a:ea typeface="+mn-ea"/>
                          <a:cs typeface="+mn-cs"/>
                        </a:rPr>
                        <a:t>456</a:t>
                      </a:r>
                      <a:endParaRPr lang="pt-PT" sz="2800" kern="1200" dirty="0">
                        <a:solidFill>
                          <a:schemeClr val="accent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2800" kern="1200" dirty="0" smtClean="0">
                          <a:solidFill>
                            <a:schemeClr val="accent1">
                              <a:lumMod val="50000"/>
                            </a:schemeClr>
                          </a:solidFill>
                          <a:latin typeface="+mn-lt"/>
                          <a:ea typeface="+mn-ea"/>
                          <a:cs typeface="+mn-cs"/>
                        </a:rPr>
                        <a:t>5%</a:t>
                      </a:r>
                      <a:endParaRPr lang="pt-PT" sz="2800" kern="1200" dirty="0">
                        <a:solidFill>
                          <a:schemeClr val="accent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1317189586"/>
              </p:ext>
            </p:extLst>
          </p:nvPr>
        </p:nvGraphicFramePr>
        <p:xfrm>
          <a:off x="1952071" y="3956088"/>
          <a:ext cx="2518410"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ATC</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15.891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4286648059"/>
              </p:ext>
            </p:extLst>
          </p:nvPr>
        </p:nvGraphicFramePr>
        <p:xfrm>
          <a:off x="1952071" y="5173833"/>
          <a:ext cx="3415665" cy="886525"/>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3715609987"/>
                    </a:ext>
                  </a:extLst>
                </a:gridCol>
                <a:gridCol w="1259205">
                  <a:extLst>
                    <a:ext uri="{9D8B030D-6E8A-4147-A177-3AD203B41FA5}">
                      <a16:colId xmlns:a16="http://schemas.microsoft.com/office/drawing/2014/main" val="4090672703"/>
                    </a:ext>
                  </a:extLst>
                </a:gridCol>
                <a:gridCol w="1078230">
                  <a:extLst>
                    <a:ext uri="{9D8B030D-6E8A-4147-A177-3AD203B41FA5}">
                      <a16:colId xmlns:a16="http://schemas.microsoft.com/office/drawing/2014/main" val="998738929"/>
                    </a:ext>
                  </a:extLst>
                </a:gridCol>
              </a:tblGrid>
              <a:tr h="368365">
                <a:tc>
                  <a:txBody>
                    <a:bodyPr/>
                    <a:lstStyle/>
                    <a:p>
                      <a:pPr algn="l"/>
                      <a:r>
                        <a:rPr lang="pt-PT" sz="1200" dirty="0" smtClean="0">
                          <a:solidFill>
                            <a:schemeClr val="tx1"/>
                          </a:solidFill>
                        </a:rPr>
                        <a:t>Casos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1200" dirty="0" smtClean="0">
                          <a:solidFill>
                            <a:schemeClr val="tx1"/>
                          </a:solidFill>
                        </a:rPr>
                        <a:t>SOC Totais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tx1"/>
                          </a:solidFill>
                        </a:rPr>
                        <a:t>SOC Graves</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9.966</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17.976</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9.951</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424068520"/>
              </p:ext>
            </p:extLst>
          </p:nvPr>
        </p:nvGraphicFramePr>
        <p:xfrm>
          <a:off x="1952071" y="1576293"/>
          <a:ext cx="6612898"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81499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879793">
                  <a:extLst>
                    <a:ext uri="{9D8B030D-6E8A-4147-A177-3AD203B41FA5}">
                      <a16:colId xmlns:a16="http://schemas.microsoft.com/office/drawing/2014/main" val="3125150764"/>
                    </a:ext>
                  </a:extLst>
                </a:gridCol>
                <a:gridCol w="806767">
                  <a:extLst>
                    <a:ext uri="{9D8B030D-6E8A-4147-A177-3AD203B41FA5}">
                      <a16:colId xmlns:a16="http://schemas.microsoft.com/office/drawing/2014/main" val="2755733598"/>
                    </a:ext>
                  </a:extLst>
                </a:gridCol>
                <a:gridCol w="695677">
                  <a:extLst>
                    <a:ext uri="{9D8B030D-6E8A-4147-A177-3AD203B41FA5}">
                      <a16:colId xmlns:a16="http://schemas.microsoft.com/office/drawing/2014/main" val="3396667031"/>
                    </a:ext>
                  </a:extLst>
                </a:gridCol>
              </a:tblGrid>
              <a:tr h="368365">
                <a:tc>
                  <a:txBody>
                    <a:bodyPr/>
                    <a:lstStyle/>
                    <a:p>
                      <a:pPr algn="l"/>
                      <a:r>
                        <a:rPr lang="pt-PT" sz="1200" dirty="0" smtClean="0">
                          <a:solidFill>
                            <a:schemeClr val="tx1"/>
                          </a:solidFill>
                        </a:rPr>
                        <a:t>Notificações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TAIM</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 de Saúde</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l"/>
                      <a:r>
                        <a:rPr lang="pt-PT" sz="2800" dirty="0" smtClean="0">
                          <a:solidFill>
                            <a:schemeClr val="accent5">
                              <a:lumMod val="50000"/>
                            </a:schemeClr>
                          </a:solidFill>
                        </a:rPr>
                        <a:t>10.819</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7.330</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PT" sz="2800" dirty="0" smtClean="0">
                          <a:solidFill>
                            <a:schemeClr val="accent1">
                              <a:lumMod val="50000"/>
                            </a:schemeClr>
                          </a:solidFill>
                        </a:rPr>
                        <a:t>68%</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3.031</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28%</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kern="1200" dirty="0" smtClean="0">
                          <a:solidFill>
                            <a:schemeClr val="accent5"/>
                          </a:solidFill>
                          <a:latin typeface="+mn-lt"/>
                          <a:ea typeface="+mn-ea"/>
                          <a:cs typeface="+mn-cs"/>
                        </a:rPr>
                        <a:t>458</a:t>
                      </a:r>
                      <a:endParaRPr lang="pt-PT" sz="2800" kern="1200" dirty="0">
                        <a:solidFill>
                          <a:schemeClr val="accent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pt-PT" sz="2800" kern="1200" dirty="0" smtClean="0">
                          <a:solidFill>
                            <a:schemeClr val="accent1">
                              <a:lumMod val="50000"/>
                            </a:schemeClr>
                          </a:solidFill>
                          <a:latin typeface="+mn-lt"/>
                          <a:ea typeface="+mn-ea"/>
                          <a:cs typeface="+mn-cs"/>
                        </a:rPr>
                        <a:t>4%</a:t>
                      </a:r>
                      <a:endParaRPr lang="pt-PT" sz="2800" kern="1200" dirty="0">
                        <a:solidFill>
                          <a:schemeClr val="accent1">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pic>
        <p:nvPicPr>
          <p:cNvPr id="2052" name="Picture 4" descr="Resultado de imagem para large numbers in medi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846" y="3968954"/>
            <a:ext cx="2786063" cy="209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23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198" y="365126"/>
            <a:ext cx="9185699" cy="575154"/>
          </a:xfrm>
        </p:spPr>
        <p:txBody>
          <a:bodyPr>
            <a:noAutofit/>
          </a:bodyPr>
          <a:lstStyle/>
          <a:p>
            <a:r>
              <a:rPr lang="pt-PT" sz="4000" dirty="0" smtClean="0">
                <a:solidFill>
                  <a:schemeClr val="accent5">
                    <a:lumMod val="75000"/>
                  </a:schemeClr>
                </a:solidFill>
              </a:rPr>
              <a:t>2018 - Total </a:t>
            </a:r>
            <a:r>
              <a:rPr lang="pt-PT" sz="4000" dirty="0">
                <a:solidFill>
                  <a:schemeClr val="accent5">
                    <a:lumMod val="75000"/>
                  </a:schemeClr>
                </a:solidFill>
              </a:rPr>
              <a:t>de </a:t>
            </a:r>
            <a:r>
              <a:rPr lang="pt-PT" sz="4000" dirty="0" smtClean="0">
                <a:solidFill>
                  <a:schemeClr val="accent5">
                    <a:lumMod val="75000"/>
                  </a:schemeClr>
                </a:solidFill>
              </a:rPr>
              <a:t>Notificações de Via Direta</a:t>
            </a:r>
            <a:endParaRPr lang="pt-PT" sz="4000" dirty="0">
              <a:solidFill>
                <a:schemeClr val="accent5">
                  <a:lumMod val="75000"/>
                </a:schemeClr>
              </a:solidFill>
            </a:endParaRPr>
          </a:p>
        </p:txBody>
      </p:sp>
      <p:sp>
        <p:nvSpPr>
          <p:cNvPr id="13" name="Título 1"/>
          <p:cNvSpPr txBox="1">
            <a:spLocks/>
          </p:cNvSpPr>
          <p:nvPr/>
        </p:nvSpPr>
        <p:spPr>
          <a:xfrm>
            <a:off x="1105616" y="879833"/>
            <a:ext cx="8081514" cy="370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PT" sz="1700" dirty="0" smtClean="0"/>
              <a:t>Frequência absoluta e relativa das notificações de RAM recebidas por via direta</a:t>
            </a:r>
          </a:p>
        </p:txBody>
      </p:sp>
      <p:graphicFrame>
        <p:nvGraphicFramePr>
          <p:cNvPr id="14" name="Tabela 13"/>
          <p:cNvGraphicFramePr>
            <a:graphicFrameLocks noGrp="1"/>
          </p:cNvGraphicFramePr>
          <p:nvPr>
            <p:extLst>
              <p:ext uri="{D42A27DB-BD31-4B8C-83A1-F6EECF244321}">
                <p14:modId xmlns:p14="http://schemas.microsoft.com/office/powerpoint/2010/main" val="1777158211"/>
              </p:ext>
            </p:extLst>
          </p:nvPr>
        </p:nvGraphicFramePr>
        <p:xfrm>
          <a:off x="1211021" y="1385987"/>
          <a:ext cx="5284597" cy="886525"/>
        </p:xfrm>
        <a:graphic>
          <a:graphicData uri="http://schemas.openxmlformats.org/drawingml/2006/table">
            <a:tbl>
              <a:tblPr firstRow="1" bandRow="1">
                <a:tableStyleId>{5C22544A-7EE6-4342-B048-85BDC9FD1C3A}</a:tableStyleId>
              </a:tblPr>
              <a:tblGrid>
                <a:gridCol w="1259205">
                  <a:extLst>
                    <a:ext uri="{9D8B030D-6E8A-4147-A177-3AD203B41FA5}">
                      <a16:colId xmlns:a16="http://schemas.microsoft.com/office/drawing/2014/main" val="3715609987"/>
                    </a:ext>
                  </a:extLst>
                </a:gridCol>
                <a:gridCol w="1078230">
                  <a:extLst>
                    <a:ext uri="{9D8B030D-6E8A-4147-A177-3AD203B41FA5}">
                      <a16:colId xmlns:a16="http://schemas.microsoft.com/office/drawing/2014/main" val="4090672703"/>
                    </a:ext>
                  </a:extLst>
                </a:gridCol>
                <a:gridCol w="934466">
                  <a:extLst>
                    <a:ext uri="{9D8B030D-6E8A-4147-A177-3AD203B41FA5}">
                      <a16:colId xmlns:a16="http://schemas.microsoft.com/office/drawing/2014/main" val="2544432867"/>
                    </a:ext>
                  </a:extLst>
                </a:gridCol>
                <a:gridCol w="1078230">
                  <a:extLst>
                    <a:ext uri="{9D8B030D-6E8A-4147-A177-3AD203B41FA5}">
                      <a16:colId xmlns:a16="http://schemas.microsoft.com/office/drawing/2014/main" val="546671012"/>
                    </a:ext>
                  </a:extLst>
                </a:gridCol>
                <a:gridCol w="934466">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Notificações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Portal RAM</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Outras Vias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800" dirty="0" smtClean="0">
                          <a:solidFill>
                            <a:schemeClr val="accent5">
                              <a:lumMod val="50000"/>
                            </a:schemeClr>
                          </a:solidFill>
                        </a:rPr>
                        <a:t>3.489</a:t>
                      </a:r>
                      <a:endParaRPr lang="pt-PT" sz="28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1.997</a:t>
                      </a:r>
                      <a:endParaRPr lang="pt-PT" sz="28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57%</a:t>
                      </a:r>
                      <a:endParaRPr lang="pt-PT" sz="28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5"/>
                          </a:solidFill>
                        </a:rPr>
                        <a:t>1.492</a:t>
                      </a:r>
                      <a:endParaRPr lang="pt-PT" sz="28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800" dirty="0" smtClean="0">
                          <a:solidFill>
                            <a:schemeClr val="accent1">
                              <a:lumMod val="50000"/>
                            </a:schemeClr>
                          </a:solidFill>
                        </a:rPr>
                        <a:t>43%</a:t>
                      </a:r>
                      <a:endParaRPr lang="pt-PT" sz="28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6" name="Marcador de Posição de Conteúdo 5"/>
          <p:cNvGraphicFramePr>
            <a:graphicFrameLocks noGrp="1"/>
          </p:cNvGraphicFramePr>
          <p:nvPr>
            <p:ph sz="half" idx="2"/>
            <p:extLst>
              <p:ext uri="{D42A27DB-BD31-4B8C-83A1-F6EECF244321}">
                <p14:modId xmlns:p14="http://schemas.microsoft.com/office/powerpoint/2010/main" val="4212845838"/>
              </p:ext>
            </p:extLst>
          </p:nvPr>
        </p:nvGraphicFramePr>
        <p:xfrm>
          <a:off x="7312865" y="3969611"/>
          <a:ext cx="2563974" cy="1997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a:graphicFrameLocks/>
          </p:cNvGraphicFramePr>
          <p:nvPr>
            <p:extLst>
              <p:ext uri="{D42A27DB-BD31-4B8C-83A1-F6EECF244321}">
                <p14:modId xmlns:p14="http://schemas.microsoft.com/office/powerpoint/2010/main" val="1952417523"/>
              </p:ext>
            </p:extLst>
          </p:nvPr>
        </p:nvGraphicFramePr>
        <p:xfrm>
          <a:off x="1211022" y="2760376"/>
          <a:ext cx="6101844" cy="3342166"/>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p:cNvSpPr txBox="1"/>
          <p:nvPr/>
        </p:nvSpPr>
        <p:spPr>
          <a:xfrm>
            <a:off x="8242471" y="4652738"/>
            <a:ext cx="704761" cy="338554"/>
          </a:xfrm>
          <a:prstGeom prst="rect">
            <a:avLst/>
          </a:prstGeom>
          <a:noFill/>
        </p:spPr>
        <p:txBody>
          <a:bodyPr wrap="square" rtlCol="0">
            <a:spAutoFit/>
          </a:bodyPr>
          <a:lstStyle/>
          <a:p>
            <a:pPr algn="ctr"/>
            <a:r>
              <a:rPr lang="pt-PT" sz="1600" b="1" dirty="0" smtClean="0">
                <a:solidFill>
                  <a:schemeClr val="accent5">
                    <a:lumMod val="50000"/>
                  </a:schemeClr>
                </a:solidFill>
              </a:rPr>
              <a:t>2018</a:t>
            </a:r>
          </a:p>
        </p:txBody>
      </p:sp>
      <p:graphicFrame>
        <p:nvGraphicFramePr>
          <p:cNvPr id="7" name="Gráfico 6"/>
          <p:cNvGraphicFramePr/>
          <p:nvPr>
            <p:extLst>
              <p:ext uri="{D42A27DB-BD31-4B8C-83A1-F6EECF244321}">
                <p14:modId xmlns:p14="http://schemas.microsoft.com/office/powerpoint/2010/main" val="2096111277"/>
              </p:ext>
            </p:extLst>
          </p:nvPr>
        </p:nvGraphicFramePr>
        <p:xfrm>
          <a:off x="9561344" y="3214692"/>
          <a:ext cx="2167157" cy="1926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ela 18"/>
          <p:cNvGraphicFramePr>
            <a:graphicFrameLocks noGrp="1"/>
          </p:cNvGraphicFramePr>
          <p:nvPr>
            <p:extLst>
              <p:ext uri="{D42A27DB-BD31-4B8C-83A1-F6EECF244321}">
                <p14:modId xmlns:p14="http://schemas.microsoft.com/office/powerpoint/2010/main" val="4063233334"/>
              </p:ext>
            </p:extLst>
          </p:nvPr>
        </p:nvGraphicFramePr>
        <p:xfrm>
          <a:off x="7648596" y="1389445"/>
          <a:ext cx="3859042" cy="883067"/>
        </p:xfrm>
        <a:graphic>
          <a:graphicData uri="http://schemas.openxmlformats.org/drawingml/2006/table">
            <a:tbl>
              <a:tblPr firstRow="1" bandRow="1">
                <a:tableStyleId>{5C22544A-7EE6-4342-B048-85BDC9FD1C3A}</a:tableStyleId>
              </a:tblPr>
              <a:tblGrid>
                <a:gridCol w="942531">
                  <a:extLst>
                    <a:ext uri="{9D8B030D-6E8A-4147-A177-3AD203B41FA5}">
                      <a16:colId xmlns:a16="http://schemas.microsoft.com/office/drawing/2014/main" val="3715609987"/>
                    </a:ext>
                  </a:extLst>
                </a:gridCol>
                <a:gridCol w="817880">
                  <a:extLst>
                    <a:ext uri="{9D8B030D-6E8A-4147-A177-3AD203B41FA5}">
                      <a16:colId xmlns:a16="http://schemas.microsoft.com/office/drawing/2014/main" val="4090672703"/>
                    </a:ext>
                  </a:extLst>
                </a:gridCol>
                <a:gridCol w="814134">
                  <a:extLst>
                    <a:ext uri="{9D8B030D-6E8A-4147-A177-3AD203B41FA5}">
                      <a16:colId xmlns:a16="http://schemas.microsoft.com/office/drawing/2014/main" val="2544432867"/>
                    </a:ext>
                  </a:extLst>
                </a:gridCol>
                <a:gridCol w="625793">
                  <a:extLst>
                    <a:ext uri="{9D8B030D-6E8A-4147-A177-3AD203B41FA5}">
                      <a16:colId xmlns:a16="http://schemas.microsoft.com/office/drawing/2014/main" val="546671012"/>
                    </a:ext>
                  </a:extLst>
                </a:gridCol>
                <a:gridCol w="658704">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Portal RAM</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a:t>
                      </a:r>
                      <a:r>
                        <a:rPr lang="pt-PT" sz="1200" baseline="0" dirty="0" smtClean="0">
                          <a:solidFill>
                            <a:schemeClr val="tx1"/>
                          </a:solidFill>
                        </a:rPr>
                        <a:t> de Saúde</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000" dirty="0" smtClean="0">
                          <a:solidFill>
                            <a:schemeClr val="accent5">
                              <a:lumMod val="50000"/>
                            </a:schemeClr>
                          </a:solidFill>
                        </a:rPr>
                        <a:t>1.997</a:t>
                      </a:r>
                      <a:endParaRPr lang="pt-PT" sz="2000"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1.846</a:t>
                      </a:r>
                      <a:endParaRPr lang="pt-PT" sz="20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92%</a:t>
                      </a:r>
                      <a:endParaRPr lang="pt-PT" sz="20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151</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8%</a:t>
                      </a:r>
                      <a:endParaRPr lang="pt-PT" sz="20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3578748274"/>
              </p:ext>
            </p:extLst>
          </p:nvPr>
        </p:nvGraphicFramePr>
        <p:xfrm>
          <a:off x="7645718" y="2464863"/>
          <a:ext cx="3878518" cy="883067"/>
        </p:xfrm>
        <a:graphic>
          <a:graphicData uri="http://schemas.openxmlformats.org/drawingml/2006/table">
            <a:tbl>
              <a:tblPr firstRow="1" bandRow="1">
                <a:tableStyleId>{5C22544A-7EE6-4342-B048-85BDC9FD1C3A}</a:tableStyleId>
              </a:tblPr>
              <a:tblGrid>
                <a:gridCol w="942531">
                  <a:extLst>
                    <a:ext uri="{9D8B030D-6E8A-4147-A177-3AD203B41FA5}">
                      <a16:colId xmlns:a16="http://schemas.microsoft.com/office/drawing/2014/main" val="3715609987"/>
                    </a:ext>
                  </a:extLst>
                </a:gridCol>
                <a:gridCol w="817880">
                  <a:extLst>
                    <a:ext uri="{9D8B030D-6E8A-4147-A177-3AD203B41FA5}">
                      <a16:colId xmlns:a16="http://schemas.microsoft.com/office/drawing/2014/main" val="4090672703"/>
                    </a:ext>
                  </a:extLst>
                </a:gridCol>
                <a:gridCol w="814134">
                  <a:extLst>
                    <a:ext uri="{9D8B030D-6E8A-4147-A177-3AD203B41FA5}">
                      <a16:colId xmlns:a16="http://schemas.microsoft.com/office/drawing/2014/main" val="2544432867"/>
                    </a:ext>
                  </a:extLst>
                </a:gridCol>
                <a:gridCol w="625793">
                  <a:extLst>
                    <a:ext uri="{9D8B030D-6E8A-4147-A177-3AD203B41FA5}">
                      <a16:colId xmlns:a16="http://schemas.microsoft.com/office/drawing/2014/main" val="546671012"/>
                    </a:ext>
                  </a:extLst>
                </a:gridCol>
                <a:gridCol w="678180">
                  <a:extLst>
                    <a:ext uri="{9D8B030D-6E8A-4147-A177-3AD203B41FA5}">
                      <a16:colId xmlns:a16="http://schemas.microsoft.com/office/drawing/2014/main" val="3125150764"/>
                    </a:ext>
                  </a:extLst>
                </a:gridCol>
              </a:tblGrid>
              <a:tr h="368365">
                <a:tc>
                  <a:txBody>
                    <a:bodyPr/>
                    <a:lstStyle/>
                    <a:p>
                      <a:r>
                        <a:rPr lang="pt-PT" sz="1200" dirty="0" smtClean="0">
                          <a:solidFill>
                            <a:schemeClr val="tx1"/>
                          </a:solidFill>
                        </a:rPr>
                        <a:t>Outras Vias</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Profissionais</a:t>
                      </a:r>
                      <a:r>
                        <a:rPr lang="pt-PT" sz="1200" baseline="0" dirty="0" smtClean="0">
                          <a:solidFill>
                            <a:schemeClr val="tx1"/>
                          </a:solidFill>
                        </a:rPr>
                        <a:t> de Saúde</a:t>
                      </a:r>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pt-PT" sz="1200" dirty="0" smtClean="0">
                          <a:solidFill>
                            <a:schemeClr val="tx1"/>
                          </a:solidFill>
                        </a:rPr>
                        <a:t>Utentes</a:t>
                      </a:r>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PT"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0036"/>
                  </a:ext>
                </a:extLst>
              </a:tr>
              <a:tr h="514702">
                <a:tc>
                  <a:txBody>
                    <a:bodyPr/>
                    <a:lstStyle/>
                    <a:p>
                      <a:pPr algn="ctr"/>
                      <a:r>
                        <a:rPr lang="pt-PT" sz="2000" dirty="0" smtClean="0">
                          <a:solidFill>
                            <a:schemeClr val="accent5"/>
                          </a:solidFill>
                        </a:rPr>
                        <a:t>1.492</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1.181</a:t>
                      </a:r>
                      <a:endParaRPr lang="pt-PT" sz="2000" dirty="0">
                        <a:solidFill>
                          <a:schemeClr val="accent1">
                            <a:lumMod val="50000"/>
                          </a:schemeClr>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79%</a:t>
                      </a:r>
                      <a:endParaRPr lang="pt-PT" sz="2000" dirty="0">
                        <a:solidFill>
                          <a:schemeClr val="accent5"/>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1">
                              <a:lumMod val="50000"/>
                            </a:schemeClr>
                          </a:solidFill>
                        </a:rPr>
                        <a:t>311</a:t>
                      </a:r>
                      <a:endParaRPr lang="pt-PT" sz="200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2000" dirty="0" smtClean="0">
                          <a:solidFill>
                            <a:schemeClr val="accent5"/>
                          </a:solidFill>
                        </a:rPr>
                        <a:t>21%</a:t>
                      </a:r>
                      <a:endParaRPr lang="pt-PT" sz="2000" dirty="0">
                        <a:solidFill>
                          <a:schemeClr val="accent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03876"/>
                  </a:ext>
                </a:extLst>
              </a:tr>
            </a:tbl>
          </a:graphicData>
        </a:graphic>
      </p:graphicFrame>
      <p:graphicFrame>
        <p:nvGraphicFramePr>
          <p:cNvPr id="16" name="Gráfico 15"/>
          <p:cNvGraphicFramePr/>
          <p:nvPr>
            <p:extLst>
              <p:ext uri="{D42A27DB-BD31-4B8C-83A1-F6EECF244321}">
                <p14:modId xmlns:p14="http://schemas.microsoft.com/office/powerpoint/2010/main" val="2355592626"/>
              </p:ext>
            </p:extLst>
          </p:nvPr>
        </p:nvGraphicFramePr>
        <p:xfrm>
          <a:off x="9616276" y="4941518"/>
          <a:ext cx="2167157" cy="1926747"/>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Conexão reta unidirecional 4"/>
          <p:cNvCxnSpPr/>
          <p:nvPr/>
        </p:nvCxnSpPr>
        <p:spPr>
          <a:xfrm flipV="1">
            <a:off x="9342408" y="4226944"/>
            <a:ext cx="603849" cy="425794"/>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xão reta unidirecional 16"/>
          <p:cNvCxnSpPr/>
          <p:nvPr/>
        </p:nvCxnSpPr>
        <p:spPr>
          <a:xfrm>
            <a:off x="9342408" y="5141439"/>
            <a:ext cx="681489" cy="36434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2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3154</TotalTime>
  <Words>2809</Words>
  <Application>Microsoft Office PowerPoint</Application>
  <PresentationFormat>Ecrã Panorâmico</PresentationFormat>
  <Paragraphs>995</Paragraphs>
  <Slides>27</Slides>
  <Notes>0</Notes>
  <HiddenSlides>0</HiddenSlides>
  <MMClips>0</MMClips>
  <ScaleCrop>false</ScaleCrop>
  <HeadingPairs>
    <vt:vector size="6" baseType="variant">
      <vt:variant>
        <vt:lpstr>Tipos de letra usados</vt:lpstr>
      </vt:variant>
      <vt:variant>
        <vt:i4>10</vt:i4>
      </vt:variant>
      <vt:variant>
        <vt:lpstr>Tema</vt:lpstr>
      </vt:variant>
      <vt:variant>
        <vt:i4>1</vt:i4>
      </vt:variant>
      <vt:variant>
        <vt:lpstr>Títulos dos diapositivos</vt:lpstr>
      </vt:variant>
      <vt:variant>
        <vt:i4>27</vt:i4>
      </vt:variant>
    </vt:vector>
  </HeadingPairs>
  <TitlesOfParts>
    <vt:vector size="38" baseType="lpstr">
      <vt:lpstr>Arial</vt:lpstr>
      <vt:lpstr>Avenir Next Condensed</vt:lpstr>
      <vt:lpstr>Avenir Next Condensed Demi Bold</vt:lpstr>
      <vt:lpstr>Calibri</vt:lpstr>
      <vt:lpstr>Calibri Light</vt:lpstr>
      <vt:lpstr>Futura Medium</vt:lpstr>
      <vt:lpstr>Helvetica Neue Medium</vt:lpstr>
      <vt:lpstr>Segoe UI</vt:lpstr>
      <vt:lpstr>Segoe UI Black</vt:lpstr>
      <vt:lpstr>Wingdings</vt:lpstr>
      <vt:lpstr>Tema do Office</vt:lpstr>
      <vt:lpstr>Relatório Casuística 2018</vt:lpstr>
      <vt:lpstr>Índice</vt:lpstr>
      <vt:lpstr>Evolução 1992 - 2018</vt:lpstr>
      <vt:lpstr>Evolução 1992 – 2018</vt:lpstr>
      <vt:lpstr>2018 - Notificações e Casos de RAM</vt:lpstr>
      <vt:lpstr>2018 - Total de Notificações de RAM</vt:lpstr>
      <vt:lpstr>2018 - Total de Casos de RAM</vt:lpstr>
      <vt:lpstr>Apresentação do PowerPoint</vt:lpstr>
      <vt:lpstr>2018 - Total de Notificações de Via Direta</vt:lpstr>
      <vt:lpstr>2018 - Total de Notificações de Via Direta</vt:lpstr>
      <vt:lpstr>2018 - Total de Notificações de Via Direta</vt:lpstr>
      <vt:lpstr>2018 - Total de Notificações de Via Direta</vt:lpstr>
      <vt:lpstr>2018 - Total de Notificações de Via Direta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2018</dc:title>
  <dc:creator>Revisor</dc:creator>
  <cp:lastModifiedBy>Revisor</cp:lastModifiedBy>
  <cp:revision>266</cp:revision>
  <cp:lastPrinted>2019-06-04T13:46:13Z</cp:lastPrinted>
  <dcterms:created xsi:type="dcterms:W3CDTF">2019-01-30T15:41:02Z</dcterms:created>
  <dcterms:modified xsi:type="dcterms:W3CDTF">2019-06-04T13:46:41Z</dcterms:modified>
</cp:coreProperties>
</file>