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ntonio Bold Italic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Gothic" panose="020B0604020202020204" charset="0"/>
      <p:regular r:id="rId9"/>
    </p:embeddedFont>
    <p:embeddedFont>
      <p:font typeface="League Spartan" panose="020B0604020202020204" charset="0"/>
      <p:regular r:id="rId10"/>
    </p:embeddedFont>
    <p:embeddedFont>
      <p:font typeface="Oswald" panose="00000500000000000000" pitchFamily="2" charset="0"/>
      <p:regular r:id="rId11"/>
      <p:bold r:id="rId12"/>
    </p:embeddedFont>
    <p:embeddedFont>
      <p:font typeface="Oswald Bold" panose="00000800000000000000" charset="0"/>
      <p:regular r:id="rId13"/>
    </p:embeddedFont>
    <p:embeddedFont>
      <p:font typeface="Poppins" panose="00000500000000000000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2" d="100"/>
          <a:sy n="92" d="100"/>
        </p:scale>
        <p:origin x="928" y="-1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1716"/>
            <a:ext cx="8252986" cy="11314539"/>
          </a:xfrm>
          <a:custGeom>
            <a:avLst/>
            <a:gdLst/>
            <a:ahLst/>
            <a:cxnLst/>
            <a:rect l="l" t="t" r="r" b="b"/>
            <a:pathLst>
              <a:path w="8252986" h="11314539">
                <a:moveTo>
                  <a:pt x="0" y="0"/>
                </a:moveTo>
                <a:lnTo>
                  <a:pt x="8252986" y="0"/>
                </a:lnTo>
                <a:lnTo>
                  <a:pt x="8252986" y="11314538"/>
                </a:lnTo>
                <a:lnTo>
                  <a:pt x="0" y="11314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397" r="-413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0350" y="3744826"/>
            <a:ext cx="9144000" cy="1837923"/>
            <a:chOff x="0" y="0"/>
            <a:chExt cx="14895098" cy="24505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95098" cy="2450564"/>
            </a:xfrm>
            <a:custGeom>
              <a:avLst/>
              <a:gdLst/>
              <a:ahLst/>
              <a:cxnLst/>
              <a:rect l="l" t="t" r="r" b="b"/>
              <a:pathLst>
                <a:path w="14895098" h="2450564">
                  <a:moveTo>
                    <a:pt x="0" y="0"/>
                  </a:moveTo>
                  <a:lnTo>
                    <a:pt x="14895098" y="0"/>
                  </a:lnTo>
                  <a:lnTo>
                    <a:pt x="14895098" y="2450564"/>
                  </a:lnTo>
                  <a:lnTo>
                    <a:pt x="0" y="245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6000"/>
              </a:blip>
              <a:stretch>
                <a:fillRect t="-120982" b="-617394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071995" y="282108"/>
              <a:ext cx="10147885" cy="1569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Norma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orientadora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sobre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a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utilização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de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medicamentos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manipulados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para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terapia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fágica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em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contexto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hospitalar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–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preparações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magistrais</a:t>
              </a:r>
              <a:r>
                <a:rPr lang="en-US" sz="2300" b="1" dirty="0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de </a:t>
              </a:r>
              <a:r>
                <a:rPr lang="en-US" sz="2300" b="1" dirty="0" err="1">
                  <a:solidFill>
                    <a:srgbClr val="503E4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bacteriófagos</a:t>
              </a:r>
              <a:endParaRPr lang="en-US" sz="2300" b="1" dirty="0">
                <a:solidFill>
                  <a:srgbClr val="503E4E"/>
                </a:solidFill>
                <a:latin typeface="Oswald Bold"/>
                <a:ea typeface="Oswald Bold"/>
                <a:cs typeface="Oswald Bold"/>
                <a:sym typeface="Oswald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38719"/>
            <a:ext cx="8252986" cy="1174614"/>
          </a:xfrm>
          <a:custGeom>
            <a:avLst/>
            <a:gdLst/>
            <a:ahLst/>
            <a:cxnLst/>
            <a:rect l="l" t="t" r="r" b="b"/>
            <a:pathLst>
              <a:path w="7706495" h="1174614">
                <a:moveTo>
                  <a:pt x="0" y="0"/>
                </a:moveTo>
                <a:lnTo>
                  <a:pt x="7706496" y="0"/>
                </a:lnTo>
                <a:lnTo>
                  <a:pt x="7706496" y="1174615"/>
                </a:lnTo>
                <a:lnTo>
                  <a:pt x="0" y="117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</a:blip>
            <a:stretch>
              <a:fillRect l="-13868" t="-6913" r="-17069" b="-691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PT" dirty="0"/>
          </a:p>
        </p:txBody>
      </p:sp>
      <p:sp>
        <p:nvSpPr>
          <p:cNvPr id="7" name="Freeform 7"/>
          <p:cNvSpPr/>
          <p:nvPr/>
        </p:nvSpPr>
        <p:spPr>
          <a:xfrm>
            <a:off x="2404427" y="7910302"/>
            <a:ext cx="2768810" cy="1021277"/>
          </a:xfrm>
          <a:custGeom>
            <a:avLst/>
            <a:gdLst/>
            <a:ahLst/>
            <a:cxnLst/>
            <a:rect l="l" t="t" r="r" b="b"/>
            <a:pathLst>
              <a:path w="2768810" h="1021277">
                <a:moveTo>
                  <a:pt x="0" y="0"/>
                </a:moveTo>
                <a:lnTo>
                  <a:pt x="2768810" y="0"/>
                </a:lnTo>
                <a:lnTo>
                  <a:pt x="2768810" y="1021277"/>
                </a:lnTo>
                <a:lnTo>
                  <a:pt x="0" y="10212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l="-139599" t="-62899" r="-138961" b="-7700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22738" y="7833193"/>
            <a:ext cx="4256443" cy="58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sz="348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25 NOVEMBRO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2975" y="8435817"/>
            <a:ext cx="3194051" cy="44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3"/>
              </a:lnSpc>
            </a:pPr>
            <a:r>
              <a:rPr lang="en-US" sz="2588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11:30 - 12:30</a:t>
            </a:r>
          </a:p>
        </p:txBody>
      </p:sp>
      <p:sp>
        <p:nvSpPr>
          <p:cNvPr id="10" name="Freeform 10"/>
          <p:cNvSpPr/>
          <p:nvPr/>
        </p:nvSpPr>
        <p:spPr>
          <a:xfrm>
            <a:off x="2764823" y="9577845"/>
            <a:ext cx="2030353" cy="716310"/>
          </a:xfrm>
          <a:custGeom>
            <a:avLst/>
            <a:gdLst/>
            <a:ahLst/>
            <a:cxnLst/>
            <a:rect l="l" t="t" r="r" b="b"/>
            <a:pathLst>
              <a:path w="2030353" h="716310">
                <a:moveTo>
                  <a:pt x="0" y="0"/>
                </a:moveTo>
                <a:lnTo>
                  <a:pt x="2030354" y="0"/>
                </a:lnTo>
                <a:lnTo>
                  <a:pt x="2030354" y="716310"/>
                </a:lnTo>
                <a:lnTo>
                  <a:pt x="0" y="7163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80303" y="859574"/>
            <a:ext cx="901565" cy="82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8"/>
              </a:lnSpc>
              <a:spcBef>
                <a:spcPct val="0"/>
              </a:spcBef>
            </a:pPr>
            <a:r>
              <a:rPr lang="en-US" sz="4777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|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3561" y="915574"/>
            <a:ext cx="1135621" cy="82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8"/>
              </a:lnSpc>
              <a:spcBef>
                <a:spcPct val="0"/>
              </a:spcBef>
            </a:pPr>
            <a:r>
              <a:rPr lang="en-US" sz="4777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|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1344" y="1128677"/>
            <a:ext cx="2219447" cy="68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144" b="1" i="1">
                <a:solidFill>
                  <a:srgbClr val="FFFFFF"/>
                </a:solidFill>
                <a:latin typeface="Antonio Bold Italics"/>
                <a:ea typeface="Antonio Bold Italics"/>
                <a:cs typeface="Antonio Bold Italics"/>
                <a:sym typeface="Antonio Bold Italics"/>
              </a:rPr>
              <a:t>WEBINAR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0140" y="9997087"/>
            <a:ext cx="3519681" cy="468224"/>
            <a:chOff x="0" y="0"/>
            <a:chExt cx="4692908" cy="624299"/>
          </a:xfrm>
        </p:grpSpPr>
        <p:sp>
          <p:nvSpPr>
            <p:cNvPr id="3" name="Freeform 3"/>
            <p:cNvSpPr/>
            <p:nvPr/>
          </p:nvSpPr>
          <p:spPr>
            <a:xfrm>
              <a:off x="3004558" y="36290"/>
              <a:ext cx="1688349" cy="588010"/>
            </a:xfrm>
            <a:custGeom>
              <a:avLst/>
              <a:gdLst/>
              <a:ahLst/>
              <a:cxnLst/>
              <a:rect l="l" t="t" r="r" b="b"/>
              <a:pathLst>
                <a:path w="1688349" h="588010">
                  <a:moveTo>
                    <a:pt x="0" y="0"/>
                  </a:moveTo>
                  <a:lnTo>
                    <a:pt x="1688350" y="0"/>
                  </a:lnTo>
                  <a:lnTo>
                    <a:pt x="1688350" y="588009"/>
                  </a:lnTo>
                  <a:lnTo>
                    <a:pt x="0" y="588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52957" cy="624299"/>
            </a:xfrm>
            <a:custGeom>
              <a:avLst/>
              <a:gdLst/>
              <a:ahLst/>
              <a:cxnLst/>
              <a:rect l="l" t="t" r="r" b="b"/>
              <a:pathLst>
                <a:path w="2352957" h="624299">
                  <a:moveTo>
                    <a:pt x="0" y="0"/>
                  </a:moveTo>
                  <a:lnTo>
                    <a:pt x="2352957" y="0"/>
                  </a:lnTo>
                  <a:lnTo>
                    <a:pt x="2352957" y="624299"/>
                  </a:lnTo>
                  <a:lnTo>
                    <a:pt x="0" y="624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972" t="-18369" r="-4972" b="-2616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967088" y="8286642"/>
            <a:ext cx="3424119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u="none" strike="noStrike" spc="250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Fim</a:t>
            </a:r>
            <a:r>
              <a:rPr lang="en-US" sz="2500" b="1" u="none" strike="noStrike" spc="25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 da </a:t>
            </a:r>
            <a:r>
              <a:rPr lang="en-US" sz="2500" b="1" u="none" strike="noStrike" spc="250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Sessão</a:t>
            </a:r>
            <a:r>
              <a:rPr lang="en-US" sz="2500" b="1" u="none" strike="noStrike" spc="25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7088" y="5351198"/>
            <a:ext cx="5607098" cy="25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0"/>
              </a:lnSpc>
              <a:spcBef>
                <a:spcPct val="0"/>
              </a:spcBef>
            </a:pPr>
            <a:r>
              <a:rPr lang="en-US" sz="1528" spc="152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Ana Paula Martins |</a:t>
            </a:r>
            <a:r>
              <a:rPr lang="pt-PT" sz="1600" spc="189" dirty="0">
                <a:solidFill>
                  <a:srgbClr val="2B3467"/>
                </a:solidFill>
                <a:latin typeface="Poppins"/>
                <a:cs typeface="Poppins"/>
              </a:rPr>
              <a:t> </a:t>
            </a:r>
            <a:r>
              <a:rPr lang="pt-PT" sz="1528" spc="152" dirty="0">
                <a:solidFill>
                  <a:srgbClr val="2B3467"/>
                </a:solidFill>
                <a:latin typeface="League Gothic"/>
              </a:rPr>
              <a:t>Direção de Avaliação de Medicamentos</a:t>
            </a:r>
            <a:r>
              <a:rPr lang="en-US" sz="1528" spc="152" dirty="0">
                <a:solidFill>
                  <a:srgbClr val="2B3467"/>
                </a:solidFill>
                <a:latin typeface="League Gothic"/>
                <a:sym typeface="League Gothic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7088" y="6090755"/>
            <a:ext cx="250857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249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Painel</a:t>
            </a:r>
            <a:r>
              <a:rPr lang="en-US" sz="2499" b="1" u="none" strike="noStrike" spc="249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 de </a:t>
            </a:r>
            <a:r>
              <a:rPr lang="en-US" sz="2499" b="1" u="none" strike="noStrike" spc="249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discussão</a:t>
            </a:r>
            <a:endParaRPr lang="en-US" sz="2499" b="1" u="none" strike="noStrike" spc="249" dirty="0">
              <a:solidFill>
                <a:srgbClr val="2B3467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46139" y="3778207"/>
            <a:ext cx="1495597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53"/>
              </a:lnSpc>
              <a:spcBef>
                <a:spcPct val="0"/>
              </a:spcBef>
            </a:pPr>
            <a:r>
              <a:rPr lang="en-US" sz="2109" u="none" strike="noStrike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11:30 - </a:t>
            </a:r>
            <a:r>
              <a:rPr lang="en-US" sz="2109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11</a:t>
            </a:r>
            <a:r>
              <a:rPr lang="en-US" sz="2109" u="none" strike="noStrike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:40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7088" y="3778207"/>
            <a:ext cx="270757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249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Sessão</a:t>
            </a:r>
            <a:r>
              <a:rPr lang="en-US" sz="2499" b="1" spc="249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 de </a:t>
            </a:r>
            <a:r>
              <a:rPr lang="en-US" sz="2499" b="1" spc="249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abertura</a:t>
            </a:r>
            <a:endParaRPr lang="en-US" sz="2499" b="1" spc="249" dirty="0">
              <a:solidFill>
                <a:srgbClr val="2B3467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7088" y="4934489"/>
            <a:ext cx="2887362" cy="360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2953"/>
              </a:lnSpc>
              <a:spcBef>
                <a:spcPct val="0"/>
              </a:spcBef>
            </a:pPr>
            <a:r>
              <a:rPr lang="en-US" sz="2109" b="1" u="none" strike="noStrike" spc="210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Apresentação</a:t>
            </a:r>
            <a:r>
              <a:rPr lang="en-US" sz="2109" b="1" u="none" strike="noStrike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 da Norma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7088" y="4214286"/>
            <a:ext cx="5455922" cy="315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1828" spc="153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Conselho Diretivo do INFARMED,I.P.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088" y="6533968"/>
            <a:ext cx="6468762" cy="253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140"/>
              </a:lnSpc>
              <a:spcBef>
                <a:spcPct val="0"/>
              </a:spcBef>
            </a:pPr>
            <a:r>
              <a:rPr lang="en-US" sz="1528" b="1" spc="152" dirty="0" err="1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Moderador</a:t>
            </a:r>
            <a:r>
              <a:rPr lang="en-US" sz="1528" spc="152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: Carlos Lima Alves |Vice-Presidente do  Conselho Diretivo do INFARMED,I.P.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7088" y="7152699"/>
            <a:ext cx="5583944" cy="927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40"/>
              </a:lnSpc>
              <a:spcBef>
                <a:spcPct val="0"/>
              </a:spcBef>
            </a:pPr>
            <a:r>
              <a:rPr lang="en-US" sz="1528" spc="152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Ana Paula Martins |</a:t>
            </a:r>
            <a:r>
              <a:rPr lang="pt-PT" sz="1600" spc="189" dirty="0">
                <a:solidFill>
                  <a:srgbClr val="2B3467"/>
                </a:solidFill>
                <a:latin typeface="Poppins"/>
                <a:cs typeface="Poppins"/>
              </a:rPr>
              <a:t> </a:t>
            </a:r>
            <a:r>
              <a:rPr lang="pt-PT" sz="1528" spc="152" dirty="0">
                <a:solidFill>
                  <a:srgbClr val="2B3467"/>
                </a:solidFill>
                <a:latin typeface="League Gothic"/>
              </a:rPr>
              <a:t>Direção de Avaliação de Medicamentos | INFARMED,I.P.</a:t>
            </a:r>
            <a:r>
              <a:rPr lang="en-US" sz="1528" spc="152" dirty="0">
                <a:solidFill>
                  <a:srgbClr val="2B3467"/>
                </a:solidFill>
                <a:latin typeface="League Gothic"/>
                <a:sym typeface="League Gothic"/>
              </a:rPr>
              <a:t> </a:t>
            </a:r>
          </a:p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pt-PT" sz="1528" spc="152" dirty="0">
                <a:solidFill>
                  <a:srgbClr val="2B3467"/>
                </a:solidFill>
                <a:latin typeface="League Gothic"/>
                <a:sym typeface="Poppins"/>
              </a:rPr>
              <a:t>Ana Rita Martins | Direção de Inspeção e Licenciamento </a:t>
            </a:r>
            <a:r>
              <a:rPr lang="pt-PT" sz="1528" spc="152" dirty="0">
                <a:solidFill>
                  <a:srgbClr val="2B3467"/>
                </a:solidFill>
                <a:latin typeface="League Gothic"/>
              </a:rPr>
              <a:t>| INFARMED,I.P.</a:t>
            </a:r>
            <a:r>
              <a:rPr lang="en-US" sz="1528" spc="152" dirty="0">
                <a:solidFill>
                  <a:srgbClr val="2B3467"/>
                </a:solidFill>
                <a:latin typeface="League Gothic"/>
                <a:sym typeface="League Gothic"/>
              </a:rPr>
              <a:t> </a:t>
            </a:r>
            <a:endParaRPr lang="pt-PT" sz="1528" spc="152" dirty="0">
              <a:solidFill>
                <a:srgbClr val="2B3467"/>
              </a:solidFill>
              <a:latin typeface="League Gothic"/>
              <a:sym typeface="Poppins"/>
            </a:endParaRPr>
          </a:p>
          <a:p>
            <a:pPr marL="0" lvl="0" indent="0" algn="l">
              <a:lnSpc>
                <a:spcPts val="2659"/>
              </a:lnSpc>
              <a:spcBef>
                <a:spcPct val="0"/>
              </a:spcBef>
            </a:pPr>
            <a:r>
              <a:rPr lang="pt-PT" sz="1528" spc="152" dirty="0">
                <a:solidFill>
                  <a:srgbClr val="2B3467"/>
                </a:solidFill>
                <a:latin typeface="League Gothic"/>
                <a:sym typeface="Poppins"/>
              </a:rPr>
              <a:t>Fernanda Moreira | Gabinete Jurídico e de Contencioso </a:t>
            </a:r>
            <a:r>
              <a:rPr lang="pt-PT" sz="1528" spc="152" dirty="0">
                <a:solidFill>
                  <a:srgbClr val="2B3467"/>
                </a:solidFill>
                <a:latin typeface="League Gothic"/>
              </a:rPr>
              <a:t>| INFARMED,I.P.</a:t>
            </a:r>
            <a:r>
              <a:rPr lang="en-US" sz="1528" spc="152" dirty="0">
                <a:solidFill>
                  <a:srgbClr val="2B3467"/>
                </a:solidFill>
                <a:latin typeface="League Gothic"/>
                <a:sym typeface="League Gothic"/>
              </a:rPr>
              <a:t> </a:t>
            </a:r>
            <a:endParaRPr lang="pt-PT" sz="1528" spc="152" dirty="0">
              <a:solidFill>
                <a:srgbClr val="2B3467"/>
              </a:solidFill>
              <a:latin typeface="League Gothic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184150" y="1648778"/>
            <a:ext cx="8121650" cy="1648058"/>
            <a:chOff x="0" y="0"/>
            <a:chExt cx="14895098" cy="21974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895098" cy="2197411"/>
            </a:xfrm>
            <a:custGeom>
              <a:avLst/>
              <a:gdLst/>
              <a:ahLst/>
              <a:cxnLst/>
              <a:rect l="l" t="t" r="r" b="b"/>
              <a:pathLst>
                <a:path w="14895098" h="2197411">
                  <a:moveTo>
                    <a:pt x="0" y="0"/>
                  </a:moveTo>
                  <a:lnTo>
                    <a:pt x="14895098" y="0"/>
                  </a:lnTo>
                  <a:lnTo>
                    <a:pt x="14895098" y="2197411"/>
                  </a:lnTo>
                  <a:lnTo>
                    <a:pt x="0" y="2197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</a:blip>
              <a:stretch>
                <a:fillRect t="-140680" b="-694281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003119" y="356869"/>
              <a:ext cx="10147885" cy="1828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Norma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orientadora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sobre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a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utilização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de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medicamentos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manipulados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para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terapia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fágica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em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contexto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hospitalar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Preparações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magistrais</a:t>
              </a:r>
              <a:r>
                <a:rPr lang="en-US" sz="1900" dirty="0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de </a:t>
              </a:r>
              <a:r>
                <a:rPr lang="en-US" sz="1900" dirty="0" err="1">
                  <a:solidFill>
                    <a:srgbClr val="503E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bacteriófagos</a:t>
              </a:r>
              <a:endParaRPr lang="en-US" sz="1900" dirty="0">
                <a:solidFill>
                  <a:srgbClr val="503E4E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9744716"/>
            <a:ext cx="7556500" cy="972966"/>
          </a:xfrm>
          <a:custGeom>
            <a:avLst/>
            <a:gdLst/>
            <a:ahLst/>
            <a:cxnLst/>
            <a:rect l="l" t="t" r="r" b="b"/>
            <a:pathLst>
              <a:path w="10733888" h="972966">
                <a:moveTo>
                  <a:pt x="0" y="0"/>
                </a:moveTo>
                <a:lnTo>
                  <a:pt x="10733888" y="0"/>
                </a:lnTo>
                <a:lnTo>
                  <a:pt x="10733888" y="972966"/>
                </a:lnTo>
                <a:lnTo>
                  <a:pt x="0" y="972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</a:blip>
            <a:stretch>
              <a:fillRect t="-731762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" y="-337329"/>
            <a:ext cx="7556501" cy="2001388"/>
          </a:xfrm>
          <a:custGeom>
            <a:avLst/>
            <a:gdLst/>
            <a:ahLst/>
            <a:cxnLst/>
            <a:rect l="l" t="t" r="r" b="b"/>
            <a:pathLst>
              <a:path w="8865014" h="2001388">
                <a:moveTo>
                  <a:pt x="0" y="0"/>
                </a:moveTo>
                <a:lnTo>
                  <a:pt x="8865014" y="0"/>
                </a:lnTo>
                <a:lnTo>
                  <a:pt x="8865014" y="2001388"/>
                </a:lnTo>
                <a:lnTo>
                  <a:pt x="0" y="2001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6000"/>
            </a:blip>
            <a:stretch>
              <a:fillRect t="-24340" b="-2434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39066" y="3464066"/>
            <a:ext cx="5711966" cy="170281"/>
          </a:xfrm>
          <a:custGeom>
            <a:avLst/>
            <a:gdLst/>
            <a:ahLst/>
            <a:cxnLst/>
            <a:rect l="l" t="t" r="r" b="b"/>
            <a:pathLst>
              <a:path w="5711966" h="170281">
                <a:moveTo>
                  <a:pt x="0" y="0"/>
                </a:moveTo>
                <a:lnTo>
                  <a:pt x="5711966" y="0"/>
                </a:lnTo>
                <a:lnTo>
                  <a:pt x="5711966" y="170280"/>
                </a:lnTo>
                <a:lnTo>
                  <a:pt x="0" y="170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</a:blip>
            <a:stretch>
              <a:fillRect b="-206092"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7097104" y="7126758"/>
            <a:ext cx="420041" cy="498750"/>
          </a:xfrm>
          <a:custGeom>
            <a:avLst/>
            <a:gdLst/>
            <a:ahLst/>
            <a:cxnLst/>
            <a:rect l="l" t="t" r="r" b="b"/>
            <a:pathLst>
              <a:path w="420041" h="1376961">
                <a:moveTo>
                  <a:pt x="0" y="0"/>
                </a:moveTo>
                <a:lnTo>
                  <a:pt x="420041" y="0"/>
                </a:lnTo>
                <a:lnTo>
                  <a:pt x="420041" y="1376961"/>
                </a:lnTo>
                <a:lnTo>
                  <a:pt x="0" y="1376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3429" r="-753189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-69328" y="923343"/>
            <a:ext cx="7089977" cy="59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sz="1750" spc="1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Segunda-feira, 25 de novembro 2024</a:t>
            </a:r>
          </a:p>
          <a:p>
            <a:pPr algn="ctr">
              <a:lnSpc>
                <a:spcPts val="2451"/>
              </a:lnSpc>
            </a:pPr>
            <a:r>
              <a:rPr lang="en-US" sz="1750" spc="17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11:30 - 12:30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94949" y="136770"/>
            <a:ext cx="3480188" cy="729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5"/>
              </a:lnSpc>
              <a:spcBef>
                <a:spcPct val="0"/>
              </a:spcBef>
            </a:pPr>
            <a:r>
              <a:rPr lang="en-US" sz="4282" spc="42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WEBINAR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27412" y="5014253"/>
            <a:ext cx="1495597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53"/>
              </a:lnSpc>
              <a:spcBef>
                <a:spcPct val="0"/>
              </a:spcBef>
            </a:pPr>
            <a:r>
              <a:rPr lang="en-US" sz="2109" u="none" strike="noStrike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11:40 - 12:00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46139" y="6125096"/>
            <a:ext cx="1342421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53"/>
              </a:lnSpc>
              <a:spcBef>
                <a:spcPct val="0"/>
              </a:spcBef>
            </a:pPr>
            <a:r>
              <a:rPr lang="en-US" sz="2109" spc="21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12</a:t>
            </a:r>
            <a:r>
              <a:rPr lang="en-US" sz="2109" u="none" strike="noStrike" spc="21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:00 - 12:30</a:t>
            </a:r>
            <a:endParaRPr lang="en-US" sz="2109" u="none" strike="noStrike" spc="210" dirty="0">
              <a:solidFill>
                <a:srgbClr val="2B3467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927412" y="8381082"/>
            <a:ext cx="1342421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53"/>
              </a:lnSpc>
              <a:spcBef>
                <a:spcPct val="0"/>
              </a:spcBef>
            </a:pPr>
            <a:r>
              <a:rPr lang="en-US" sz="2109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12</a:t>
            </a:r>
            <a:r>
              <a:rPr lang="en-US" sz="2109" u="none" strike="noStrike" spc="210" dirty="0">
                <a:solidFill>
                  <a:srgbClr val="2B3467"/>
                </a:solidFill>
                <a:latin typeface="League Gothic"/>
                <a:ea typeface="League Gothic"/>
                <a:cs typeface="League Gothic"/>
                <a:sym typeface="League Gothic"/>
              </a:rPr>
              <a:t>:30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161</Words>
  <Application>Microsoft Office PowerPoint</Application>
  <PresentationFormat>Personalizados</PresentationFormat>
  <Paragraphs>24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11" baseType="lpstr">
      <vt:lpstr>League Spartan</vt:lpstr>
      <vt:lpstr>League Gothic</vt:lpstr>
      <vt:lpstr>Oswald</vt:lpstr>
      <vt:lpstr>Calibri</vt:lpstr>
      <vt:lpstr>Oswald Bold</vt:lpstr>
      <vt:lpstr>Arial</vt:lpstr>
      <vt:lpstr>Antonio Bold Italics</vt:lpstr>
      <vt:lpstr>Poppins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Norma Orientadora - Bacteria</dc:title>
  <dc:creator>Marija Savic</dc:creator>
  <cp:lastModifiedBy>Marija Savic</cp:lastModifiedBy>
  <cp:revision>4</cp:revision>
  <dcterms:created xsi:type="dcterms:W3CDTF">2006-08-16T00:00:00Z</dcterms:created>
  <dcterms:modified xsi:type="dcterms:W3CDTF">2024-11-21T09:03:37Z</dcterms:modified>
  <dc:identifier>DAGXCS-YepA</dc:identifier>
</cp:coreProperties>
</file>