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7" r:id="rId2"/>
    <p:sldId id="400" r:id="rId3"/>
    <p:sldId id="392" r:id="rId4"/>
    <p:sldId id="396" r:id="rId5"/>
    <p:sldId id="406" r:id="rId6"/>
    <p:sldId id="401" r:id="rId7"/>
    <p:sldId id="394" r:id="rId8"/>
    <p:sldId id="39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ma Fortunas" initials="TF" lastIdx="9" clrIdx="0">
    <p:extLst>
      <p:ext uri="{19B8F6BF-5375-455C-9EA6-DF929625EA0E}">
        <p15:presenceInfo xmlns:p15="http://schemas.microsoft.com/office/powerpoint/2012/main" userId="128c4fbdb4e2c72c" providerId="Windows Live"/>
      </p:ext>
    </p:extLst>
  </p:cmAuthor>
  <p:cmAuthor id="2" name="Telma Fortunas" initials="TF [2]" lastIdx="11" clrIdx="1">
    <p:extLst>
      <p:ext uri="{19B8F6BF-5375-455C-9EA6-DF929625EA0E}">
        <p15:presenceInfo xmlns:p15="http://schemas.microsoft.com/office/powerpoint/2012/main" userId="S-1-5-21-324612684-601419277-693638940-1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1A18"/>
    <a:srgbClr val="D4D4D4"/>
    <a:srgbClr val="532D6D"/>
    <a:srgbClr val="53C8E9"/>
    <a:srgbClr val="957C9C"/>
    <a:srgbClr val="44546A"/>
    <a:srgbClr val="00C2B3"/>
    <a:srgbClr val="E1ED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00" y="72"/>
      </p:cViewPr>
      <p:guideLst>
        <p:guide orient="horz" pos="2727"/>
        <p:guide pos="3863"/>
        <p:guide pos="7559"/>
        <p:guide orient="horz" pos="14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170C-68BA-460C-AF31-C8301FDEF20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9438-9151-4833-B15B-86363E0C51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5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137E-2FBF-43D9-A552-5A251A942D5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7DD6-52CB-4764-9B2D-D2FA42277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7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0F351A7-EAFA-4042-8875-928F1157C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0493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82E6B4-11FD-4B96-BD12-202A47E14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234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2971C3-5272-4AB0-B0D9-80A2C166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34" y="1905681"/>
            <a:ext cx="795273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D0C1AC-B765-4B45-ADD5-8DB8FB6B6B13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1" y="3070001"/>
            <a:ext cx="7864601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280C9-49E5-4379-B5D2-026096D55B0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0" y="3108101"/>
            <a:ext cx="7864602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B1B94-E3AB-4293-BCED-FAAD4D857891}"/>
              </a:ext>
            </a:extLst>
          </p:cNvPr>
          <p:cNvCxnSpPr/>
          <p:nvPr userDrawn="1"/>
        </p:nvCxnSpPr>
        <p:spPr>
          <a:xfrm>
            <a:off x="4673600" y="3522220"/>
            <a:ext cx="0" cy="357410"/>
          </a:xfrm>
          <a:prstGeom prst="line">
            <a:avLst/>
          </a:prstGeom>
          <a:ln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023C0-4C8A-45C3-9546-D2147B28F498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DA7307D-037B-42DD-AED2-AF2BE69E4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234" y="2555430"/>
            <a:ext cx="795273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52E8-19CC-40C7-AC3F-C59DA4BD2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 b="22687"/>
          <a:stretch/>
        </p:blipFill>
        <p:spPr>
          <a:xfrm>
            <a:off x="8796858" y="756094"/>
            <a:ext cx="3395142" cy="46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abela 3"/>
          <p:cNvSpPr>
            <a:spLocks noGrp="1"/>
          </p:cNvSpPr>
          <p:nvPr>
            <p:ph type="tbl" sz="quarter" idx="11"/>
          </p:nvPr>
        </p:nvSpPr>
        <p:spPr>
          <a:xfrm>
            <a:off x="244475" y="1456660"/>
            <a:ext cx="11280775" cy="5114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6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6"/>
          <p:cNvSpPr/>
          <p:nvPr userDrawn="1"/>
        </p:nvSpPr>
        <p:spPr>
          <a:xfrm>
            <a:off x="252561" y="1365250"/>
            <a:ext cx="5752453" cy="5118577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6660108" y="2374711"/>
            <a:ext cx="2402006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5364116" cy="4803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700838" y="2524125"/>
            <a:ext cx="5145087" cy="401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204084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459599"/>
            <a:ext cx="4981644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21170" y="1484784"/>
            <a:ext cx="5079176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18413" y="1446663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0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760561"/>
            <a:ext cx="10167794" cy="472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 rot="5400000">
            <a:off x="2784144" y="-1091820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1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Gráfico 5"/>
          <p:cNvSpPr>
            <a:spLocks noGrp="1"/>
          </p:cNvSpPr>
          <p:nvPr>
            <p:ph type="chart" sz="quarter" idx="11"/>
          </p:nvPr>
        </p:nvSpPr>
        <p:spPr>
          <a:xfrm>
            <a:off x="327025" y="1323975"/>
            <a:ext cx="11477625" cy="5159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3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247524" y="533728"/>
            <a:ext cx="2705407" cy="23595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247524" y="4203510"/>
            <a:ext cx="2705407" cy="236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9192344" y="548680"/>
            <a:ext cx="2705407" cy="60158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0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299200" y="548681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FA8D7868-F11B-4C77-AC6C-DB6C80120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199" y="4446803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3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433956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8328248" y="4192632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8184232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9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s, txts 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AC979-40BD-44EB-8FB4-D265E34044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174" y="4125554"/>
            <a:ext cx="7001298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4511824" y="6009069"/>
            <a:ext cx="1711555" cy="5827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3650" y="6009069"/>
            <a:ext cx="1707144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9201829" y="6009068"/>
            <a:ext cx="1775520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1575" y="1249354"/>
            <a:ext cx="4266591" cy="949953"/>
            <a:chOff x="339634" y="1358536"/>
            <a:chExt cx="4537166" cy="1010196"/>
          </a:xfrm>
          <a:solidFill>
            <a:srgbClr val="00CDBE"/>
          </a:solidFill>
        </p:grpSpPr>
        <p:sp>
          <p:nvSpPr>
            <p:cNvPr id="5" name="Retângulo 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iângulo isósceles 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upo 7"/>
          <p:cNvGrpSpPr/>
          <p:nvPr userDrawn="1"/>
        </p:nvGrpSpPr>
        <p:grpSpPr>
          <a:xfrm>
            <a:off x="191575" y="2372348"/>
            <a:ext cx="4266591" cy="949953"/>
            <a:chOff x="339634" y="1358536"/>
            <a:chExt cx="4537166" cy="1010196"/>
          </a:xfrm>
          <a:solidFill>
            <a:srgbClr val="096A63"/>
          </a:solidFill>
        </p:grpSpPr>
        <p:sp>
          <p:nvSpPr>
            <p:cNvPr id="9" name="Retângulo 8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riângulo isósceles 9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>
            <a:off x="191575" y="3495342"/>
            <a:ext cx="4266591" cy="949953"/>
            <a:chOff x="339634" y="1358536"/>
            <a:chExt cx="4537166" cy="1010196"/>
          </a:xfrm>
          <a:solidFill>
            <a:srgbClr val="364354"/>
          </a:solidFill>
        </p:grpSpPr>
        <p:sp>
          <p:nvSpPr>
            <p:cNvPr id="12" name="Retângulo 11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riângulo isósceles 12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>
            <a:off x="191575" y="4618334"/>
            <a:ext cx="4266591" cy="949953"/>
            <a:chOff x="339634" y="1358536"/>
            <a:chExt cx="4537166" cy="1010196"/>
          </a:xfrm>
          <a:solidFill>
            <a:srgbClr val="00968B"/>
          </a:solidFill>
        </p:grpSpPr>
        <p:sp>
          <p:nvSpPr>
            <p:cNvPr id="15" name="Retângulo 1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riângulo isósceles 1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191344" y="2307599"/>
            <a:ext cx="11463843" cy="2250110"/>
            <a:chOff x="191345" y="2307599"/>
            <a:chExt cx="10741952" cy="2250110"/>
          </a:xfrm>
        </p:grpSpPr>
        <p:cxnSp>
          <p:nvCxnSpPr>
            <p:cNvPr id="17" name="Conector reto 16"/>
            <p:cNvCxnSpPr/>
            <p:nvPr userDrawn="1"/>
          </p:nvCxnSpPr>
          <p:spPr>
            <a:xfrm>
              <a:off x="191345" y="230759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 userDrawn="1"/>
          </p:nvCxnSpPr>
          <p:spPr>
            <a:xfrm>
              <a:off x="191345" y="3406575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 userDrawn="1"/>
          </p:nvCxnSpPr>
          <p:spPr>
            <a:xfrm>
              <a:off x="191345" y="455770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 userDrawn="1"/>
        </p:nvSpPr>
        <p:spPr>
          <a:xfrm>
            <a:off x="218364" y="5704764"/>
            <a:ext cx="11436824" cy="1433015"/>
          </a:xfrm>
          <a:prstGeom prst="rect">
            <a:avLst/>
          </a:prstGeom>
          <a:noFill/>
          <a:ln w="38100">
            <a:solidFill>
              <a:srgbClr val="957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tângulo 21"/>
          <p:cNvSpPr/>
          <p:nvPr userDrawn="1"/>
        </p:nvSpPr>
        <p:spPr>
          <a:xfrm>
            <a:off x="327546" y="5827594"/>
            <a:ext cx="887105" cy="887105"/>
          </a:xfrm>
          <a:prstGeom prst="rect">
            <a:avLst/>
          </a:prstGeom>
          <a:solidFill>
            <a:srgbClr val="53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294665" y="1518956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294665" y="2640681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294665" y="379280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294665" y="487292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2" name="Espaço Reservado para Texto 8"/>
          <p:cNvSpPr>
            <a:spLocks noGrp="1"/>
          </p:cNvSpPr>
          <p:nvPr>
            <p:ph type="body" sz="quarter" idx="19"/>
          </p:nvPr>
        </p:nvSpPr>
        <p:spPr>
          <a:xfrm>
            <a:off x="4655840" y="1419367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0"/>
          </p:nvPr>
        </p:nvSpPr>
        <p:spPr>
          <a:xfrm>
            <a:off x="4655840" y="2492896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1"/>
          </p:nvPr>
        </p:nvSpPr>
        <p:spPr>
          <a:xfrm>
            <a:off x="4655840" y="3645025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22"/>
          </p:nvPr>
        </p:nvSpPr>
        <p:spPr>
          <a:xfrm>
            <a:off x="4655840" y="4797152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7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380647" y="5849976"/>
            <a:ext cx="10124415" cy="8647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95B1-A697-4A0D-87DA-0E758CCFB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6" name="Straight Connector 12"/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43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313898" y="1392072"/>
            <a:ext cx="3540640" cy="5131557"/>
            <a:chOff x="464024" y="1392072"/>
            <a:chExt cx="3739486" cy="5131557"/>
          </a:xfrm>
        </p:grpSpPr>
        <p:grpSp>
          <p:nvGrpSpPr>
            <p:cNvPr id="9" name="Grupo 8"/>
            <p:cNvGrpSpPr/>
            <p:nvPr userDrawn="1"/>
          </p:nvGrpSpPr>
          <p:grpSpPr>
            <a:xfrm>
              <a:off x="464531" y="3419915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0" name="Retângulo 9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Triângulo isósceles 10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tângulo 11"/>
            <p:cNvSpPr/>
            <p:nvPr userDrawn="1"/>
          </p:nvSpPr>
          <p:spPr>
            <a:xfrm>
              <a:off x="464024" y="1392072"/>
              <a:ext cx="3739486" cy="5090615"/>
            </a:xfrm>
            <a:prstGeom prst="rect">
              <a:avLst/>
            </a:prstGeom>
            <a:noFill/>
            <a:ln w="762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173279" y="1392072"/>
            <a:ext cx="3540640" cy="5131557"/>
            <a:chOff x="4583832" y="1412776"/>
            <a:chExt cx="3739486" cy="5131557"/>
          </a:xfrm>
        </p:grpSpPr>
        <p:grpSp>
          <p:nvGrpSpPr>
            <p:cNvPr id="13" name="Grupo 12"/>
            <p:cNvGrpSpPr/>
            <p:nvPr userDrawn="1"/>
          </p:nvGrpSpPr>
          <p:grpSpPr>
            <a:xfrm>
              <a:off x="4584339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4" name="Retângulo 13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riângulo isósceles 14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tângulo 15"/>
            <p:cNvSpPr/>
            <p:nvPr userDrawn="1"/>
          </p:nvSpPr>
          <p:spPr>
            <a:xfrm>
              <a:off x="4583832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957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8032661" y="1392072"/>
            <a:ext cx="3540640" cy="5131557"/>
            <a:chOff x="8616280" y="1412776"/>
            <a:chExt cx="3739486" cy="5131557"/>
          </a:xfrm>
        </p:grpSpPr>
        <p:grpSp>
          <p:nvGrpSpPr>
            <p:cNvPr id="17" name="Grupo 16"/>
            <p:cNvGrpSpPr/>
            <p:nvPr userDrawn="1"/>
          </p:nvGrpSpPr>
          <p:grpSpPr>
            <a:xfrm>
              <a:off x="8616787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8" name="Retângulo 17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riângulo isósceles 18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tângulo 19"/>
            <p:cNvSpPr/>
            <p:nvPr userDrawn="1"/>
          </p:nvSpPr>
          <p:spPr>
            <a:xfrm>
              <a:off x="8616280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370713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4258100" y="3789164"/>
            <a:ext cx="336176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8112224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 algn="ctr"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sz="quarter" idx="11"/>
          </p:nvPr>
        </p:nvSpPr>
        <p:spPr>
          <a:xfrm>
            <a:off x="204788" y="1309688"/>
            <a:ext cx="9635248" cy="52546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9990161" y="1296537"/>
            <a:ext cx="0" cy="5268036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0115214" y="1687408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10128448" y="2996952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10128448" y="4293096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10128448" y="5805264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9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Tabela 5"/>
          <p:cNvSpPr>
            <a:spLocks noGrp="1"/>
          </p:cNvSpPr>
          <p:nvPr>
            <p:ph type="tbl" sz="quarter" idx="11"/>
          </p:nvPr>
        </p:nvSpPr>
        <p:spPr>
          <a:xfrm>
            <a:off x="341194" y="1937981"/>
            <a:ext cx="9485195" cy="4613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Espaço Reservado para SmartArt 7"/>
          <p:cNvSpPr>
            <a:spLocks noGrp="1"/>
          </p:cNvSpPr>
          <p:nvPr>
            <p:ph type="dgm" sz="quarter" idx="12"/>
          </p:nvPr>
        </p:nvSpPr>
        <p:spPr>
          <a:xfrm>
            <a:off x="1774209" y="1404938"/>
            <a:ext cx="8079404" cy="51939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rgbClr val="36435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83127" y="3494719"/>
            <a:ext cx="12352712" cy="550204"/>
            <a:chOff x="-83127" y="3125585"/>
            <a:chExt cx="12352712" cy="550204"/>
          </a:xfrm>
        </p:grpSpPr>
        <p:cxnSp>
          <p:nvCxnSpPr>
            <p:cNvPr id="6" name="Conector reto 5"/>
            <p:cNvCxnSpPr/>
            <p:nvPr userDrawn="1"/>
          </p:nvCxnSpPr>
          <p:spPr>
            <a:xfrm>
              <a:off x="-83127" y="3125585"/>
              <a:ext cx="12352712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 userDrawn="1"/>
          </p:nvCxnSpPr>
          <p:spPr>
            <a:xfrm>
              <a:off x="-38792" y="3675789"/>
              <a:ext cx="12269585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680268" y="3491345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3563832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6447396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9330961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674102" y="1670858"/>
            <a:ext cx="1828030" cy="1752086"/>
            <a:chOff x="674102" y="1330037"/>
            <a:chExt cx="1828030" cy="1752086"/>
          </a:xfrm>
        </p:grpSpPr>
        <p:sp>
          <p:nvSpPr>
            <p:cNvPr id="21" name="Retângulo 2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riângulo isósceles 2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10800000">
            <a:off x="3558774" y="4099310"/>
            <a:ext cx="1828030" cy="1752086"/>
            <a:chOff x="674102" y="1330037"/>
            <a:chExt cx="1828030" cy="1752086"/>
          </a:xfrm>
          <a:solidFill>
            <a:srgbClr val="00CDBE"/>
          </a:solidFill>
        </p:grpSpPr>
        <p:sp>
          <p:nvSpPr>
            <p:cNvPr id="25" name="Retângulo 24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riângulo isósceles 25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10800000">
            <a:off x="9552384" y="4201869"/>
            <a:ext cx="1828030" cy="1752086"/>
            <a:chOff x="674102" y="1330037"/>
            <a:chExt cx="1828030" cy="1752086"/>
          </a:xfrm>
          <a:solidFill>
            <a:srgbClr val="320D7B"/>
          </a:solidFill>
        </p:grpSpPr>
        <p:sp>
          <p:nvSpPr>
            <p:cNvPr id="28" name="Retângulo 27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riângulo isósceles 28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6423110" y="1670858"/>
            <a:ext cx="1828030" cy="1752086"/>
            <a:chOff x="674102" y="1330037"/>
            <a:chExt cx="1828030" cy="1752086"/>
          </a:xfrm>
          <a:solidFill>
            <a:srgbClr val="364354"/>
          </a:solidFill>
        </p:grpSpPr>
        <p:sp>
          <p:nvSpPr>
            <p:cNvPr id="31" name="Retângulo 3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Triângulo isósceles 3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Espaço Reservado para Texto 8"/>
          <p:cNvSpPr>
            <a:spLocks noGrp="1"/>
          </p:cNvSpPr>
          <p:nvPr>
            <p:ph type="body" sz="quarter" idx="27"/>
          </p:nvPr>
        </p:nvSpPr>
        <p:spPr>
          <a:xfrm>
            <a:off x="794662" y="1794108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8"/>
          </p:nvPr>
        </p:nvSpPr>
        <p:spPr>
          <a:xfrm>
            <a:off x="6561300" y="1786849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9"/>
          </p:nvPr>
        </p:nvSpPr>
        <p:spPr>
          <a:xfrm>
            <a:off x="3694797" y="4379137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30"/>
          </p:nvPr>
        </p:nvSpPr>
        <p:spPr>
          <a:xfrm>
            <a:off x="9696400" y="4462265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17502" y="3671166"/>
            <a:ext cx="5156996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113" y="468313"/>
            <a:ext cx="2743200" cy="2646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3800" b="1">
                <a:solidFill>
                  <a:srgbClr val="00968B"/>
                </a:solidFill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 hasCustomPrompt="1"/>
          </p:nvPr>
        </p:nvSpPr>
        <p:spPr>
          <a:xfrm>
            <a:off x="473581" y="3057091"/>
            <a:ext cx="4338116" cy="66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4800" kern="120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73581" y="3692537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kern="12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 hasCustomPrompt="1"/>
          </p:nvPr>
        </p:nvSpPr>
        <p:spPr>
          <a:xfrm>
            <a:off x="473580" y="4226266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400" b="1" kern="1200" spc="300" dirty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5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52912" y="1708135"/>
            <a:ext cx="4669655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28AA-D6A3-40DF-BCAB-B87155F7D34B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8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3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7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pt-PT" altLang="pt-PT" sz="1000">
              <a:latin typeface="+mn-lt"/>
            </a:endParaRPr>
          </a:p>
          <a:p>
            <a:pPr>
              <a:defRPr/>
            </a:pPr>
            <a:fld id="{255506BD-997E-4B1E-B250-2102F0FBC60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  <a:p>
            <a:pPr>
              <a:defRPr/>
            </a:pPr>
            <a:r>
              <a:rPr lang="pt-PT" altLang="pt-PT"/>
              <a:t>DAM 1T 2012</a:t>
            </a:r>
          </a:p>
        </p:txBody>
      </p:sp>
    </p:spTree>
    <p:extLst>
      <p:ext uri="{BB962C8B-B14F-4D97-AF65-F5344CB8AC3E}">
        <p14:creationId xmlns:p14="http://schemas.microsoft.com/office/powerpoint/2010/main" val="171543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7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pt-PT" altLang="pt-PT" sz="1000">
              <a:latin typeface="+mn-lt"/>
            </a:endParaRPr>
          </a:p>
          <a:p>
            <a:pPr>
              <a:defRPr/>
            </a:pPr>
            <a:fld id="{43AAD9D9-EE7A-49FE-8B56-AD6DCB10DB6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  <a:p>
            <a:pPr>
              <a:defRPr/>
            </a:pPr>
            <a:r>
              <a:rPr lang="pt-PT" altLang="pt-PT"/>
              <a:t>DAM 1T 2012</a:t>
            </a:r>
          </a:p>
        </p:txBody>
      </p:sp>
    </p:spTree>
    <p:extLst>
      <p:ext uri="{BB962C8B-B14F-4D97-AF65-F5344CB8AC3E}">
        <p14:creationId xmlns:p14="http://schemas.microsoft.com/office/powerpoint/2010/main" val="214848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00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5">
            <a:extLst>
              <a:ext uri="{FF2B5EF4-FFF2-40B4-BE49-F238E27FC236}">
                <a16:creationId xmlns:a16="http://schemas.microsoft.com/office/drawing/2014/main" id="{4E53F179-76C9-4F9A-B34C-9B42AA78733F}"/>
              </a:ext>
            </a:extLst>
          </p:cNvPr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85F66303-18E8-4689-A29E-8E31FC672AE4}"/>
                </a:ext>
              </a:extLst>
            </p:cNvPr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A9B29FB-E7E0-41A0-BF68-C96072CE3AFE}"/>
                </a:ext>
              </a:extLst>
            </p:cNvPr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56C14C2-6B62-4874-A0AC-678B46AF8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738459" y="450938"/>
            <a:ext cx="3678309" cy="5792149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984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72984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778285" y="592858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8284" y="1470941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301699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_sem_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487759" y="1263536"/>
            <a:ext cx="3678309" cy="4426064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66507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66507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7585" y="1405455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7584" y="2283538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5677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E8241-D46B-43DE-B21E-EC907CD7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r="40233"/>
          <a:stretch/>
        </p:blipFill>
        <p:spPr>
          <a:xfrm>
            <a:off x="5017469" y="0"/>
            <a:ext cx="2268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1_sem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9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pos="2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17875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9509339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1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545464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3647728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95400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9521320" y="1760562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6555344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3648371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8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685522" y="1772816"/>
            <a:ext cx="2166860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Conteúdo 10"/>
          <p:cNvSpPr>
            <a:spLocks noGrp="1"/>
          </p:cNvSpPr>
          <p:nvPr>
            <p:ph sz="quarter" idx="19"/>
          </p:nvPr>
        </p:nvSpPr>
        <p:spPr>
          <a:xfrm>
            <a:off x="3357349" y="278929"/>
            <a:ext cx="5431809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Conteúdo 10"/>
          <p:cNvSpPr>
            <a:spLocks noGrp="1"/>
          </p:cNvSpPr>
          <p:nvPr>
            <p:ph sz="quarter" idx="20"/>
          </p:nvPr>
        </p:nvSpPr>
        <p:spPr>
          <a:xfrm>
            <a:off x="2451100" y="782191"/>
            <a:ext cx="7217012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e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252562" y="1365250"/>
            <a:ext cx="11620990" cy="5118577"/>
            <a:chOff x="252562" y="1365250"/>
            <a:chExt cx="11620990" cy="5118577"/>
          </a:xfrm>
        </p:grpSpPr>
        <p:sp>
          <p:nvSpPr>
            <p:cNvPr id="7" name="Rectangle 66"/>
            <p:cNvSpPr/>
            <p:nvPr userDrawn="1"/>
          </p:nvSpPr>
          <p:spPr>
            <a:xfrm>
              <a:off x="25256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66"/>
            <p:cNvSpPr/>
            <p:nvPr userDrawn="1"/>
          </p:nvSpPr>
          <p:spPr>
            <a:xfrm>
              <a:off x="320254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66"/>
            <p:cNvSpPr/>
            <p:nvPr userDrawn="1"/>
          </p:nvSpPr>
          <p:spPr>
            <a:xfrm>
              <a:off x="615252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66"/>
            <p:cNvSpPr/>
            <p:nvPr userDrawn="1"/>
          </p:nvSpPr>
          <p:spPr>
            <a:xfrm>
              <a:off x="910250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436728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3404409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>
            <a:off x="6339320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9305296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2244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338699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631202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926435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Espaço Reservado para Gráfico 25"/>
          <p:cNvSpPr>
            <a:spLocks noGrp="1"/>
          </p:cNvSpPr>
          <p:nvPr>
            <p:ph type="chart" sz="quarter" idx="20"/>
          </p:nvPr>
        </p:nvSpPr>
        <p:spPr>
          <a:xfrm>
            <a:off x="33734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Espaço Reservado para Gráfico 25"/>
          <p:cNvSpPr>
            <a:spLocks noGrp="1"/>
          </p:cNvSpPr>
          <p:nvPr>
            <p:ph type="chart" sz="quarter" idx="21"/>
          </p:nvPr>
        </p:nvSpPr>
        <p:spPr>
          <a:xfrm>
            <a:off x="6312024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Espaço Reservado para Gráfico 25"/>
          <p:cNvSpPr>
            <a:spLocks noGrp="1"/>
          </p:cNvSpPr>
          <p:nvPr>
            <p:ph type="chart" sz="quarter" idx="22"/>
          </p:nvPr>
        </p:nvSpPr>
        <p:spPr>
          <a:xfrm>
            <a:off x="9264352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4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80" r:id="rId5"/>
    <p:sldLayoutId id="2147483655" r:id="rId6"/>
    <p:sldLayoutId id="2147483681" r:id="rId7"/>
    <p:sldLayoutId id="2147483656" r:id="rId8"/>
    <p:sldLayoutId id="2147483650" r:id="rId9"/>
    <p:sldLayoutId id="2147483679" r:id="rId10"/>
    <p:sldLayoutId id="2147483659" r:id="rId11"/>
    <p:sldLayoutId id="2147483664" r:id="rId12"/>
    <p:sldLayoutId id="2147483665" r:id="rId13"/>
    <p:sldLayoutId id="2147483657" r:id="rId14"/>
    <p:sldLayoutId id="2147483660" r:id="rId15"/>
    <p:sldLayoutId id="2147483662" r:id="rId16"/>
    <p:sldLayoutId id="2147483661" r:id="rId17"/>
    <p:sldLayoutId id="2147483663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58" r:id="rId27"/>
    <p:sldLayoutId id="2147483684" r:id="rId28"/>
    <p:sldLayoutId id="2147483685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0BE94181-3F94-48E6-9E4F-B182DCFE8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4" y="3502705"/>
            <a:ext cx="8789666" cy="926419"/>
          </a:xfrm>
        </p:spPr>
        <p:txBody>
          <a:bodyPr/>
          <a:lstStyle/>
          <a:p>
            <a:r>
              <a:rPr lang="pt-PT" dirty="0" err="1"/>
              <a:t>Uic</a:t>
            </a:r>
            <a:endParaRPr lang="pt-PT" dirty="0"/>
          </a:p>
          <a:p>
            <a:r>
              <a:rPr lang="pt-PT" dirty="0"/>
              <a:t>Unidade de investigação clínica</a:t>
            </a:r>
          </a:p>
          <a:p>
            <a:r>
              <a:rPr lang="pt-PT" dirty="0"/>
              <a:t>Infarmed, </a:t>
            </a:r>
            <a:r>
              <a:rPr lang="pt-PT" dirty="0" err="1"/>
              <a:t>i.p</a:t>
            </a:r>
            <a:r>
              <a:rPr lang="pt-PT" dirty="0"/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10B8B30-62CB-49C1-A1C9-EEFE42B7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Resultados operacionais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4A660752-ABF0-487B-9D2B-7DEF2D611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4T 2025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7D60D98-33C1-4DCD-8309-8FD7107FF1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3" b="-8823"/>
          <a:stretch/>
        </p:blipFill>
        <p:spPr bwMode="auto">
          <a:xfrm>
            <a:off x="4213385" y="5895975"/>
            <a:ext cx="175736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3EB6A1-4677-445C-B381-174C894A9B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5" b="4412"/>
          <a:stretch/>
        </p:blipFill>
        <p:spPr bwMode="auto">
          <a:xfrm>
            <a:off x="6221254" y="5895975"/>
            <a:ext cx="1947862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72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0" y="-87682"/>
            <a:ext cx="8229600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ENSAIOS CLÍNICOS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endParaRPr lang="pt-PT" altLang="pt-PT" sz="4800" dirty="0">
              <a:latin typeface="Verdana" panose="020B0604030504040204" pitchFamily="34" charset="0"/>
            </a:endParaRPr>
          </a:p>
        </p:txBody>
      </p:sp>
      <p:graphicFrame>
        <p:nvGraphicFramePr>
          <p:cNvPr id="10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42023"/>
              </p:ext>
            </p:extLst>
          </p:nvPr>
        </p:nvGraphicFramePr>
        <p:xfrm>
          <a:off x="878463" y="1752671"/>
          <a:ext cx="9439820" cy="263861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/>
                  </a:outerShdw>
                </a:effectLst>
              </a:tblPr>
              <a:tblGrid>
                <a:gridCol w="492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Tipo de Processo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Processos  concluídos 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 médio de conclusão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(dias de calendário)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Ensaio Clínico – </a:t>
                      </a:r>
                      <a:r>
                        <a:rPr kumimoji="0" lang="pt-PT" altLang="pt-PT" sz="13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Parte I</a:t>
                      </a:r>
                      <a:r>
                        <a:rPr kumimoji="0" lang="pt-PT" altLang="pt-PT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- PT EMC e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194</a:t>
                      </a:r>
                      <a:endParaRPr kumimoji="0" lang="pt-PT" altLang="pt-P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44 + 2T 52 + 3T 52 + 4T 46)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Ensaio Clínico Multinacional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6 + 2T 6 + 3T 5 + 4T 2)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Ensaio Clínico </a:t>
                      </a:r>
                      <a:r>
                        <a:rPr kumimoji="0" lang="pt-PT" altLang="pt-PT" sz="105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Mononacional</a:t>
                      </a: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kumimoji="0" lang="pt-PT" altLang="pt-P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8 + 2T 7 + 3T 8 + 4T 3)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8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Ensaio Clínico Multinacional – Parte I – PT EMC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1T 30 + 2T 39 + 3T 38 + 4T 41)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56426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B02CD32-A63C-45FD-B991-BFDF8FCF6360}"/>
              </a:ext>
            </a:extLst>
          </p:cNvPr>
          <p:cNvSpPr/>
          <p:nvPr/>
        </p:nvSpPr>
        <p:spPr>
          <a:xfrm>
            <a:off x="577794" y="688932"/>
            <a:ext cx="984972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3F1743B8-FB29-4CE7-A0F4-AE470EB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4" y="4521160"/>
            <a:ext cx="11036412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PT" sz="900" dirty="0"/>
              <a:t>Notas: </a:t>
            </a:r>
          </a:p>
          <a:p>
            <a:pPr lvl="0"/>
            <a:r>
              <a:rPr lang="pt-PT" sz="900" dirty="0"/>
              <a:t>EMC – Estado Membro em Causa e EMR – Estado Membro Relator</a:t>
            </a:r>
          </a:p>
          <a:p>
            <a:pPr lvl="0">
              <a:buNone/>
            </a:pPr>
            <a:endParaRPr lang="pt-PT" sz="900" dirty="0"/>
          </a:p>
          <a:p>
            <a:pPr lvl="0" algn="just"/>
            <a:r>
              <a:rPr lang="pt-PT" sz="900" dirty="0"/>
              <a:t>De acordo com os prazos definidos no Regulamento Europeu nº 536/2014 de 16 de abril, o prazo de resposta a Pedidos de Autorização de Ensaio Clínico é 106 dias de calendário, o qual inclui as fases de validação, avaliação e decisão bem como os respetivos pedidos de elementos. Este prazo pode ser estendido por 50 dias para determinados medicamentos experimentais conforme definido nos Regulamentos Europeus nº 536/2014 de 16 de abril e nº 726/2004 de 31 de março. Definido o intervalo de cumprimento para decisão sobre novos EC </a:t>
            </a:r>
            <a:r>
              <a:rPr lang="pt-PT" sz="900" b="1" u="sng" dirty="0"/>
              <a:t>90 -121 dias </a:t>
            </a:r>
            <a:r>
              <a:rPr lang="pt-PT" sz="900" dirty="0"/>
              <a:t>considerando a aplicação das seguintes regras a nível Europeu:</a:t>
            </a:r>
          </a:p>
          <a:p>
            <a:pPr lvl="1" algn="just"/>
            <a:r>
              <a:rPr lang="pt-PT" sz="900" dirty="0"/>
              <a:t>Cada etapa do processo cumpre com os requisitos estabelecidos no Regulamento Europeu nº 1182/71 de 3 de junho, ou seja, um prazo não pode ser definido no fim de semana ou nos feriados e deve incluir no mínimo dois dias de calendário. </a:t>
            </a:r>
          </a:p>
          <a:p>
            <a:pPr lvl="1" algn="just"/>
            <a:r>
              <a:rPr lang="pt-PT" sz="900" dirty="0"/>
              <a:t>Os prazos de validação incluem os feriados nacionais de todos os EMC envolvidos no processo e os prazos de avaliação apenas os do EMR.</a:t>
            </a:r>
          </a:p>
          <a:p>
            <a:pPr lvl="1" algn="just"/>
            <a:r>
              <a:rPr lang="pt-PT" sz="900" dirty="0"/>
              <a:t>No período de 22 de dezembro a 8 de janeiro (</a:t>
            </a:r>
            <a:r>
              <a:rPr lang="pt-PT" sz="900" i="1" dirty="0" err="1"/>
              <a:t>Winter</a:t>
            </a:r>
            <a:r>
              <a:rPr lang="pt-PT" sz="900" i="1" dirty="0"/>
              <a:t> </a:t>
            </a:r>
            <a:r>
              <a:rPr lang="pt-PT" sz="900" i="1" dirty="0" err="1"/>
              <a:t>Clock</a:t>
            </a:r>
            <a:r>
              <a:rPr lang="pt-PT" sz="900" i="1" dirty="0"/>
              <a:t> stop) </a:t>
            </a:r>
            <a:r>
              <a:rPr lang="pt-PT" sz="900" dirty="0"/>
              <a:t>não podem ser definidos prazos.</a:t>
            </a:r>
          </a:p>
          <a:p>
            <a:pPr lvl="1" algn="just"/>
            <a:r>
              <a:rPr lang="pt-PT" sz="900" b="1" u="sng" dirty="0"/>
              <a:t>O tempo médio de conclusão de ensaios clínicos </a:t>
            </a:r>
            <a:r>
              <a:rPr lang="pt-PT" sz="900" b="1" u="sng" dirty="0" err="1"/>
              <a:t>mononacionas</a:t>
            </a:r>
            <a:r>
              <a:rPr lang="pt-PT" sz="900" b="1" u="sng" dirty="0"/>
              <a:t> PT-EMR foi calculado sem inclusão do tempo de </a:t>
            </a:r>
            <a:r>
              <a:rPr lang="pt-PT" sz="900" b="1" i="1" u="sng" dirty="0" err="1"/>
              <a:t>Winter</a:t>
            </a:r>
            <a:r>
              <a:rPr lang="pt-PT" sz="900" b="1" i="1" u="sng" dirty="0"/>
              <a:t> </a:t>
            </a:r>
            <a:r>
              <a:rPr lang="pt-PT" sz="900" b="1" i="1" u="sng" dirty="0" err="1"/>
              <a:t>clock</a:t>
            </a:r>
            <a:r>
              <a:rPr lang="pt-PT" sz="900" b="1" i="1" u="sng" dirty="0"/>
              <a:t> stop e </a:t>
            </a:r>
            <a:r>
              <a:rPr lang="pt-PT" sz="900" b="1" u="sng" dirty="0"/>
              <a:t>tempo utilizado pelo promotor</a:t>
            </a:r>
            <a:r>
              <a:rPr lang="pt-PT" sz="900" b="1" i="1" u="sng" dirty="0"/>
              <a:t>, </a:t>
            </a:r>
            <a:r>
              <a:rPr lang="pt-PT" sz="900" b="1" u="sng" dirty="0"/>
              <a:t>nos casos aplicáveis</a:t>
            </a:r>
          </a:p>
          <a:p>
            <a:pPr lvl="1" algn="just"/>
            <a:r>
              <a:rPr lang="pt-PT" sz="900" b="1" u="sng" dirty="0"/>
              <a:t>Não são considerados, para cálculo do tempo médio de conclusão de ensaios clínicos </a:t>
            </a:r>
            <a:r>
              <a:rPr lang="pt-PT" sz="900" b="1" u="sng" dirty="0" err="1"/>
              <a:t>mononacionais</a:t>
            </a:r>
            <a:r>
              <a:rPr lang="pt-PT" sz="900" b="1" u="sng" dirty="0"/>
              <a:t> PT-EMR, os </a:t>
            </a:r>
            <a:r>
              <a:rPr lang="pt-PT" sz="900" b="1" u="sng" dirty="0" err="1"/>
              <a:t>ECs</a:t>
            </a:r>
            <a:r>
              <a:rPr lang="pt-PT" sz="900" b="1" u="sng" dirty="0"/>
              <a:t> com medicamentos de origem química que sejam </a:t>
            </a:r>
            <a:r>
              <a:rPr lang="pt-PT" sz="900" b="1" u="sng" dirty="0" err="1"/>
              <a:t>oligonucleótidos</a:t>
            </a:r>
            <a:r>
              <a:rPr lang="pt-PT" sz="900" b="1" u="sng" dirty="0"/>
              <a:t>, origem biológica, </a:t>
            </a:r>
            <a:r>
              <a:rPr lang="pt-PT" sz="900" b="1" u="sng" dirty="0" err="1"/>
              <a:t>ATMPs</a:t>
            </a:r>
            <a:r>
              <a:rPr lang="pt-PT" sz="900" b="1" u="sng" dirty="0"/>
              <a:t>, </a:t>
            </a:r>
            <a:r>
              <a:rPr lang="pt-PT" sz="900" b="1" u="sng" dirty="0" err="1"/>
              <a:t>GMOs</a:t>
            </a:r>
            <a:r>
              <a:rPr lang="pt-PT" sz="900" b="1" u="sng" dirty="0"/>
              <a:t>, Bacteriófagos ou FIH – critério do indicador BSC</a:t>
            </a:r>
          </a:p>
        </p:txBody>
      </p:sp>
    </p:spTree>
    <p:extLst>
      <p:ext uri="{BB962C8B-B14F-4D97-AF65-F5344CB8AC3E}">
        <p14:creationId xmlns:p14="http://schemas.microsoft.com/office/powerpoint/2010/main" val="67154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208"/>
            <a:ext cx="8916443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PROCESSOS DE AUTORIZAÇÃO EC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7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8305"/>
              </p:ext>
            </p:extLst>
          </p:nvPr>
        </p:nvGraphicFramePr>
        <p:xfrm>
          <a:off x="728869" y="1586935"/>
          <a:ext cx="10495722" cy="3982249"/>
        </p:xfrm>
        <a:graphic>
          <a:graphicData uri="http://schemas.openxmlformats.org/drawingml/2006/table">
            <a:tbl>
              <a:tblPr/>
              <a:tblGrid>
                <a:gridCol w="213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2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3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Pedido de Autorização de EC (PAEC) – Parte 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submetidos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cancelados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invalidados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057080"/>
                  </a:ext>
                </a:extLst>
              </a:tr>
              <a:tr h="4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caducados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038996"/>
                  </a:ext>
                </a:extLst>
              </a:tr>
              <a:tr h="4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com pedido de elementos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total de Conclusões  Aceitáveis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39589"/>
                  </a:ext>
                </a:extLst>
              </a:tr>
              <a:tr h="4356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de Conclusões não Aceitáveis 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0163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Tempo médio de resposta (dias de calendário)</a:t>
                      </a:r>
                      <a:endParaRPr kumimoji="0" lang="pt-PT" altLang="pt-PT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2D4BE9C-84C2-4879-BA9B-D8B2CF0854CC}"/>
              </a:ext>
            </a:extLst>
          </p:cNvPr>
          <p:cNvSpPr/>
          <p:nvPr/>
        </p:nvSpPr>
        <p:spPr>
          <a:xfrm>
            <a:off x="728869" y="688932"/>
            <a:ext cx="1049572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731B2A7-D59B-4B5D-A5A9-2553EAA3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22556"/>
              </p:ext>
            </p:extLst>
          </p:nvPr>
        </p:nvGraphicFramePr>
        <p:xfrm>
          <a:off x="728869" y="5735982"/>
          <a:ext cx="10495722" cy="8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65">
                  <a:extLst>
                    <a:ext uri="{9D8B030D-6E8A-4147-A177-3AD203B41FA5}">
                      <a16:colId xmlns:a16="http://schemas.microsoft.com/office/drawing/2014/main" val="1277677898"/>
                    </a:ext>
                  </a:extLst>
                </a:gridCol>
                <a:gridCol w="1434517">
                  <a:extLst>
                    <a:ext uri="{9D8B030D-6E8A-4147-A177-3AD203B41FA5}">
                      <a16:colId xmlns:a16="http://schemas.microsoft.com/office/drawing/2014/main" val="353914968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2327990073"/>
                    </a:ext>
                  </a:extLst>
                </a:gridCol>
                <a:gridCol w="1258348">
                  <a:extLst>
                    <a:ext uri="{9D8B030D-6E8A-4147-A177-3AD203B41FA5}">
                      <a16:colId xmlns:a16="http://schemas.microsoft.com/office/drawing/2014/main" val="2167483285"/>
                    </a:ext>
                  </a:extLst>
                </a:gridCol>
                <a:gridCol w="1484852">
                  <a:extLst>
                    <a:ext uri="{9D8B030D-6E8A-4147-A177-3AD203B41FA5}">
                      <a16:colId xmlns:a16="http://schemas.microsoft.com/office/drawing/2014/main" val="1152552614"/>
                    </a:ext>
                  </a:extLst>
                </a:gridCol>
                <a:gridCol w="1384183">
                  <a:extLst>
                    <a:ext uri="{9D8B030D-6E8A-4147-A177-3AD203B41FA5}">
                      <a16:colId xmlns:a16="http://schemas.microsoft.com/office/drawing/2014/main" val="782898860"/>
                    </a:ext>
                  </a:extLst>
                </a:gridCol>
                <a:gridCol w="1359139">
                  <a:extLst>
                    <a:ext uri="{9D8B030D-6E8A-4147-A177-3AD203B41FA5}">
                      <a16:colId xmlns:a16="http://schemas.microsoft.com/office/drawing/2014/main" val="3201202350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6784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de EC Autorizados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8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84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0987" y="-100208"/>
            <a:ext cx="8229600" cy="8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FASES - EC SUBMETIDOS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00A6215-38C9-4EF1-B735-4E379573D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51198"/>
              </p:ext>
            </p:extLst>
          </p:nvPr>
        </p:nvGraphicFramePr>
        <p:xfrm>
          <a:off x="2243931" y="1682981"/>
          <a:ext cx="7704137" cy="3492038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573037147"/>
                    </a:ext>
                  </a:extLst>
                </a:gridCol>
                <a:gridCol w="1258094">
                  <a:extLst>
                    <a:ext uri="{9D8B030D-6E8A-4147-A177-3AD203B41FA5}">
                      <a16:colId xmlns:a16="http://schemas.microsoft.com/office/drawing/2014/main" val="8512326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75526402"/>
                    </a:ext>
                  </a:extLst>
                </a:gridCol>
                <a:gridCol w="942181">
                  <a:extLst>
                    <a:ext uri="{9D8B030D-6E8A-4147-A177-3AD203B41FA5}">
                      <a16:colId xmlns:a16="http://schemas.microsoft.com/office/drawing/2014/main" val="24138727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6141320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3116743609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45672339"/>
                    </a:ext>
                  </a:extLst>
                </a:gridCol>
              </a:tblGrid>
              <a:tr h="4288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FASES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(EC Submetidos)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 2024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9459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57692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54820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414377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82901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16233"/>
                  </a:ext>
                </a:extLst>
              </a:tr>
              <a:tr h="367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52692"/>
                  </a:ext>
                </a:extLst>
              </a:tr>
              <a:tr h="367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Ensaio com mínima intervenção (LIT)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3187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C3514ECF-FED0-43D0-9329-4B059393BFFD}"/>
              </a:ext>
            </a:extLst>
          </p:cNvPr>
          <p:cNvSpPr/>
          <p:nvPr/>
        </p:nvSpPr>
        <p:spPr>
          <a:xfrm>
            <a:off x="728869" y="688932"/>
            <a:ext cx="9849648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Pedidos de AEC/Adição de PT como EM ao abrigo do Regulamento Europeu nº 536/2014 de 16 de abril </a:t>
            </a:r>
          </a:p>
        </p:txBody>
      </p:sp>
    </p:spTree>
    <p:extLst>
      <p:ext uri="{BB962C8B-B14F-4D97-AF65-F5344CB8AC3E}">
        <p14:creationId xmlns:p14="http://schemas.microsoft.com/office/powerpoint/2010/main" val="20284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769" y="-101143"/>
            <a:ext cx="9730505" cy="8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Área terapêutica - EC SUBMETIDOS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5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48867"/>
              </p:ext>
            </p:extLst>
          </p:nvPr>
        </p:nvGraphicFramePr>
        <p:xfrm>
          <a:off x="1613483" y="689104"/>
          <a:ext cx="7962899" cy="6155774"/>
        </p:xfrm>
        <a:graphic>
          <a:graphicData uri="http://schemas.openxmlformats.org/drawingml/2006/table">
            <a:tbl>
              <a:tblPr/>
              <a:tblGrid>
                <a:gridCol w="318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Área terapêutica (EC Submetidos)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∑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Neoplasias [C04]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é possível especificar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imunitário [C20]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82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nervoso [C10]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cardiovasculares [C14]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3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trato respiratório [C08]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7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do sistema digestivo [C06]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0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oculares [C11]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7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e Anomalias Congénitas, Hereditárias e Neonatais [C16]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1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da Pele e do Tecido Conjuntivo [C17]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50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musculoesqueléticas [C05]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7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nutricionais e metabólicas [C18]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9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Distúrbios da saúde mental [F03]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239563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Hematológicas e Linfáticas [C15]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80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Infeções bacterianas e micoses [C01]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82283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Urogenitais Masculinas [C12]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649318"/>
                  </a:ext>
                </a:extLst>
              </a:tr>
              <a:tr h="20542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urogenitais femininas e complicações na gravidez [C13]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3146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Fenómenos do Sistema Imunitário [G13]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0623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Fenómenos fisiológicos oculares [G14]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1277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Condições Patológicas, Sinais e Sintomas [C23]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1931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virais [C02]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094498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otorrinolaringológicas [C09]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06753"/>
                  </a:ext>
                </a:extLst>
              </a:tr>
              <a:tr h="2961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Doenças Hormonais [C19]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46752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CA9C65D-684C-49B8-A262-54EF27510CF3}"/>
              </a:ext>
            </a:extLst>
          </p:cNvPr>
          <p:cNvSpPr txBox="1"/>
          <p:nvPr/>
        </p:nvSpPr>
        <p:spPr>
          <a:xfrm>
            <a:off x="9749044" y="5982465"/>
            <a:ext cx="22478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b="1" dirty="0"/>
              <a:t>Nota: </a:t>
            </a:r>
            <a:r>
              <a:rPr lang="en-US" sz="1050" dirty="0"/>
              <a:t>Sempre que um </a:t>
            </a:r>
            <a:r>
              <a:rPr lang="en-US" sz="1050" dirty="0" err="1"/>
              <a:t>mesmo</a:t>
            </a:r>
            <a:r>
              <a:rPr lang="en-US" sz="1050" dirty="0"/>
              <a:t> </a:t>
            </a:r>
            <a:r>
              <a:rPr lang="en-US" sz="1050" dirty="0" err="1"/>
              <a:t>ensaio</a:t>
            </a:r>
            <a:r>
              <a:rPr lang="en-US" sz="1050" dirty="0"/>
              <a:t> </a:t>
            </a:r>
            <a:r>
              <a:rPr lang="en-US" sz="1050" dirty="0" err="1"/>
              <a:t>clínico</a:t>
            </a:r>
            <a:r>
              <a:rPr lang="en-US" sz="1050" dirty="0"/>
              <a:t> se </a:t>
            </a:r>
            <a:r>
              <a:rPr lang="en-US" sz="1050" dirty="0" err="1"/>
              <a:t>enquadra</a:t>
            </a:r>
            <a:r>
              <a:rPr lang="en-US" sz="1050" dirty="0"/>
              <a:t> </a:t>
            </a:r>
            <a:r>
              <a:rPr lang="en-US" sz="1050" dirty="0" err="1"/>
              <a:t>em</a:t>
            </a:r>
            <a:r>
              <a:rPr lang="en-US" sz="1050" dirty="0"/>
              <a:t> </a:t>
            </a:r>
            <a:r>
              <a:rPr lang="en-US" sz="1050" dirty="0" err="1"/>
              <a:t>mais</a:t>
            </a:r>
            <a:r>
              <a:rPr lang="en-US" sz="1050" dirty="0"/>
              <a:t> do que 1 </a:t>
            </a:r>
            <a:r>
              <a:rPr lang="en-US" sz="1050" dirty="0" err="1"/>
              <a:t>área</a:t>
            </a:r>
            <a:r>
              <a:rPr lang="en-US" sz="1050" dirty="0"/>
              <a:t> </a:t>
            </a:r>
            <a:r>
              <a:rPr lang="en-US" sz="1050" dirty="0" err="1"/>
              <a:t>terapêutica</a:t>
            </a:r>
            <a:r>
              <a:rPr lang="en-US" sz="1050" dirty="0"/>
              <a:t>, </a:t>
            </a:r>
            <a:r>
              <a:rPr lang="en-US" sz="1050" dirty="0" err="1"/>
              <a:t>será</a:t>
            </a:r>
            <a:r>
              <a:rPr lang="en-US" sz="1050" dirty="0"/>
              <a:t> </a:t>
            </a:r>
            <a:r>
              <a:rPr lang="en-US" sz="1050" dirty="0" err="1"/>
              <a:t>contabilizado</a:t>
            </a:r>
            <a:r>
              <a:rPr lang="en-US" sz="1050" dirty="0"/>
              <a:t> </a:t>
            </a:r>
            <a:r>
              <a:rPr lang="en-US" sz="1050" dirty="0" err="1"/>
              <a:t>em</a:t>
            </a:r>
            <a:r>
              <a:rPr lang="en-US" sz="1050" dirty="0"/>
              <a:t> </a:t>
            </a:r>
            <a:r>
              <a:rPr lang="en-US" sz="1050" dirty="0" err="1"/>
              <a:t>todas</a:t>
            </a:r>
            <a:r>
              <a:rPr lang="en-US" sz="1050" dirty="0"/>
              <a:t> as </a:t>
            </a:r>
            <a:r>
              <a:rPr lang="en-US" sz="1050" dirty="0" err="1"/>
              <a:t>áreas</a:t>
            </a:r>
            <a:r>
              <a:rPr lang="en-US" sz="1050" dirty="0"/>
              <a:t> </a:t>
            </a:r>
            <a:r>
              <a:rPr lang="en-US" sz="1050" dirty="0" err="1"/>
              <a:t>aplicáveis</a:t>
            </a:r>
            <a:endParaRPr lang="pt-PT" sz="1050" dirty="0"/>
          </a:p>
        </p:txBody>
      </p:sp>
    </p:spTree>
    <p:extLst>
      <p:ext uri="{BB962C8B-B14F-4D97-AF65-F5344CB8AC3E}">
        <p14:creationId xmlns:p14="http://schemas.microsoft.com/office/powerpoint/2010/main" val="147559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0" y="-87682"/>
            <a:ext cx="8229600" cy="7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ALTERAÇÕES SUBSTANCIAIS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0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42293"/>
              </p:ext>
            </p:extLst>
          </p:nvPr>
        </p:nvGraphicFramePr>
        <p:xfrm>
          <a:off x="1292349" y="1916301"/>
          <a:ext cx="10192625" cy="215005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/>
                  </a:outerShdw>
                </a:effectLst>
              </a:tblPr>
              <a:tblGrid>
                <a:gridCol w="502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Tipo de Processo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Processos 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Concluídos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 médio de conclusão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(dias de calendário)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Alterações Substanciais – Parte I – PT EMC e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763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195 + 2T 214 + 3T 191 + 4T 163 )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342577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Alterações Substanciais – Parte I – PT EMR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12 + 2T 17 + 3T 12 + 4T 13)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647443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Alterações Substanciais – Parte I – PT EMC</a:t>
                      </a:r>
                    </a:p>
                  </a:txBody>
                  <a:tcPr marL="90000" marR="90000" marT="46756" marB="4675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709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(1T 183 + 2T 197 + 3T 179 + 4T 150 )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0000" marR="90000" marT="46756" marB="4675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7488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B02CD32-A63C-45FD-B991-BFDF8FCF6360}"/>
              </a:ext>
            </a:extLst>
          </p:cNvPr>
          <p:cNvSpPr/>
          <p:nvPr/>
        </p:nvSpPr>
        <p:spPr>
          <a:xfrm>
            <a:off x="728869" y="688932"/>
            <a:ext cx="7593495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3F1743B8-FB29-4CE7-A0F4-AE470EB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4" y="4540321"/>
            <a:ext cx="110364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PT" sz="900" dirty="0"/>
              <a:t>Notas: </a:t>
            </a:r>
          </a:p>
          <a:p>
            <a:pPr lvl="0"/>
            <a:r>
              <a:rPr lang="pt-PT" sz="900" dirty="0"/>
              <a:t>EMC – Estado Membro em Causa e EMR – Estado Membro Relator</a:t>
            </a:r>
          </a:p>
          <a:p>
            <a:pPr lvl="0">
              <a:buNone/>
            </a:pPr>
            <a:endParaRPr lang="pt-PT" sz="900" dirty="0"/>
          </a:p>
          <a:p>
            <a:pPr lvl="0"/>
            <a:r>
              <a:rPr lang="pt-PT" sz="900" dirty="0"/>
              <a:t> De acordo com os prazos definidos no Regulamento Europeu nº 536/2014 de 16 de abril, o prazo de resposta a Pedidos de Alteração Substancial a Ensaio Clínico é 95 dias. Este prazo pode ser estendido por 50 dias para determinados medicamentos experimentais conforme definido nos Regulamentos Europeus nº 536/2014 de 16 de abril e nº 726/2004 de 31 de março. Devem ser aplicadas as seguintes regras a nível Europeu:</a:t>
            </a:r>
          </a:p>
          <a:p>
            <a:pPr lvl="1"/>
            <a:r>
              <a:rPr lang="pt-PT" sz="900" dirty="0"/>
              <a:t>Cada etapa do processo cumpre com os requisitos estabelecidos no Regulamento Europeu nº 1182/71 de 3 de junho, ou seja, um prazo não pode ser definido no fim de semana ou nos feriados e deve incluir no mínimo dois dias de calendário. </a:t>
            </a:r>
          </a:p>
          <a:p>
            <a:pPr lvl="1"/>
            <a:r>
              <a:rPr lang="pt-PT" sz="900" dirty="0"/>
              <a:t>Os prazos de validação incluem os feriados nacionais de todos os EMC envolvidos no processo e os prazos de avaliação apenas os do EMR.</a:t>
            </a:r>
          </a:p>
          <a:p>
            <a:pPr lvl="1"/>
            <a:r>
              <a:rPr lang="pt-PT" sz="900" dirty="0"/>
              <a:t>No período de 22 de dezembro a 8 de janeiro (</a:t>
            </a:r>
            <a:r>
              <a:rPr lang="pt-PT" sz="900" i="1" dirty="0" err="1"/>
              <a:t>Winter</a:t>
            </a:r>
            <a:r>
              <a:rPr lang="pt-PT" sz="900" i="1" dirty="0"/>
              <a:t> </a:t>
            </a:r>
            <a:r>
              <a:rPr lang="pt-PT" sz="900" i="1" dirty="0" err="1"/>
              <a:t>Clock</a:t>
            </a:r>
            <a:r>
              <a:rPr lang="pt-PT" sz="900" i="1" dirty="0"/>
              <a:t> stop) </a:t>
            </a:r>
            <a:r>
              <a:rPr lang="pt-PT" sz="900" dirty="0"/>
              <a:t>não podem ser definidos prazos.</a:t>
            </a:r>
          </a:p>
        </p:txBody>
      </p:sp>
    </p:spTree>
    <p:extLst>
      <p:ext uri="{BB962C8B-B14F-4D97-AF65-F5344CB8AC3E}">
        <p14:creationId xmlns:p14="http://schemas.microsoft.com/office/powerpoint/2010/main" val="415859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26195"/>
            <a:ext cx="8229600" cy="8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ALTERAÇÕES SUBSTANCIAIS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5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73023"/>
              </p:ext>
            </p:extLst>
          </p:nvPr>
        </p:nvGraphicFramePr>
        <p:xfrm>
          <a:off x="1152938" y="1832912"/>
          <a:ext cx="9515061" cy="2526011"/>
        </p:xfrm>
        <a:graphic>
          <a:graphicData uri="http://schemas.openxmlformats.org/drawingml/2006/table">
            <a:tbl>
              <a:tblPr/>
              <a:tblGrid>
                <a:gridCol w="18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5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5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PAS – Parte I</a:t>
                      </a:r>
                      <a:endParaRPr kumimoji="0" lang="pt-PT" altLang="pt-PT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 2024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Submetidas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Canceladas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</a:t>
                      </a:r>
                      <a:endParaRPr kumimoji="0" lang="en-GB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caducados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43804"/>
                  </a:ext>
                </a:extLst>
              </a:tr>
              <a:tr h="436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total de Conclusões Aceitáveis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13245"/>
                  </a:ext>
                </a:extLst>
              </a:tr>
              <a:tr h="428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Conclusões Não Aceitáveis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altLang="pt-PT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46793" marB="467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68E32CB-21BE-4551-85F5-029835184C51}"/>
              </a:ext>
            </a:extLst>
          </p:cNvPr>
          <p:cNvSpPr/>
          <p:nvPr/>
        </p:nvSpPr>
        <p:spPr>
          <a:xfrm>
            <a:off x="728870" y="688932"/>
            <a:ext cx="7209182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A651AB9-09D0-45B2-B338-675D04CF6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95903"/>
              </p:ext>
            </p:extLst>
          </p:nvPr>
        </p:nvGraphicFramePr>
        <p:xfrm>
          <a:off x="1152937" y="5052148"/>
          <a:ext cx="9526248" cy="86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44">
                  <a:extLst>
                    <a:ext uri="{9D8B030D-6E8A-4147-A177-3AD203B41FA5}">
                      <a16:colId xmlns:a16="http://schemas.microsoft.com/office/drawing/2014/main" val="1277677898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353914968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2327990073"/>
                    </a:ext>
                  </a:extLst>
                </a:gridCol>
                <a:gridCol w="1291904">
                  <a:extLst>
                    <a:ext uri="{9D8B030D-6E8A-4147-A177-3AD203B41FA5}">
                      <a16:colId xmlns:a16="http://schemas.microsoft.com/office/drawing/2014/main" val="2167483285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1152552614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782898860"/>
                    </a:ext>
                  </a:extLst>
                </a:gridCol>
                <a:gridCol w="1249959">
                  <a:extLst>
                    <a:ext uri="{9D8B030D-6E8A-4147-A177-3AD203B41FA5}">
                      <a16:colId xmlns:a16="http://schemas.microsoft.com/office/drawing/2014/main" val="3201202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2025</a:t>
                      </a:r>
                      <a:endParaRPr kumimoji="0" lang="pt-PT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6784"/>
                  </a:ext>
                </a:extLst>
              </a:tr>
              <a:tr h="49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Nº PAS Autorizadas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8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0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25261"/>
            <a:ext cx="8229600" cy="8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600" b="1" dirty="0">
                <a:latin typeface="Verdana" panose="020B0604030504040204" pitchFamily="34" charset="0"/>
              </a:rPr>
              <a:t> </a:t>
            </a:r>
            <a:r>
              <a:rPr lang="pt-PT" altLang="pt-PT" sz="3600" cap="all" dirty="0" err="1">
                <a:solidFill>
                  <a:srgbClr val="53C8E9"/>
                </a:solidFill>
                <a:latin typeface="+mn-lt"/>
                <a:ea typeface="+mj-ea"/>
                <a:cs typeface="+mj-cs"/>
              </a:rPr>
              <a:t>SUSARs</a:t>
            </a:r>
            <a:r>
              <a:rPr lang="pt-PT" altLang="pt-PT" sz="3600" cap="all" dirty="0">
                <a:solidFill>
                  <a:srgbClr val="53C8E9"/>
                </a:solidFill>
                <a:latin typeface="+mn-lt"/>
                <a:ea typeface="+mj-ea"/>
                <a:cs typeface="+mj-cs"/>
              </a:rPr>
              <a:t> &amp; RAS </a:t>
            </a:r>
            <a:r>
              <a:rPr lang="pt-PT" altLang="pt-PT" sz="3600" b="1" cap="all" dirty="0">
                <a:solidFill>
                  <a:srgbClr val="532D6D"/>
                </a:solidFill>
                <a:latin typeface="+mn-lt"/>
                <a:ea typeface="+mj-ea"/>
                <a:cs typeface="+mj-cs"/>
              </a:rPr>
              <a:t>UIC</a:t>
            </a:r>
            <a:r>
              <a:rPr lang="pt-PT" altLang="pt-PT" sz="4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48060"/>
              </p:ext>
            </p:extLst>
          </p:nvPr>
        </p:nvGraphicFramePr>
        <p:xfrm>
          <a:off x="1470870" y="1960003"/>
          <a:ext cx="9091114" cy="1641677"/>
        </p:xfrm>
        <a:graphic>
          <a:graphicData uri="http://schemas.openxmlformats.org/drawingml/2006/table">
            <a:tbl>
              <a:tblPr/>
              <a:tblGrid>
                <a:gridCol w="17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Relatório Anual de Segurança(RAS)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3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Nº de RAS submetidos no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Clinical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Trial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Information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System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(CTIS) para PT</a:t>
                      </a: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7860A50E-E03A-4C9B-81D5-50477A1D35BC}"/>
              </a:ext>
            </a:extLst>
          </p:cNvPr>
          <p:cNvSpPr/>
          <p:nvPr/>
        </p:nvSpPr>
        <p:spPr>
          <a:xfrm>
            <a:off x="728870" y="688932"/>
            <a:ext cx="7705724" cy="45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PT" dirty="0">
                <a:solidFill>
                  <a:srgbClr val="7030A0"/>
                </a:solidFill>
              </a:rPr>
              <a:t>Ao abrigo do Regulamento Europeu nº 536/2014 de 16 de abril </a:t>
            </a: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73CDA0AC-B86F-46BE-9465-1B3E0D567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57916"/>
              </p:ext>
            </p:extLst>
          </p:nvPr>
        </p:nvGraphicFramePr>
        <p:xfrm>
          <a:off x="1470870" y="3885412"/>
          <a:ext cx="9091112" cy="2464637"/>
        </p:xfrm>
        <a:graphic>
          <a:graphicData uri="http://schemas.openxmlformats.org/drawingml/2006/table">
            <a:tbl>
              <a:tblPr/>
              <a:tblGrid>
                <a:gridCol w="173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Nº de monitorizações na base de dados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EudraVigilance</a:t>
                      </a: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4T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∑ </a:t>
                      </a: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 2025</a:t>
                      </a:r>
                    </a:p>
                  </a:txBody>
                  <a:tcPr marL="90000" marR="90000" marT="46808" marB="468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Monitorização de </a:t>
                      </a:r>
                      <a:r>
                        <a:rPr kumimoji="0" lang="pt-PT" altLang="pt-PT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CTSTs</a:t>
                      </a:r>
                      <a:r>
                        <a:rPr kumimoji="0" lang="pt-PT" altLang="pt-PT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* </a:t>
                      </a:r>
                      <a:r>
                        <a:rPr kumimoji="0" 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no âmbito das obrigações de PT decorrentes da aplicação do Regulamento n.º 536/2014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Clinical</a:t>
                      </a: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Trial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Summary</a:t>
                      </a:r>
                      <a:r>
                        <a:rPr kumimoji="0" lang="pt-PT" altLang="pt-PT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altLang="pt-PT" sz="10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Tabulation</a:t>
                      </a:r>
                      <a:endParaRPr kumimoji="0" lang="pt-PT" altLang="pt-PT" sz="10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1561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3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armed">
      <a:dk1>
        <a:sysClr val="windowText" lastClr="000000"/>
      </a:dk1>
      <a:lt1>
        <a:sysClr val="window" lastClr="FFFFFF"/>
      </a:lt1>
      <a:dk2>
        <a:srgbClr val="44546A"/>
      </a:dk2>
      <a:lt2>
        <a:srgbClr val="D4D4D4"/>
      </a:lt2>
      <a:accent1>
        <a:srgbClr val="00CDBE"/>
      </a:accent1>
      <a:accent2>
        <a:srgbClr val="320D7B"/>
      </a:accent2>
      <a:accent3>
        <a:srgbClr val="D4D4D4"/>
      </a:accent3>
      <a:accent4>
        <a:srgbClr val="00968B"/>
      </a:accent4>
      <a:accent5>
        <a:srgbClr val="096A63"/>
      </a:accent5>
      <a:accent6>
        <a:srgbClr val="4E4E4E"/>
      </a:accent6>
      <a:hlink>
        <a:srgbClr val="0563C1"/>
      </a:hlink>
      <a:folHlink>
        <a:srgbClr val="954F72"/>
      </a:folHlink>
    </a:clrScheme>
    <a:fontScheme name="Infarmed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17229</TotalTime>
  <Words>1486</Words>
  <Application>Microsoft Office PowerPoint</Application>
  <PresentationFormat>Ecrã Panorâmico</PresentationFormat>
  <Paragraphs>428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Verdana</vt:lpstr>
      <vt:lpstr>Office Theme</vt:lpstr>
      <vt:lpstr>Resultados operacionais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Moreira</dc:creator>
  <cp:lastModifiedBy>Telma Fortunas</cp:lastModifiedBy>
  <cp:revision>1057</cp:revision>
  <cp:lastPrinted>2019-11-06T18:40:23Z</cp:lastPrinted>
  <dcterms:created xsi:type="dcterms:W3CDTF">2016-01-19T12:09:51Z</dcterms:created>
  <dcterms:modified xsi:type="dcterms:W3CDTF">2026-01-12T11:55:13Z</dcterms:modified>
</cp:coreProperties>
</file>