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4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5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60" r:id="rId1"/>
  </p:sldMasterIdLst>
  <p:notesMasterIdLst>
    <p:notesMasterId r:id="rId19"/>
  </p:notesMasterIdLst>
  <p:sldIdLst>
    <p:sldId id="280" r:id="rId2"/>
    <p:sldId id="269" r:id="rId3"/>
    <p:sldId id="257" r:id="rId4"/>
    <p:sldId id="270" r:id="rId5"/>
    <p:sldId id="260" r:id="rId6"/>
    <p:sldId id="271" r:id="rId7"/>
    <p:sldId id="272" r:id="rId8"/>
    <p:sldId id="264" r:id="rId9"/>
    <p:sldId id="273" r:id="rId10"/>
    <p:sldId id="263" r:id="rId11"/>
    <p:sldId id="274" r:id="rId12"/>
    <p:sldId id="265" r:id="rId13"/>
    <p:sldId id="275" r:id="rId14"/>
    <p:sldId id="259" r:id="rId15"/>
    <p:sldId id="276" r:id="rId16"/>
    <p:sldId id="277" r:id="rId17"/>
    <p:sldId id="266" r:id="rId18"/>
  </p:sldIdLst>
  <p:sldSz cx="9144000" cy="6858000" type="screen4x3"/>
  <p:notesSz cx="6797675" cy="987425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3366FF"/>
    <a:srgbClr val="33CCFF"/>
    <a:srgbClr val="3399FF"/>
    <a:srgbClr val="E6E6E6"/>
    <a:srgbClr val="6699FF"/>
    <a:srgbClr val="D2DEEF"/>
    <a:srgbClr val="CCCCFF"/>
    <a:srgbClr val="6D91D1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33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5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lha_de_C_lculo_do_Microsoft_Excel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1ºT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3175">
                <a:solidFill>
                  <a:schemeClr val="accent1">
                    <a:lumMod val="60000"/>
                    <a:lumOff val="40000"/>
                  </a:schemeClr>
                </a:solidFill>
              </a:ln>
              <a:effectLst/>
              <a:sp3d contourW="3175">
                <a:contourClr>
                  <a:schemeClr val="accent1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4991-4B11-9A96-26AC5F844E45}"/>
              </c:ext>
            </c:extLst>
          </c:dPt>
          <c:dPt>
            <c:idx val="1"/>
            <c:bubble3D val="0"/>
            <c:spPr>
              <a:solidFill>
                <a:srgbClr val="D8F5F8"/>
              </a:solidFill>
              <a:ln w="3175">
                <a:solidFill>
                  <a:srgbClr val="D3FDF8"/>
                </a:solidFill>
              </a:ln>
              <a:effectLst/>
              <a:sp3d contourW="3175">
                <a:contourClr>
                  <a:srgbClr val="D3FDF8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991-4B11-9A96-26AC5F844E45}"/>
              </c:ext>
            </c:extLst>
          </c:dPt>
          <c:dLbls>
            <c:dLbl>
              <c:idx val="0"/>
              <c:layout>
                <c:manualLayout>
                  <c:x val="-0.16230044773815039"/>
                  <c:y val="6.43215245826542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991-4B11-9A96-26AC5F844E45}"/>
                </c:ext>
              </c:extLst>
            </c:dLbl>
            <c:dLbl>
              <c:idx val="1"/>
              <c:layout>
                <c:manualLayout>
                  <c:x val="0.23526748494673461"/>
                  <c:y val="-0.13716223136674563"/>
                </c:manualLayout>
              </c:layout>
              <c:numFmt formatCode="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991-4B11-9A96-26AC5F844E4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Folha1!$A$2:$A$3</c:f>
              <c:strCache>
                <c:ptCount val="2"/>
                <c:pt idx="0">
                  <c:v>PS e Utentes</c:v>
                </c:pt>
                <c:pt idx="1">
                  <c:v>Indústria</c:v>
                </c:pt>
              </c:strCache>
            </c:strRef>
          </c:cat>
          <c:val>
            <c:numRef>
              <c:f>Folha1!$B$2:$B$3</c:f>
              <c:numCache>
                <c:formatCode>General</c:formatCode>
                <c:ptCount val="2"/>
                <c:pt idx="0">
                  <c:v>854</c:v>
                </c:pt>
                <c:pt idx="1">
                  <c:v>2247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91-4B11-9A96-26AC5F844E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</c:legendEntry>
      <c:layout/>
      <c:overlay val="0"/>
      <c:spPr>
        <a:noFill/>
        <a:ln w="3175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0991387675073774E-2"/>
          <c:y val="0.19312976138537435"/>
          <c:w val="0.90651578926236476"/>
          <c:h val="0.55095416484881032"/>
        </c:manualLayout>
      </c:layout>
      <c:pie3D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Casos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  <a:sp3d contourW="25400">
                <a:contourClr>
                  <a:schemeClr val="accent5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667-40F4-8AE8-9A814E52856F}"/>
              </c:ext>
            </c:extLst>
          </c:dPt>
          <c:dPt>
            <c:idx val="1"/>
            <c:bubble3D val="0"/>
            <c:spPr>
              <a:solidFill>
                <a:srgbClr val="D8F5F8"/>
              </a:solidFill>
              <a:ln w="25400">
                <a:solidFill>
                  <a:srgbClr val="D8F5F8"/>
                </a:solidFill>
              </a:ln>
              <a:effectLst/>
              <a:sp3d contourW="25400">
                <a:contourClr>
                  <a:srgbClr val="D8F5F8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667-40F4-8AE8-9A814E52856F}"/>
              </c:ext>
            </c:extLst>
          </c:dPt>
          <c:dPt>
            <c:idx val="2"/>
            <c:bubble3D val="0"/>
            <c:spPr>
              <a:solidFill>
                <a:srgbClr val="CCCCFF"/>
              </a:solidFill>
              <a:ln w="25400">
                <a:solidFill>
                  <a:srgbClr val="CCCCFF"/>
                </a:solidFill>
              </a:ln>
              <a:effectLst/>
              <a:sp3d contourW="25400">
                <a:contourClr>
                  <a:srgbClr val="CCCC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667-40F4-8AE8-9A814E52856F}"/>
              </c:ext>
            </c:extLst>
          </c:dPt>
          <c:dLbls>
            <c:dLbl>
              <c:idx val="0"/>
              <c:layout>
                <c:manualLayout>
                  <c:x val="-0.22406698674860773"/>
                  <c:y val="-0.109163199842716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667-40F4-8AE8-9A814E52856F}"/>
                </c:ext>
              </c:extLst>
            </c:dLbl>
            <c:dLbl>
              <c:idx val="1"/>
              <c:layout>
                <c:manualLayout>
                  <c:x val="0.20291207989245238"/>
                  <c:y val="-9.1165778606188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667-40F4-8AE8-9A814E52856F}"/>
                </c:ext>
              </c:extLst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667-40F4-8AE8-9A814E5285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Folha1!$A$2:$A$4</c:f>
              <c:strCache>
                <c:ptCount val="3"/>
                <c:pt idx="0">
                  <c:v>Feminino</c:v>
                </c:pt>
                <c:pt idx="1">
                  <c:v>Masculino</c:v>
                </c:pt>
                <c:pt idx="2">
                  <c:v>Não identificado</c:v>
                </c:pt>
              </c:strCache>
            </c:strRef>
          </c:cat>
          <c:val>
            <c:numRef>
              <c:f>Folha1!$B$2:$B$4</c:f>
              <c:numCache>
                <c:formatCode>#,##0</c:formatCode>
                <c:ptCount val="3"/>
                <c:pt idx="0">
                  <c:v>1602</c:v>
                </c:pt>
                <c:pt idx="1">
                  <c:v>1035</c:v>
                </c:pt>
                <c:pt idx="2">
                  <c:v>248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667-40F4-8AE8-9A814E5285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3.4905010138051494E-2"/>
          <c:y val="0.80091483622512338"/>
          <c:w val="0.95223982379331362"/>
          <c:h val="0.1321342123368124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500894179966097"/>
          <c:y val="0.21635353404396118"/>
          <c:w val="0.83263035791790307"/>
          <c:h val="0.5188274429433354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/>
            <a:sp3d>
              <a:contourClr>
                <a:schemeClr val="accent5">
                  <a:lumMod val="60000"/>
                  <a:lumOff val="40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Folha1!$A$2:$A$7</c:f>
              <c:strCache>
                <c:ptCount val="6"/>
                <c:pt idx="0">
                  <c:v>[0 meses-3 anos[</c:v>
                </c:pt>
                <c:pt idx="1">
                  <c:v>[3 anos-12 anos[</c:v>
                </c:pt>
                <c:pt idx="2">
                  <c:v>[12 anos-18 anos[</c:v>
                </c:pt>
                <c:pt idx="3">
                  <c:v>[18 anos-64 anos[</c:v>
                </c:pt>
                <c:pt idx="4">
                  <c:v>&gt;= 65 anos</c:v>
                </c:pt>
                <c:pt idx="5">
                  <c:v>Não identificado</c:v>
                </c:pt>
              </c:strCache>
            </c:strRef>
          </c:cat>
          <c:val>
            <c:numRef>
              <c:f>Folha1!$B$2:$B$7</c:f>
              <c:numCache>
                <c:formatCode>#,##0</c:formatCode>
                <c:ptCount val="6"/>
                <c:pt idx="0">
                  <c:v>71</c:v>
                </c:pt>
                <c:pt idx="1">
                  <c:v>130</c:v>
                </c:pt>
                <c:pt idx="2">
                  <c:v>65</c:v>
                </c:pt>
                <c:pt idx="3">
                  <c:v>1197</c:v>
                </c:pt>
                <c:pt idx="4">
                  <c:v>632</c:v>
                </c:pt>
                <c:pt idx="5">
                  <c:v>790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19E-45B6-A4BA-DEBB80189E2B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Graves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rgbClr val="7030A0"/>
              </a:solidFill>
            </a:ln>
            <a:effectLst/>
            <a:sp3d>
              <a:contourClr>
                <a:srgbClr val="7030A0"/>
              </a:contourClr>
            </a:sp3d>
          </c:spPr>
          <c:invertIfNegative val="0"/>
          <c:dLbls>
            <c:dLbl>
              <c:idx val="3"/>
              <c:layout>
                <c:manualLayout>
                  <c:x val="1.4796202696326387E-2"/>
                  <c:y val="-6.41631259062415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66F-445F-A6E5-E33BD842D72D}"/>
                </c:ext>
              </c:extLst>
            </c:dLbl>
            <c:dLbl>
              <c:idx val="4"/>
              <c:layout>
                <c:manualLayout>
                  <c:x val="1.7262236479047361E-2"/>
                  <c:y val="-5.881551930548963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66F-445F-A6E5-E33BD842D72D}"/>
                </c:ext>
              </c:extLst>
            </c:dLbl>
            <c:dLbl>
              <c:idx val="5"/>
              <c:layout>
                <c:manualLayout>
                  <c:x val="1.7262236479047451E-2"/>
                  <c:y val="1.28326251812480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66F-445F-A6E5-E33BD842D7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Folha1!$A$2:$A$7</c:f>
              <c:strCache>
                <c:ptCount val="6"/>
                <c:pt idx="0">
                  <c:v>[0 meses-3 anos[</c:v>
                </c:pt>
                <c:pt idx="1">
                  <c:v>[3 anos-12 anos[</c:v>
                </c:pt>
                <c:pt idx="2">
                  <c:v>[12 anos-18 anos[</c:v>
                </c:pt>
                <c:pt idx="3">
                  <c:v>[18 anos-64 anos[</c:v>
                </c:pt>
                <c:pt idx="4">
                  <c:v>&gt;= 65 anos</c:v>
                </c:pt>
                <c:pt idx="5">
                  <c:v>Não identificado</c:v>
                </c:pt>
              </c:strCache>
            </c:strRef>
          </c:cat>
          <c:val>
            <c:numRef>
              <c:f>Folha1!$C$2:$C$7</c:f>
              <c:numCache>
                <c:formatCode>#,##0</c:formatCode>
                <c:ptCount val="6"/>
                <c:pt idx="0">
                  <c:v>36</c:v>
                </c:pt>
                <c:pt idx="1">
                  <c:v>52</c:v>
                </c:pt>
                <c:pt idx="2">
                  <c:v>26</c:v>
                </c:pt>
                <c:pt idx="3">
                  <c:v>753</c:v>
                </c:pt>
                <c:pt idx="4">
                  <c:v>436</c:v>
                </c:pt>
                <c:pt idx="5">
                  <c:v>273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19E-45B6-A4BA-DEBB80189E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5680096"/>
        <c:axId val="305685192"/>
        <c:axId val="0"/>
      </c:bar3DChart>
      <c:catAx>
        <c:axId val="305680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05685192"/>
        <c:crosses val="autoZero"/>
        <c:auto val="1"/>
        <c:lblAlgn val="ctr"/>
        <c:lblOffset val="100"/>
        <c:noMultiLvlLbl val="0"/>
      </c:catAx>
      <c:valAx>
        <c:axId val="305685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05680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7507072856735085"/>
          <c:y val="0.8902461324190134"/>
          <c:w val="0.24985854286529824"/>
          <c:h val="8.203962241323568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ATC</c:v>
                </c:pt>
              </c:strCache>
            </c:strRef>
          </c:tx>
          <c:spPr>
            <a:solidFill>
              <a:srgbClr val="7030A0"/>
            </a:solidFill>
            <a:ln>
              <a:solidFill>
                <a:srgbClr val="7030A0"/>
              </a:solidFill>
            </a:ln>
            <a:effectLst/>
            <a:sp3d>
              <a:contourClr>
                <a:srgbClr val="7030A0"/>
              </a:contourClr>
            </a:sp3d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Folha1!$A$2:$A$15</c:f>
              <c:strCache>
                <c:ptCount val="14"/>
                <c:pt idx="0">
                  <c:v>P</c:v>
                </c:pt>
                <c:pt idx="1">
                  <c:v>D</c:v>
                </c:pt>
                <c:pt idx="2">
                  <c:v>S</c:v>
                </c:pt>
                <c:pt idx="3">
                  <c:v>V</c:v>
                </c:pt>
                <c:pt idx="4">
                  <c:v>R</c:v>
                </c:pt>
                <c:pt idx="5">
                  <c:v>B</c:v>
                </c:pt>
                <c:pt idx="6">
                  <c:v>H</c:v>
                </c:pt>
                <c:pt idx="7">
                  <c:v>G</c:v>
                </c:pt>
                <c:pt idx="8">
                  <c:v>M</c:v>
                </c:pt>
                <c:pt idx="9">
                  <c:v>A</c:v>
                </c:pt>
                <c:pt idx="10">
                  <c:v>C</c:v>
                </c:pt>
                <c:pt idx="11">
                  <c:v>N</c:v>
                </c:pt>
                <c:pt idx="12">
                  <c:v>J</c:v>
                </c:pt>
                <c:pt idx="13">
                  <c:v>L</c:v>
                </c:pt>
              </c:strCache>
            </c:strRef>
          </c:cat>
          <c:val>
            <c:numRef>
              <c:f>Folha1!$B$2:$B$15</c:f>
              <c:numCache>
                <c:formatCode>General</c:formatCode>
                <c:ptCount val="14"/>
                <c:pt idx="0">
                  <c:v>18</c:v>
                </c:pt>
                <c:pt idx="1">
                  <c:v>26</c:v>
                </c:pt>
                <c:pt idx="2">
                  <c:v>47</c:v>
                </c:pt>
                <c:pt idx="3">
                  <c:v>94</c:v>
                </c:pt>
                <c:pt idx="4">
                  <c:v>109</c:v>
                </c:pt>
                <c:pt idx="5">
                  <c:v>118</c:v>
                </c:pt>
                <c:pt idx="6">
                  <c:v>144</c:v>
                </c:pt>
                <c:pt idx="7">
                  <c:v>146</c:v>
                </c:pt>
                <c:pt idx="8">
                  <c:v>281</c:v>
                </c:pt>
                <c:pt idx="9">
                  <c:v>303</c:v>
                </c:pt>
                <c:pt idx="10">
                  <c:v>430</c:v>
                </c:pt>
                <c:pt idx="11">
                  <c:v>868</c:v>
                </c:pt>
                <c:pt idx="12">
                  <c:v>1018</c:v>
                </c:pt>
                <c:pt idx="13">
                  <c:v>1162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27-4ADD-8D5F-66D3C0E308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38550136"/>
        <c:axId val="538547184"/>
        <c:axId val="0"/>
      </c:bar3DChart>
      <c:catAx>
        <c:axId val="538550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8547184"/>
        <c:crosses val="autoZero"/>
        <c:auto val="1"/>
        <c:lblAlgn val="ctr"/>
        <c:lblOffset val="100"/>
        <c:noMultiLvlLbl val="0"/>
      </c:catAx>
      <c:valAx>
        <c:axId val="53854718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385501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6715639631360821"/>
          <c:y val="9.979713831030082E-2"/>
          <c:w val="0.72934981766509699"/>
          <c:h val="0.87090368653520223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ATC</c:v>
                </c:pt>
              </c:strCache>
            </c:strRef>
          </c:tx>
          <c:spPr>
            <a:solidFill>
              <a:srgbClr val="CCCCFF"/>
            </a:solidFill>
            <a:ln>
              <a:solidFill>
                <a:srgbClr val="CCCCFF"/>
              </a:solidFill>
            </a:ln>
            <a:effectLst/>
            <a:sp3d>
              <a:contourClr>
                <a:srgbClr val="CCCCFF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Folha1!$A$2:$A$9</c:f>
              <c:strCache>
                <c:ptCount val="8"/>
                <c:pt idx="0">
                  <c:v>Outras ATC</c:v>
                </c:pt>
                <c:pt idx="1">
                  <c:v>L01</c:v>
                </c:pt>
                <c:pt idx="2">
                  <c:v>L04</c:v>
                </c:pt>
                <c:pt idx="3">
                  <c:v>J01</c:v>
                </c:pt>
                <c:pt idx="4">
                  <c:v>J05</c:v>
                </c:pt>
                <c:pt idx="5">
                  <c:v>N06</c:v>
                </c:pt>
                <c:pt idx="6">
                  <c:v>N04</c:v>
                </c:pt>
                <c:pt idx="7">
                  <c:v>N05</c:v>
                </c:pt>
              </c:strCache>
            </c:strRef>
          </c:cat>
          <c:val>
            <c:numRef>
              <c:f>Folha1!$B$2:$B$9</c:f>
              <c:numCache>
                <c:formatCode>0%</c:formatCode>
                <c:ptCount val="8"/>
                <c:pt idx="0">
                  <c:v>0.51</c:v>
                </c:pt>
                <c:pt idx="1">
                  <c:v>0.1</c:v>
                </c:pt>
                <c:pt idx="2">
                  <c:v>0.1</c:v>
                </c:pt>
                <c:pt idx="3">
                  <c:v>0.08</c:v>
                </c:pt>
                <c:pt idx="4">
                  <c:v>0.08</c:v>
                </c:pt>
                <c:pt idx="5">
                  <c:v>0.05</c:v>
                </c:pt>
                <c:pt idx="6">
                  <c:v>0.04</c:v>
                </c:pt>
                <c:pt idx="7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D6-427A-BF70-A0C78BC5CD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5646208"/>
        <c:axId val="355645424"/>
        <c:axId val="0"/>
      </c:bar3DChart>
      <c:catAx>
        <c:axId val="35564620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55645424"/>
        <c:crosses val="autoZero"/>
        <c:auto val="1"/>
        <c:lblAlgn val="ctr"/>
        <c:lblOffset val="100"/>
        <c:noMultiLvlLbl val="0"/>
      </c:catAx>
      <c:valAx>
        <c:axId val="355645424"/>
        <c:scaling>
          <c:orientation val="minMax"/>
        </c:scaling>
        <c:delete val="0"/>
        <c:axPos val="t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55646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2223917322834645E-2"/>
          <c:y val="6.2492008185974592E-2"/>
          <c:w val="0.89901574803149609"/>
          <c:h val="0.87715557694712931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Totais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70C0"/>
              </a:solidFill>
            </a:ln>
            <a:effectLst/>
            <a:sp3d>
              <a:contourClr>
                <a:srgbClr val="0070C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Folha1!$A$2:$A$27</c:f>
              <c:strCache>
                <c:ptCount val="26"/>
                <c:pt idx="0">
                  <c:v>Genrl</c:v>
                </c:pt>
                <c:pt idx="1">
                  <c:v>Skin</c:v>
                </c:pt>
                <c:pt idx="2">
                  <c:v>Gastr</c:v>
                </c:pt>
                <c:pt idx="3">
                  <c:v>Nerv</c:v>
                </c:pt>
                <c:pt idx="4">
                  <c:v>Inj&amp;P</c:v>
                </c:pt>
                <c:pt idx="5">
                  <c:v>Resp</c:v>
                </c:pt>
                <c:pt idx="6">
                  <c:v>Infec</c:v>
                </c:pt>
                <c:pt idx="7">
                  <c:v>Inv</c:v>
                </c:pt>
                <c:pt idx="8">
                  <c:v>Musc</c:v>
                </c:pt>
                <c:pt idx="9">
                  <c:v>Psych</c:v>
                </c:pt>
                <c:pt idx="10">
                  <c:v>Immun</c:v>
                </c:pt>
                <c:pt idx="11">
                  <c:v>Blood</c:v>
                </c:pt>
                <c:pt idx="12">
                  <c:v>Vasc</c:v>
                </c:pt>
                <c:pt idx="13">
                  <c:v>Card</c:v>
                </c:pt>
                <c:pt idx="14">
                  <c:v>Metab</c:v>
                </c:pt>
                <c:pt idx="15">
                  <c:v>Eye</c:v>
                </c:pt>
                <c:pt idx="16">
                  <c:v>Hepat</c:v>
                </c:pt>
                <c:pt idx="17">
                  <c:v>Renal</c:v>
                </c:pt>
                <c:pt idx="18">
                  <c:v>Neopl</c:v>
                </c:pt>
                <c:pt idx="19">
                  <c:v>Repro</c:v>
                </c:pt>
                <c:pt idx="20">
                  <c:v>Preg</c:v>
                </c:pt>
                <c:pt idx="21">
                  <c:v>Endo</c:v>
                </c:pt>
                <c:pt idx="22">
                  <c:v>Ear</c:v>
                </c:pt>
                <c:pt idx="23">
                  <c:v>Surg</c:v>
                </c:pt>
                <c:pt idx="24">
                  <c:v>Soc</c:v>
                </c:pt>
                <c:pt idx="25">
                  <c:v>Cong</c:v>
                </c:pt>
              </c:strCache>
            </c:strRef>
          </c:cat>
          <c:val>
            <c:numRef>
              <c:f>Folha1!$B$2:$B$27</c:f>
              <c:numCache>
                <c:formatCode>#,##0</c:formatCode>
                <c:ptCount val="26"/>
                <c:pt idx="0">
                  <c:v>901</c:v>
                </c:pt>
                <c:pt idx="1">
                  <c:v>730</c:v>
                </c:pt>
                <c:pt idx="2">
                  <c:v>485</c:v>
                </c:pt>
                <c:pt idx="3">
                  <c:v>441</c:v>
                </c:pt>
                <c:pt idx="4">
                  <c:v>341</c:v>
                </c:pt>
                <c:pt idx="5">
                  <c:v>287</c:v>
                </c:pt>
                <c:pt idx="6">
                  <c:v>243</c:v>
                </c:pt>
                <c:pt idx="7">
                  <c:v>221</c:v>
                </c:pt>
                <c:pt idx="8">
                  <c:v>218</c:v>
                </c:pt>
                <c:pt idx="9">
                  <c:v>183</c:v>
                </c:pt>
                <c:pt idx="10">
                  <c:v>153</c:v>
                </c:pt>
                <c:pt idx="11">
                  <c:v>152</c:v>
                </c:pt>
                <c:pt idx="12">
                  <c:v>148</c:v>
                </c:pt>
                <c:pt idx="13">
                  <c:v>139</c:v>
                </c:pt>
                <c:pt idx="14">
                  <c:v>131</c:v>
                </c:pt>
                <c:pt idx="15">
                  <c:v>127</c:v>
                </c:pt>
                <c:pt idx="16">
                  <c:v>107</c:v>
                </c:pt>
                <c:pt idx="17">
                  <c:v>98</c:v>
                </c:pt>
                <c:pt idx="18">
                  <c:v>87</c:v>
                </c:pt>
                <c:pt idx="19">
                  <c:v>53</c:v>
                </c:pt>
                <c:pt idx="20">
                  <c:v>23</c:v>
                </c:pt>
                <c:pt idx="21">
                  <c:v>22</c:v>
                </c:pt>
                <c:pt idx="22">
                  <c:v>21</c:v>
                </c:pt>
                <c:pt idx="23">
                  <c:v>13</c:v>
                </c:pt>
                <c:pt idx="24">
                  <c:v>4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3FA-4508-8D0D-08E0665CCF3A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Graves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/>
            <a:sp3d>
              <a:contourClr>
                <a:schemeClr val="accent5">
                  <a:lumMod val="60000"/>
                  <a:lumOff val="40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Folha1!$A$2:$A$27</c:f>
              <c:strCache>
                <c:ptCount val="26"/>
                <c:pt idx="0">
                  <c:v>Genrl</c:v>
                </c:pt>
                <c:pt idx="1">
                  <c:v>Skin</c:v>
                </c:pt>
                <c:pt idx="2">
                  <c:v>Gastr</c:v>
                </c:pt>
                <c:pt idx="3">
                  <c:v>Nerv</c:v>
                </c:pt>
                <c:pt idx="4">
                  <c:v>Inj&amp;P</c:v>
                </c:pt>
                <c:pt idx="5">
                  <c:v>Resp</c:v>
                </c:pt>
                <c:pt idx="6">
                  <c:v>Infec</c:v>
                </c:pt>
                <c:pt idx="7">
                  <c:v>Inv</c:v>
                </c:pt>
                <c:pt idx="8">
                  <c:v>Musc</c:v>
                </c:pt>
                <c:pt idx="9">
                  <c:v>Psych</c:v>
                </c:pt>
                <c:pt idx="10">
                  <c:v>Immun</c:v>
                </c:pt>
                <c:pt idx="11">
                  <c:v>Blood</c:v>
                </c:pt>
                <c:pt idx="12">
                  <c:v>Vasc</c:v>
                </c:pt>
                <c:pt idx="13">
                  <c:v>Card</c:v>
                </c:pt>
                <c:pt idx="14">
                  <c:v>Metab</c:v>
                </c:pt>
                <c:pt idx="15">
                  <c:v>Eye</c:v>
                </c:pt>
                <c:pt idx="16">
                  <c:v>Hepat</c:v>
                </c:pt>
                <c:pt idx="17">
                  <c:v>Renal</c:v>
                </c:pt>
                <c:pt idx="18">
                  <c:v>Neopl</c:v>
                </c:pt>
                <c:pt idx="19">
                  <c:v>Repro</c:v>
                </c:pt>
                <c:pt idx="20">
                  <c:v>Preg</c:v>
                </c:pt>
                <c:pt idx="21">
                  <c:v>Endo</c:v>
                </c:pt>
                <c:pt idx="22">
                  <c:v>Ear</c:v>
                </c:pt>
                <c:pt idx="23">
                  <c:v>Surg</c:v>
                </c:pt>
                <c:pt idx="24">
                  <c:v>Soc</c:v>
                </c:pt>
                <c:pt idx="25">
                  <c:v>Cong</c:v>
                </c:pt>
              </c:strCache>
            </c:strRef>
          </c:cat>
          <c:val>
            <c:numRef>
              <c:f>Folha1!$C$2:$C$27</c:f>
              <c:numCache>
                <c:formatCode>#,##0</c:formatCode>
                <c:ptCount val="26"/>
                <c:pt idx="0">
                  <c:v>398</c:v>
                </c:pt>
                <c:pt idx="1">
                  <c:v>440</c:v>
                </c:pt>
                <c:pt idx="2">
                  <c:v>227</c:v>
                </c:pt>
                <c:pt idx="3">
                  <c:v>215</c:v>
                </c:pt>
                <c:pt idx="4">
                  <c:v>171</c:v>
                </c:pt>
                <c:pt idx="5">
                  <c:v>217</c:v>
                </c:pt>
                <c:pt idx="6">
                  <c:v>186</c:v>
                </c:pt>
                <c:pt idx="7">
                  <c:v>131</c:v>
                </c:pt>
                <c:pt idx="8">
                  <c:v>108</c:v>
                </c:pt>
                <c:pt idx="9">
                  <c:v>71</c:v>
                </c:pt>
                <c:pt idx="10">
                  <c:v>124</c:v>
                </c:pt>
                <c:pt idx="11">
                  <c:v>142</c:v>
                </c:pt>
                <c:pt idx="12">
                  <c:v>115</c:v>
                </c:pt>
                <c:pt idx="13">
                  <c:v>120</c:v>
                </c:pt>
                <c:pt idx="14">
                  <c:v>99</c:v>
                </c:pt>
                <c:pt idx="15">
                  <c:v>92</c:v>
                </c:pt>
                <c:pt idx="16">
                  <c:v>103</c:v>
                </c:pt>
                <c:pt idx="17">
                  <c:v>83</c:v>
                </c:pt>
                <c:pt idx="18">
                  <c:v>81</c:v>
                </c:pt>
                <c:pt idx="19">
                  <c:v>14</c:v>
                </c:pt>
                <c:pt idx="20">
                  <c:v>20</c:v>
                </c:pt>
                <c:pt idx="21">
                  <c:v>20</c:v>
                </c:pt>
                <c:pt idx="22">
                  <c:v>9</c:v>
                </c:pt>
                <c:pt idx="23">
                  <c:v>8</c:v>
                </c:pt>
                <c:pt idx="24">
                  <c:v>0</c:v>
                </c:pt>
                <c:pt idx="2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3FA-4508-8D0D-08E0665CCF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5645032"/>
        <c:axId val="355647776"/>
        <c:axId val="0"/>
      </c:bar3DChart>
      <c:catAx>
        <c:axId val="3556450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55647776"/>
        <c:crosses val="autoZero"/>
        <c:auto val="1"/>
        <c:lblAlgn val="ctr"/>
        <c:lblOffset val="100"/>
        <c:noMultiLvlLbl val="0"/>
      </c:catAx>
      <c:valAx>
        <c:axId val="35564777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556450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8170802348781274"/>
          <c:y val="0.93647953987578836"/>
          <c:w val="0.24109287882991964"/>
          <c:h val="5.10478287112904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Totais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/>
            <a:sp3d>
              <a:contourClr>
                <a:schemeClr val="accent5">
                  <a:lumMod val="60000"/>
                  <a:lumOff val="40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Folha1!$A$2:$A$11</c:f>
              <c:strCache>
                <c:ptCount val="10"/>
                <c:pt idx="0">
                  <c:v>Outras SOC</c:v>
                </c:pt>
                <c:pt idx="1">
                  <c:v>Genrl</c:v>
                </c:pt>
                <c:pt idx="2">
                  <c:v>Skin</c:v>
                </c:pt>
                <c:pt idx="3">
                  <c:v>Gastr</c:v>
                </c:pt>
                <c:pt idx="4">
                  <c:v>Nerv</c:v>
                </c:pt>
                <c:pt idx="5">
                  <c:v>Inj&amp;P</c:v>
                </c:pt>
                <c:pt idx="6">
                  <c:v>Resp</c:v>
                </c:pt>
                <c:pt idx="7">
                  <c:v>Infec</c:v>
                </c:pt>
                <c:pt idx="8">
                  <c:v>Inv</c:v>
                </c:pt>
                <c:pt idx="9">
                  <c:v>Musc</c:v>
                </c:pt>
              </c:strCache>
            </c:strRef>
          </c:cat>
          <c:val>
            <c:numRef>
              <c:f>Folha1!$B$2:$B$11</c:f>
              <c:numCache>
                <c:formatCode>0%</c:formatCode>
                <c:ptCount val="10"/>
                <c:pt idx="0">
                  <c:v>0.27</c:v>
                </c:pt>
                <c:pt idx="1">
                  <c:v>0.16907487333458435</c:v>
                </c:pt>
                <c:pt idx="2">
                  <c:v>0.13698630136986301</c:v>
                </c:pt>
                <c:pt idx="3">
                  <c:v>9.1011446800525433E-2</c:v>
                </c:pt>
                <c:pt idx="4">
                  <c:v>8.2754738224807653E-2</c:v>
                </c:pt>
                <c:pt idx="5">
                  <c:v>6.3989491461812723E-2</c:v>
                </c:pt>
                <c:pt idx="6">
                  <c:v>5.3856258209795456E-2</c:v>
                </c:pt>
                <c:pt idx="7">
                  <c:v>4.5599549634077689E-2</c:v>
                </c:pt>
                <c:pt idx="8">
                  <c:v>4.1471195346218806E-2</c:v>
                </c:pt>
                <c:pt idx="9">
                  <c:v>4.0908237943328957E-2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AF-42A7-923F-325EFCAFB7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55646600"/>
        <c:axId val="355646992"/>
        <c:axId val="0"/>
      </c:bar3DChart>
      <c:catAx>
        <c:axId val="355646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55646992"/>
        <c:crosses val="autoZero"/>
        <c:auto val="1"/>
        <c:lblAlgn val="ctr"/>
        <c:lblOffset val="100"/>
        <c:noMultiLvlLbl val="0"/>
      </c:catAx>
      <c:valAx>
        <c:axId val="355646992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55646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1ºT</c:v>
                </c:pt>
              </c:strCache>
            </c:strRef>
          </c:tx>
          <c:spPr>
            <a:solidFill>
              <a:srgbClr val="D8F5F8"/>
            </a:solidFill>
            <a:ln>
              <a:solidFill>
                <a:srgbClr val="D3FDF8"/>
              </a:solidFill>
            </a:ln>
          </c:spPr>
          <c:dPt>
            <c:idx val="0"/>
            <c:bubble3D val="0"/>
            <c:spPr>
              <a:solidFill>
                <a:srgbClr val="CCECFF"/>
              </a:solidFill>
              <a:ln w="3175">
                <a:solidFill>
                  <a:srgbClr val="CCECFF"/>
                </a:solidFill>
              </a:ln>
              <a:effectLst/>
              <a:sp3d contourW="3175">
                <a:contourClr>
                  <a:srgbClr val="CCEC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D43-4647-9C01-EF8A19056512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3175">
                <a:solidFill>
                  <a:schemeClr val="accent1">
                    <a:lumMod val="60000"/>
                    <a:lumOff val="40000"/>
                  </a:schemeClr>
                </a:solidFill>
              </a:ln>
              <a:effectLst/>
              <a:sp3d contourW="3175">
                <a:contourClr>
                  <a:schemeClr val="accent1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D43-4647-9C01-EF8A19056512}"/>
              </c:ext>
            </c:extLst>
          </c:dPt>
          <c:dLbls>
            <c:dLbl>
              <c:idx val="0"/>
              <c:layout>
                <c:manualLayout>
                  <c:x val="-0.13749711579534166"/>
                  <c:y val="7.01160921071602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D43-4647-9C01-EF8A19056512}"/>
                </c:ext>
              </c:extLst>
            </c:dLbl>
            <c:dLbl>
              <c:idx val="1"/>
              <c:layout>
                <c:manualLayout>
                  <c:x val="0.24589745428308918"/>
                  <c:y val="-0.195108107466870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D43-4647-9C01-EF8A190565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Folha1!$A$2:$A$3</c:f>
              <c:strCache>
                <c:ptCount val="2"/>
                <c:pt idx="0">
                  <c:v>Direta</c:v>
                </c:pt>
                <c:pt idx="1">
                  <c:v>Indireta</c:v>
                </c:pt>
              </c:strCache>
            </c:strRef>
          </c:cat>
          <c:val>
            <c:numRef>
              <c:f>Folha1!$B$2:$B$3</c:f>
              <c:numCache>
                <c:formatCode>0%</c:formatCode>
                <c:ptCount val="2"/>
                <c:pt idx="0">
                  <c:v>0.27539503386004516</c:v>
                </c:pt>
                <c:pt idx="1">
                  <c:v>0.72460496613995484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43-4647-9C01-EF8A190565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</c:legendEntry>
      <c:layout/>
      <c:overlay val="0"/>
      <c:spPr>
        <a:noFill/>
        <a:ln w="3175">
          <a:solidFill>
            <a:srgbClr val="D3FDF8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6270205178212835"/>
          <c:y val="0.17387172668224091"/>
          <c:w val="0.58542369595646426"/>
          <c:h val="0.5883834647695751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6699FF"/>
            </a:solidFill>
            <a:ln>
              <a:solidFill>
                <a:srgbClr val="6699FF"/>
              </a:solidFill>
            </a:ln>
            <a:effectLst/>
            <a:sp3d>
              <a:contourClr>
                <a:srgbClr val="6699FF"/>
              </a:contourClr>
            </a:sp3d>
          </c:spPr>
          <c:invertIfNegative val="0"/>
          <c:dLbls>
            <c:dLbl>
              <c:idx val="0"/>
              <c:layout>
                <c:manualLayout>
                  <c:x val="2.8380197437905017E-2"/>
                  <c:y val="-1.5789755059870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617358680723061E-2"/>
                      <c:h val="8.64752252112242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ECF9-49A2-9258-0E80B0D82B6E}"/>
                </c:ext>
              </c:extLst>
            </c:dLbl>
            <c:dLbl>
              <c:idx val="1"/>
              <c:layout>
                <c:manualLayout>
                  <c:x val="1.7737623398690658E-2"/>
                  <c:y val="-1.05265033732470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CF9-49A2-9258-0E80B0D82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Direta</c:v>
                </c:pt>
                <c:pt idx="1">
                  <c:v>Indireta</c:v>
                </c:pt>
              </c:strCache>
            </c:strRef>
          </c:cat>
          <c:val>
            <c:numRef>
              <c:f>Folha1!$B$2:$B$3</c:f>
              <c:numCache>
                <c:formatCode>General</c:formatCode>
                <c:ptCount val="2"/>
                <c:pt idx="0">
                  <c:v>854</c:v>
                </c:pt>
                <c:pt idx="1">
                  <c:v>2247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F9-49A2-9258-0E80B0D82B6E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Graves</c:v>
                </c:pt>
              </c:strCache>
            </c:strRef>
          </c:tx>
          <c:spPr>
            <a:solidFill>
              <a:srgbClr val="3333CC"/>
            </a:solidFill>
            <a:ln>
              <a:solidFill>
                <a:srgbClr val="3333CC"/>
              </a:solidFill>
            </a:ln>
            <a:effectLst/>
            <a:sp3d>
              <a:contourClr>
                <a:srgbClr val="3333CC"/>
              </a:contourClr>
            </a:sp3d>
          </c:spPr>
          <c:invertIfNegative val="0"/>
          <c:dLbls>
            <c:dLbl>
              <c:idx val="0"/>
              <c:layout>
                <c:manualLayout>
                  <c:x val="3.9022771477119446E-2"/>
                  <c:y val="-1.05265033732470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CF9-49A2-9258-0E80B0D82B6E}"/>
                </c:ext>
              </c:extLst>
            </c:dLbl>
            <c:dLbl>
              <c:idx val="1"/>
              <c:layout>
                <c:manualLayout>
                  <c:x val="4.9665345516333836E-2"/>
                  <c:y val="-9.64918329062099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CF9-49A2-9258-0E80B0D82B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Folha1!$A$2:$A$3</c:f>
              <c:strCache>
                <c:ptCount val="2"/>
                <c:pt idx="0">
                  <c:v>Direta</c:v>
                </c:pt>
                <c:pt idx="1">
                  <c:v>Indireta</c:v>
                </c:pt>
              </c:strCache>
            </c:strRef>
          </c:cat>
          <c:val>
            <c:numRef>
              <c:f>Folha1!$C$2:$C$3</c:f>
              <c:numCache>
                <c:formatCode>General</c:formatCode>
                <c:ptCount val="2"/>
                <c:pt idx="0">
                  <c:v>294</c:v>
                </c:pt>
                <c:pt idx="1">
                  <c:v>1061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F9-49A2-9258-0E80B0D82B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6547088"/>
        <c:axId val="306547480"/>
        <c:axId val="0"/>
      </c:bar3DChart>
      <c:catAx>
        <c:axId val="306547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06547480"/>
        <c:crosses val="autoZero"/>
        <c:auto val="1"/>
        <c:lblAlgn val="ctr"/>
        <c:lblOffset val="100"/>
        <c:noMultiLvlLbl val="0"/>
      </c:catAx>
      <c:valAx>
        <c:axId val="306547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065470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64728163239767"/>
          <c:y val="0.47649626578509274"/>
          <c:w val="0.19979658996285152"/>
          <c:h val="0.2287616397639908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3ºT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3175">
                <a:solidFill>
                  <a:schemeClr val="accent1">
                    <a:lumMod val="60000"/>
                    <a:lumOff val="40000"/>
                  </a:schemeClr>
                </a:solidFill>
              </a:ln>
              <a:effectLst/>
              <a:sp3d contourW="3175">
                <a:contourClr>
                  <a:schemeClr val="accent1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D43-4647-9C01-EF8A19056512}"/>
              </c:ext>
            </c:extLst>
          </c:dPt>
          <c:dPt>
            <c:idx val="1"/>
            <c:bubble3D val="0"/>
            <c:spPr>
              <a:solidFill>
                <a:srgbClr val="CCECFF"/>
              </a:solidFill>
              <a:ln w="3175">
                <a:solidFill>
                  <a:srgbClr val="CCECFF"/>
                </a:solidFill>
              </a:ln>
              <a:effectLst/>
              <a:sp3d contourW="3175">
                <a:contourClr>
                  <a:srgbClr val="CCEC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D43-4647-9C01-EF8A1905651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Folha1!$A$2:$A$3</c:f>
              <c:strCache>
                <c:ptCount val="2"/>
                <c:pt idx="0">
                  <c:v>Portal RAM</c:v>
                </c:pt>
                <c:pt idx="1">
                  <c:v>Outras vias</c:v>
                </c:pt>
              </c:strCache>
            </c:strRef>
          </c:cat>
          <c:val>
            <c:numRef>
              <c:f>Folha1!$B$2:$B$3</c:f>
              <c:numCache>
                <c:formatCode>0</c:formatCode>
                <c:ptCount val="2"/>
                <c:pt idx="0">
                  <c:v>495</c:v>
                </c:pt>
                <c:pt idx="1">
                  <c:v>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43-4647-9C01-EF8A1905651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</c:legendEntry>
      <c:layout/>
      <c:overlay val="0"/>
      <c:spPr>
        <a:noFill/>
        <a:ln w="3175"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PT" sz="1100" dirty="0" smtClean="0"/>
              <a:t>N = 854</a:t>
            </a:r>
            <a:endParaRPr lang="pt-PT" sz="11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/>
            <a:sp3d>
              <a:contourClr>
                <a:schemeClr val="accent5">
                  <a:lumMod val="60000"/>
                  <a:lumOff val="40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Folha1!$A$2:$A$10</c:f>
              <c:strCache>
                <c:ptCount val="9"/>
                <c:pt idx="0">
                  <c:v>Guimarães</c:v>
                </c:pt>
                <c:pt idx="1">
                  <c:v>Porto</c:v>
                </c:pt>
                <c:pt idx="2">
                  <c:v>Coimbra</c:v>
                </c:pt>
                <c:pt idx="3">
                  <c:v>B. Interior</c:v>
                </c:pt>
                <c:pt idx="4">
                  <c:v>Lisboa</c:v>
                </c:pt>
                <c:pt idx="5">
                  <c:v>Set. e Sant.</c:v>
                </c:pt>
                <c:pt idx="6">
                  <c:v>Alg. e Alent.</c:v>
                </c:pt>
                <c:pt idx="7">
                  <c:v>Açores</c:v>
                </c:pt>
                <c:pt idx="8">
                  <c:v>Madeira</c:v>
                </c:pt>
              </c:strCache>
            </c:strRef>
          </c:cat>
          <c:val>
            <c:numRef>
              <c:f>Folha1!$B$2:$B$10</c:f>
              <c:numCache>
                <c:formatCode>General</c:formatCode>
                <c:ptCount val="9"/>
                <c:pt idx="0">
                  <c:v>78</c:v>
                </c:pt>
                <c:pt idx="1">
                  <c:v>229</c:v>
                </c:pt>
                <c:pt idx="2">
                  <c:v>130</c:v>
                </c:pt>
                <c:pt idx="3">
                  <c:v>57</c:v>
                </c:pt>
                <c:pt idx="4">
                  <c:v>156</c:v>
                </c:pt>
                <c:pt idx="5">
                  <c:v>124</c:v>
                </c:pt>
                <c:pt idx="6">
                  <c:v>53</c:v>
                </c:pt>
                <c:pt idx="7">
                  <c:v>17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4C-4D42-9170-C7026B1B65D4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Graves</c:v>
                </c:pt>
              </c:strCache>
            </c:strRef>
          </c:tx>
          <c:spPr>
            <a:solidFill>
              <a:srgbClr val="CCCCFF"/>
            </a:solidFill>
            <a:ln>
              <a:solidFill>
                <a:srgbClr val="D2DEEF"/>
              </a:solidFill>
            </a:ln>
            <a:effectLst/>
            <a:sp3d>
              <a:contourClr>
                <a:srgbClr val="D2DEEF"/>
              </a:contourClr>
            </a:sp3d>
          </c:spPr>
          <c:invertIfNegative val="0"/>
          <c:dLbls>
            <c:dLbl>
              <c:idx val="0"/>
              <c:layout>
                <c:manualLayout>
                  <c:x val="1.5403312075954096E-2"/>
                  <c:y val="9.80392156862745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A4C-4D42-9170-C7026B1B65D4}"/>
                </c:ext>
              </c:extLst>
            </c:dLbl>
            <c:dLbl>
              <c:idx val="1"/>
              <c:layout>
                <c:manualLayout>
                  <c:x val="2.2772231976330753E-2"/>
                  <c:y val="4.901960784313680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A4C-4D42-9170-C7026B1B65D4}"/>
                </c:ext>
              </c:extLst>
            </c:dLbl>
            <c:dLbl>
              <c:idx val="2"/>
              <c:layout>
                <c:manualLayout>
                  <c:x val="1.5403259752827385E-2"/>
                  <c:y val="-9.8039215686275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A4C-4D42-9170-C7026B1B65D4}"/>
                </c:ext>
              </c:extLst>
            </c:dLbl>
            <c:dLbl>
              <c:idx val="3"/>
              <c:layout>
                <c:manualLayout>
                  <c:x val="1.2752850598522811E-2"/>
                  <c:y val="1.47058823529410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A4C-4D42-9170-C7026B1B65D4}"/>
                </c:ext>
              </c:extLst>
            </c:dLbl>
            <c:dLbl>
              <c:idx val="4"/>
              <c:layout>
                <c:manualLayout>
                  <c:x val="1.5403312075954096E-2"/>
                  <c:y val="-1.4705882352941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FA4C-4D42-9170-C7026B1B65D4}"/>
                </c:ext>
              </c:extLst>
            </c:dLbl>
            <c:dLbl>
              <c:idx val="5"/>
              <c:layout>
                <c:manualLayout>
                  <c:x val="1.2503253012023048E-2"/>
                  <c:y val="-4.90196078431381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A4C-4D42-9170-C7026B1B65D4}"/>
                </c:ext>
              </c:extLst>
            </c:dLbl>
            <c:dLbl>
              <c:idx val="6"/>
              <c:layout>
                <c:manualLayout>
                  <c:x val="1.2752850598522811E-2"/>
                  <c:y val="4.9019607843137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FA4C-4D42-9170-C7026B1B65D4}"/>
                </c:ext>
              </c:extLst>
            </c:dLbl>
            <c:dLbl>
              <c:idx val="7"/>
              <c:layout>
                <c:manualLayout>
                  <c:x val="5.2175495485642679E-3"/>
                  <c:y val="-1.47058823529412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FA4C-4D42-9170-C7026B1B65D4}"/>
                </c:ext>
              </c:extLst>
            </c:dLbl>
            <c:dLbl>
              <c:idx val="8"/>
              <c:layout>
                <c:manualLayout>
                  <c:x val="1.026887471730273E-2"/>
                  <c:y val="-4.90196078431372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FA4C-4D42-9170-C7026B1B65D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Folha1!$A$2:$A$10</c:f>
              <c:strCache>
                <c:ptCount val="9"/>
                <c:pt idx="0">
                  <c:v>Guimarães</c:v>
                </c:pt>
                <c:pt idx="1">
                  <c:v>Porto</c:v>
                </c:pt>
                <c:pt idx="2">
                  <c:v>Coimbra</c:v>
                </c:pt>
                <c:pt idx="3">
                  <c:v>B. Interior</c:v>
                </c:pt>
                <c:pt idx="4">
                  <c:v>Lisboa</c:v>
                </c:pt>
                <c:pt idx="5">
                  <c:v>Set. e Sant.</c:v>
                </c:pt>
                <c:pt idx="6">
                  <c:v>Alg. e Alent.</c:v>
                </c:pt>
                <c:pt idx="7">
                  <c:v>Açores</c:v>
                </c:pt>
                <c:pt idx="8">
                  <c:v>Madeira</c:v>
                </c:pt>
              </c:strCache>
            </c:strRef>
          </c:cat>
          <c:val>
            <c:numRef>
              <c:f>Folha1!$C$2:$C$10</c:f>
              <c:numCache>
                <c:formatCode>General</c:formatCode>
                <c:ptCount val="9"/>
                <c:pt idx="0">
                  <c:v>52</c:v>
                </c:pt>
                <c:pt idx="1">
                  <c:v>165</c:v>
                </c:pt>
                <c:pt idx="2">
                  <c:v>98</c:v>
                </c:pt>
                <c:pt idx="3">
                  <c:v>26</c:v>
                </c:pt>
                <c:pt idx="4">
                  <c:v>97</c:v>
                </c:pt>
                <c:pt idx="5">
                  <c:v>64</c:v>
                </c:pt>
                <c:pt idx="6">
                  <c:v>41</c:v>
                </c:pt>
                <c:pt idx="7">
                  <c:v>10</c:v>
                </c:pt>
                <c:pt idx="8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4C-4D42-9170-C7026B1B65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05726536"/>
        <c:axId val="505726864"/>
        <c:axId val="0"/>
      </c:bar3DChart>
      <c:catAx>
        <c:axId val="505726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6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05726864"/>
        <c:crosses val="autoZero"/>
        <c:auto val="1"/>
        <c:lblAlgn val="ctr"/>
        <c:lblOffset val="100"/>
        <c:noMultiLvlLbl val="0"/>
      </c:catAx>
      <c:valAx>
        <c:axId val="505726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505726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495019537625826"/>
          <c:y val="0.2171695783417095"/>
          <c:w val="0.67276518428518362"/>
          <c:h val="0.55486122993963483"/>
        </c:manualLayout>
      </c:layout>
      <c:pie3D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Abs</c:v>
                </c:pt>
              </c:strCache>
            </c:strRef>
          </c:tx>
          <c:dPt>
            <c:idx val="0"/>
            <c:bubble3D val="0"/>
            <c:spPr>
              <a:solidFill>
                <a:srgbClr val="CCECFF"/>
              </a:solidFill>
              <a:ln w="25400">
                <a:solidFill>
                  <a:srgbClr val="CCECFF"/>
                </a:solidFill>
              </a:ln>
              <a:effectLst/>
              <a:sp3d contourW="25400">
                <a:contourClr>
                  <a:srgbClr val="CCEC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83A-4049-9A67-B779C1D5862D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/>
              <a:sp3d contourW="25400">
                <a:contourClr>
                  <a:schemeClr val="accent1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383A-4049-9A67-B779C1D5862D}"/>
              </c:ext>
            </c:extLst>
          </c:dPt>
          <c:dPt>
            <c:idx val="2"/>
            <c:bubble3D val="0"/>
            <c:spPr>
              <a:solidFill>
                <a:srgbClr val="CCCCFF"/>
              </a:solidFill>
              <a:ln w="25400">
                <a:solidFill>
                  <a:srgbClr val="CCCCFF"/>
                </a:solidFill>
              </a:ln>
              <a:effectLst/>
              <a:sp3d contourW="25400">
                <a:contourClr>
                  <a:srgbClr val="CCCC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83A-4049-9A67-B779C1D5862D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  <a:ln w="25400">
                <a:solidFill>
                  <a:srgbClr val="7030A0"/>
                </a:solidFill>
              </a:ln>
              <a:effectLst/>
              <a:sp3d contourW="25400">
                <a:contourClr>
                  <a:srgbClr val="7030A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83A-4049-9A67-B779C1D5862D}"/>
              </c:ext>
            </c:extLst>
          </c:dPt>
          <c:dPt>
            <c:idx val="4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  <a:sp3d contourW="25400">
                <a:contourClr>
                  <a:schemeClr val="accent5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383A-4049-9A67-B779C1D5862D}"/>
              </c:ext>
            </c:extLst>
          </c:dPt>
          <c:dLbls>
            <c:dLbl>
              <c:idx val="0"/>
              <c:layout>
                <c:manualLayout>
                  <c:x val="-0.245172123787813"/>
                  <c:y val="-8.676248973090421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83A-4049-9A67-B779C1D5862D}"/>
                </c:ext>
              </c:extLst>
            </c:dLbl>
            <c:dLbl>
              <c:idx val="1"/>
              <c:layout>
                <c:manualLayout>
                  <c:x val="0.1916806361961447"/>
                  <c:y val="-0.1801372220431371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83A-4049-9A67-B779C1D5862D}"/>
                </c:ext>
              </c:extLst>
            </c:dLbl>
            <c:dLbl>
              <c:idx val="4"/>
              <c:layout>
                <c:manualLayout>
                  <c:x val="-5.7679047889647509E-4"/>
                  <c:y val="-4.114914911127297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383A-4049-9A67-B779C1D5862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Folha1!$A$2:$A$6</c:f>
              <c:strCache>
                <c:ptCount val="5"/>
                <c:pt idx="0">
                  <c:v>Médicos</c:v>
                </c:pt>
                <c:pt idx="1">
                  <c:v>Farmacêuticos</c:v>
                </c:pt>
                <c:pt idx="2">
                  <c:v>Enfermeiros</c:v>
                </c:pt>
                <c:pt idx="3">
                  <c:v>Outro PS</c:v>
                </c:pt>
                <c:pt idx="4">
                  <c:v>Utente</c:v>
                </c:pt>
              </c:strCache>
            </c:strRef>
          </c:cat>
          <c:val>
            <c:numRef>
              <c:f>Folha1!$B$2:$B$6</c:f>
              <c:numCache>
                <c:formatCode>General</c:formatCode>
                <c:ptCount val="5"/>
                <c:pt idx="0">
                  <c:v>427</c:v>
                </c:pt>
                <c:pt idx="1">
                  <c:v>199</c:v>
                </c:pt>
                <c:pt idx="2">
                  <c:v>99</c:v>
                </c:pt>
                <c:pt idx="3">
                  <c:v>15</c:v>
                </c:pt>
                <c:pt idx="4">
                  <c:v>114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3A-4049-9A67-B779C1D5862D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94C-4017-80B8-4D3E3928B17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94C-4017-80B8-4D3E3928B17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94C-4017-80B8-4D3E3928B170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F94C-4017-80B8-4D3E3928B170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3-F94C-4017-80B8-4D3E3928B17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Folha1!$A$2:$A$6</c:f>
              <c:strCache>
                <c:ptCount val="5"/>
                <c:pt idx="0">
                  <c:v>Médicos</c:v>
                </c:pt>
                <c:pt idx="1">
                  <c:v>Farmacêuticos</c:v>
                </c:pt>
                <c:pt idx="2">
                  <c:v>Enfermeiros</c:v>
                </c:pt>
                <c:pt idx="3">
                  <c:v>Outro PS</c:v>
                </c:pt>
                <c:pt idx="4">
                  <c:v>Utente</c:v>
                </c:pt>
              </c:strCache>
            </c:strRef>
          </c:cat>
          <c:val>
            <c:numRef>
              <c:f>Folha1!$C$2:$C$6</c:f>
              <c:numCache>
                <c:formatCode>0.0%</c:formatCode>
                <c:ptCount val="5"/>
                <c:pt idx="0">
                  <c:v>0.5</c:v>
                </c:pt>
                <c:pt idx="1">
                  <c:v>0.23302107728337237</c:v>
                </c:pt>
                <c:pt idx="2">
                  <c:v>0.11592505854800937</c:v>
                </c:pt>
                <c:pt idx="3">
                  <c:v>1.7564402810304448E-2</c:v>
                </c:pt>
                <c:pt idx="4">
                  <c:v>0.13348946135831383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3A-4049-9A67-B779C1D5862D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1332821641733831E-2"/>
          <c:y val="0.84864025893038408"/>
          <c:w val="0.89999993175423243"/>
          <c:h val="8.095002771503265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1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Abs</c:v>
                </c:pt>
              </c:strCache>
            </c:strRef>
          </c:tx>
          <c:spPr>
            <a:solidFill>
              <a:schemeClr val="accent1"/>
            </a:solidFill>
            <a:ln w="25400">
              <a:solidFill>
                <a:schemeClr val="lt1"/>
              </a:solidFill>
            </a:ln>
            <a:effectLst/>
            <a:sp3d contourW="25400">
              <a:contourClr>
                <a:schemeClr val="lt1"/>
              </a:contourClr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D8F5F8"/>
              </a:solidFill>
              <a:ln w="25400">
                <a:solidFill>
                  <a:srgbClr val="D8F5F8"/>
                </a:solidFill>
              </a:ln>
              <a:effectLst/>
              <a:sp3d contourW="25400">
                <a:contourClr>
                  <a:srgbClr val="D8F5F8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D24-4E88-A250-436E51115AB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accent1">
                    <a:lumMod val="60000"/>
                    <a:lumOff val="40000"/>
                  </a:schemeClr>
                </a:solidFill>
              </a:ln>
              <a:effectLst/>
              <a:sp3d contourW="25400">
                <a:contourClr>
                  <a:schemeClr val="accent1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D24-4E88-A250-436E51115AB1}"/>
              </c:ext>
            </c:extLst>
          </c:dPt>
          <c:dPt>
            <c:idx val="2"/>
            <c:invertIfNegative val="0"/>
            <c:bubble3D val="0"/>
            <c:spPr>
              <a:solidFill>
                <a:srgbClr val="CCCCFF"/>
              </a:solidFill>
              <a:ln w="25400">
                <a:solidFill>
                  <a:srgbClr val="CCCCFF"/>
                </a:solidFill>
              </a:ln>
              <a:effectLst/>
              <a:sp3d contourW="25400">
                <a:contourClr>
                  <a:srgbClr val="CCCCFF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D24-4E88-A250-436E51115AB1}"/>
              </c:ext>
            </c:extLst>
          </c:dPt>
          <c:dPt>
            <c:idx val="3"/>
            <c:invertIfNegative val="0"/>
            <c:bubble3D val="0"/>
            <c:spPr>
              <a:solidFill>
                <a:srgbClr val="7030A0"/>
              </a:solidFill>
              <a:ln w="25400">
                <a:solidFill>
                  <a:srgbClr val="7030A0"/>
                </a:solidFill>
              </a:ln>
              <a:effectLst/>
              <a:sp3d contourW="25400">
                <a:contourClr>
                  <a:srgbClr val="7030A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D24-4E88-A250-436E51115AB1}"/>
              </c:ext>
            </c:extLst>
          </c:dPt>
          <c:dLbls>
            <c:dLbl>
              <c:idx val="0"/>
              <c:layout>
                <c:manualLayout>
                  <c:x val="1.802453039238593E-2"/>
                  <c:y val="-3.51403724141620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D24-4E88-A250-436E51115AB1}"/>
                </c:ext>
              </c:extLst>
            </c:dLbl>
            <c:dLbl>
              <c:idx val="1"/>
              <c:layout>
                <c:manualLayout>
                  <c:x val="2.4032707189848034E-2"/>
                  <c:y val="-4.0997101149855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D24-4E88-A250-436E51115AB1}"/>
                </c:ext>
              </c:extLst>
            </c:dLbl>
            <c:dLbl>
              <c:idx val="2"/>
              <c:layout>
                <c:manualLayout>
                  <c:x val="1.2016353594923989E-2"/>
                  <c:y val="-7.02807448283240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D24-4E88-A250-436E51115AB1}"/>
                </c:ext>
              </c:extLst>
            </c:dLbl>
            <c:dLbl>
              <c:idx val="3"/>
              <c:layout>
                <c:manualLayout>
                  <c:x val="1.2016353594923989E-2"/>
                  <c:y val="-5.2710558621243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separator>; </c:separator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9D24-4E88-A250-436E51115AB1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; 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Folha1!$A$2:$A$5</c:f>
              <c:strCache>
                <c:ptCount val="4"/>
                <c:pt idx="0">
                  <c:v>Comunitário</c:v>
                </c:pt>
                <c:pt idx="1">
                  <c:v>Hospitalar</c:v>
                </c:pt>
                <c:pt idx="2">
                  <c:v>Outro</c:v>
                </c:pt>
                <c:pt idx="3">
                  <c:v>Não identificado</c:v>
                </c:pt>
              </c:strCache>
            </c:strRef>
          </c:cat>
          <c:val>
            <c:numRef>
              <c:f>Folha1!$B$2:$B$5</c:f>
              <c:numCache>
                <c:formatCode>General</c:formatCode>
                <c:ptCount val="4"/>
                <c:pt idx="0">
                  <c:v>39</c:v>
                </c:pt>
                <c:pt idx="1">
                  <c:v>125</c:v>
                </c:pt>
                <c:pt idx="2">
                  <c:v>11</c:v>
                </c:pt>
                <c:pt idx="3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D24-4E88-A250-436E51115A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shape val="box"/>
        <c:axId val="305683232"/>
        <c:axId val="305686368"/>
        <c:axId val="0"/>
      </c:bar3DChart>
      <c:valAx>
        <c:axId val="305686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05683232"/>
        <c:crosses val="autoZero"/>
        <c:crossBetween val="between"/>
      </c:valAx>
      <c:catAx>
        <c:axId val="3056832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05686368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3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Folha1!$B$1</c:f>
              <c:strCache>
                <c:ptCount val="1"/>
                <c:pt idx="0">
                  <c:v>Notificações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60000"/>
                  <a:lumOff val="40000"/>
                </a:schemeClr>
              </a:solidFill>
            </a:ln>
            <a:effectLst/>
            <a:sp3d>
              <a:contourClr>
                <a:schemeClr val="accent5">
                  <a:lumMod val="60000"/>
                  <a:lumOff val="40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Folha1!$A$2:$A$19</c:f>
              <c:strCache>
                <c:ptCount val="18"/>
                <c:pt idx="0">
                  <c:v>Imuno-Alergologia</c:v>
                </c:pt>
                <c:pt idx="1">
                  <c:v>(em branco)</c:v>
                </c:pt>
                <c:pt idx="2">
                  <c:v>Medicina Geral e Familiar</c:v>
                </c:pt>
                <c:pt idx="3">
                  <c:v>Gastrenterologia</c:v>
                </c:pt>
                <c:pt idx="4">
                  <c:v>Medicina Interna</c:v>
                </c:pt>
                <c:pt idx="5">
                  <c:v>Pediatria</c:v>
                </c:pt>
                <c:pt idx="6">
                  <c:v>Neurologia</c:v>
                </c:pt>
                <c:pt idx="7">
                  <c:v>Sem especialidade</c:v>
                </c:pt>
                <c:pt idx="8">
                  <c:v>Imuno-Hemoterapia</c:v>
                </c:pt>
                <c:pt idx="9">
                  <c:v>Doenças Infecciosas</c:v>
                </c:pt>
                <c:pt idx="10">
                  <c:v>Médico Interno</c:v>
                </c:pt>
                <c:pt idx="11">
                  <c:v>Otorrinolaringologia</c:v>
                </c:pt>
                <c:pt idx="12">
                  <c:v>Psiquiatria</c:v>
                </c:pt>
                <c:pt idx="13">
                  <c:v>Radiodiagnóstico</c:v>
                </c:pt>
                <c:pt idx="14">
                  <c:v>Dermato-Venereologia</c:v>
                </c:pt>
                <c:pt idx="15">
                  <c:v>Oncologia Medica</c:v>
                </c:pt>
                <c:pt idx="16">
                  <c:v>Psiquiatria Infância Adolescência</c:v>
                </c:pt>
                <c:pt idx="17">
                  <c:v>Radioterapia</c:v>
                </c:pt>
              </c:strCache>
            </c:strRef>
          </c:cat>
          <c:val>
            <c:numRef>
              <c:f>Folha1!$B$2:$B$19</c:f>
              <c:numCache>
                <c:formatCode>General</c:formatCode>
                <c:ptCount val="18"/>
                <c:pt idx="0">
                  <c:v>231</c:v>
                </c:pt>
                <c:pt idx="1">
                  <c:v>86</c:v>
                </c:pt>
                <c:pt idx="2">
                  <c:v>28</c:v>
                </c:pt>
                <c:pt idx="3">
                  <c:v>15</c:v>
                </c:pt>
                <c:pt idx="4">
                  <c:v>12</c:v>
                </c:pt>
                <c:pt idx="5">
                  <c:v>12</c:v>
                </c:pt>
                <c:pt idx="6">
                  <c:v>9</c:v>
                </c:pt>
                <c:pt idx="7">
                  <c:v>8</c:v>
                </c:pt>
                <c:pt idx="8">
                  <c:v>6</c:v>
                </c:pt>
                <c:pt idx="9">
                  <c:v>4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4EC-4067-8990-268CB64BDA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05685976"/>
        <c:axId val="305684016"/>
        <c:axId val="0"/>
      </c:bar3DChart>
      <c:catAx>
        <c:axId val="3056859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05684016"/>
        <c:crosses val="autoZero"/>
        <c:auto val="1"/>
        <c:lblAlgn val="ctr"/>
        <c:lblOffset val="100"/>
        <c:noMultiLvlLbl val="0"/>
      </c:catAx>
      <c:valAx>
        <c:axId val="305684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PT"/>
          </a:p>
        </c:txPr>
        <c:crossAx val="305685976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P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4974963605017336"/>
          <c:y val="0.22547054512031398"/>
          <c:w val="0.73491808683940663"/>
          <c:h val="0.52430065181078178"/>
        </c:manualLayout>
      </c:layout>
      <c:pie3DChart>
        <c:varyColors val="1"/>
        <c:ser>
          <c:idx val="0"/>
          <c:order val="0"/>
          <c:tx>
            <c:strRef>
              <c:f>Folha1!$B$1</c:f>
              <c:strCache>
                <c:ptCount val="1"/>
                <c:pt idx="0">
                  <c:v>Casos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accent5">
                    <a:lumMod val="60000"/>
                    <a:lumOff val="40000"/>
                  </a:schemeClr>
                </a:solidFill>
              </a:ln>
              <a:effectLst/>
              <a:sp3d contourW="25400">
                <a:contourClr>
                  <a:schemeClr val="accent5">
                    <a:lumMod val="60000"/>
                    <a:lumOff val="40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887-4E15-9894-E3DE5612C737}"/>
              </c:ext>
            </c:extLst>
          </c:dPt>
          <c:dPt>
            <c:idx val="1"/>
            <c:bubble3D val="0"/>
            <c:spPr>
              <a:solidFill>
                <a:srgbClr val="D8F5F8"/>
              </a:solidFill>
              <a:ln w="25400">
                <a:solidFill>
                  <a:srgbClr val="D8F5F8"/>
                </a:solidFill>
              </a:ln>
              <a:effectLst/>
              <a:sp3d contourW="25400">
                <a:contourClr>
                  <a:srgbClr val="D8F5F8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0887-4E15-9894-E3DE5612C737}"/>
              </c:ext>
            </c:extLst>
          </c:dPt>
          <c:dLbls>
            <c:dLbl>
              <c:idx val="0"/>
              <c:layout>
                <c:manualLayout>
                  <c:x val="-0.16856255885369084"/>
                  <c:y val="-8.744484854087084E-2"/>
                </c:manualLayout>
              </c:layout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945897915217155"/>
                      <c:h val="0.1453591674053623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887-4E15-9894-E3DE5612C737}"/>
                </c:ext>
              </c:extLst>
            </c:dLbl>
            <c:dLbl>
              <c:idx val="1"/>
              <c:layout>
                <c:manualLayout>
                  <c:x val="0.19102895112593918"/>
                  <c:y val="6.99653405317823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P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813696808139063"/>
                      <c:h val="0.1396555505509804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0887-4E15-9894-E3DE5612C73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Folha1!$A$2:$A$3</c:f>
              <c:strCache>
                <c:ptCount val="2"/>
                <c:pt idx="0">
                  <c:v>Graves</c:v>
                </c:pt>
                <c:pt idx="1">
                  <c:v>Não Graves</c:v>
                </c:pt>
              </c:strCache>
            </c:strRef>
          </c:cat>
          <c:val>
            <c:numRef>
              <c:f>Folha1!$B$2:$B$3</c:f>
              <c:numCache>
                <c:formatCode>#,##0</c:formatCode>
                <c:ptCount val="2"/>
                <c:pt idx="0">
                  <c:v>1576</c:v>
                </c:pt>
                <c:pt idx="1">
                  <c:v>1309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87-4E15-9894-E3DE5612C737}"/>
            </c:ext>
          </c:extLst>
        </c:ser>
        <c:ser>
          <c:idx val="1"/>
          <c:order val="1"/>
          <c:tx>
            <c:strRef>
              <c:f>Folha1!$C$1</c:f>
              <c:strCache>
                <c:ptCount val="1"/>
                <c:pt idx="0">
                  <c:v>Coluna1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B95-4483-9501-4799DA3234C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B95-4483-9501-4799DA3234C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P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Folha1!$A$2:$A$3</c:f>
              <c:strCache>
                <c:ptCount val="2"/>
                <c:pt idx="0">
                  <c:v>Graves</c:v>
                </c:pt>
                <c:pt idx="1">
                  <c:v>Não Graves</c:v>
                </c:pt>
              </c:strCache>
            </c:strRef>
          </c:cat>
          <c:val>
            <c:numRef>
              <c:f>Folha1!$C$2:$C$3</c:f>
              <c:numCache>
                <c:formatCode>0%</c:formatCode>
                <c:ptCount val="2"/>
                <c:pt idx="0">
                  <c:v>0.54627383015597919</c:v>
                </c:pt>
                <c:pt idx="1">
                  <c:v>0.45372616984402081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89B-420B-886F-228F58C3EFB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P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P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0.36748</cdr:x>
      <cdr:y>0</cdr:y>
    </cdr:from>
    <cdr:to>
      <cdr:x>0.63252</cdr:x>
      <cdr:y>0.11936</cdr:y>
    </cdr:to>
    <cdr:sp macro="" textlink="">
      <cdr:nvSpPr>
        <cdr:cNvPr id="2" name="CaixaDeTexto 10"/>
        <cdr:cNvSpPr txBox="1"/>
      </cdr:nvSpPr>
      <cdr:spPr>
        <a:xfrm xmlns:a="http://schemas.openxmlformats.org/drawingml/2006/main">
          <a:off x="1317113" y="0"/>
          <a:ext cx="949951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pt-PT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1100" dirty="0" smtClean="0">
              <a:solidFill>
                <a:schemeClr val="tx1">
                  <a:lumMod val="65000"/>
                  <a:lumOff val="35000"/>
                </a:schemeClr>
              </a:solidFill>
            </a:rPr>
            <a:t>Total = 3.101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0.3821</cdr:x>
      <cdr:y>0.02105</cdr:y>
    </cdr:from>
    <cdr:to>
      <cdr:x>0.64746</cdr:x>
      <cdr:y>0.12947</cdr:y>
    </cdr:to>
    <cdr:sp macro="" textlink="">
      <cdr:nvSpPr>
        <cdr:cNvPr id="2" name="CaixaDeTexto 10"/>
        <cdr:cNvSpPr txBox="1"/>
      </cdr:nvSpPr>
      <cdr:spPr>
        <a:xfrm xmlns:a="http://schemas.openxmlformats.org/drawingml/2006/main">
          <a:off x="1367896" y="50800"/>
          <a:ext cx="949984" cy="2616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PT" sz="1100" dirty="0" smtClean="0">
              <a:solidFill>
                <a:schemeClr val="tx1">
                  <a:lumMod val="65000"/>
                  <a:lumOff val="35000"/>
                </a:schemeClr>
              </a:solidFill>
            </a:rPr>
            <a:t>Total = </a:t>
          </a:r>
          <a:r>
            <a:rPr lang="pt-PT" dirty="0" smtClean="0">
              <a:solidFill>
                <a:schemeClr val="tx1">
                  <a:lumMod val="65000"/>
                  <a:lumOff val="35000"/>
                </a:schemeClr>
              </a:solidFill>
            </a:rPr>
            <a:t>3.101</a:t>
          </a:r>
          <a:endParaRPr lang="pt-PT" sz="1100" dirty="0" smtClean="0">
            <a:solidFill>
              <a:schemeClr val="tx1">
                <a:lumMod val="65000"/>
                <a:lumOff val="35000"/>
              </a:schemeClr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0.52229</cdr:x>
      <cdr:y>0.06456</cdr:y>
    </cdr:from>
    <cdr:to>
      <cdr:x>0.71827</cdr:x>
      <cdr:y>0.16183</cdr:y>
    </cdr:to>
    <cdr:sp macro="" textlink="">
      <cdr:nvSpPr>
        <cdr:cNvPr id="2" name="Retângulo 1"/>
        <cdr:cNvSpPr/>
      </cdr:nvSpPr>
      <cdr:spPr>
        <a:xfrm xmlns:a="http://schemas.openxmlformats.org/drawingml/2006/main">
          <a:off x="2295916" y="173620"/>
          <a:ext cx="861531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fontAlgn="base" hangingPunct="0">
            <a:spcBef>
              <a:spcPct val="0"/>
            </a:spcBef>
            <a:spcAft>
              <a:spcPct val="0"/>
            </a:spcAft>
          </a:pPr>
          <a:r>
            <a:rPr lang="pt-PT" sz="1100" dirty="0" smtClean="0">
              <a:solidFill>
                <a:schemeClr val="tx1">
                  <a:lumMod val="65000"/>
                  <a:lumOff val="35000"/>
                </a:schemeClr>
              </a:solidFill>
            </a:rPr>
            <a:t>Total = </a:t>
          </a:r>
          <a:r>
            <a:rPr lang="pt-PT" dirty="0" smtClean="0">
              <a:solidFill>
                <a:schemeClr val="tx1">
                  <a:lumMod val="65000"/>
                  <a:lumOff val="35000"/>
                </a:schemeClr>
              </a:solidFill>
            </a:rPr>
            <a:t>854</a:t>
          </a:r>
          <a:endParaRPr lang="pt-PT" sz="1100" dirty="0">
            <a:solidFill>
              <a:schemeClr val="tx1">
                <a:lumMod val="65000"/>
                <a:lumOff val="35000"/>
              </a:schemeClr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0.29372</cdr:x>
      <cdr:y>0.03919</cdr:y>
    </cdr:from>
    <cdr:to>
      <cdr:x>0.71092</cdr:x>
      <cdr:y>0.15326</cdr:y>
    </cdr:to>
    <cdr:sp macro="" textlink="">
      <cdr:nvSpPr>
        <cdr:cNvPr id="2" name="Retângulo 1"/>
        <cdr:cNvSpPr/>
      </cdr:nvSpPr>
      <cdr:spPr>
        <a:xfrm xmlns:a="http://schemas.openxmlformats.org/drawingml/2006/main">
          <a:off x="840944" y="89877"/>
          <a:ext cx="1194441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fontAlgn="base" hangingPunct="0">
            <a:spcBef>
              <a:spcPct val="0"/>
            </a:spcBef>
            <a:spcAft>
              <a:spcPct val="0"/>
            </a:spcAft>
          </a:pPr>
          <a:r>
            <a:rPr lang="pt-PT" sz="1100" dirty="0" smtClean="0">
              <a:solidFill>
                <a:schemeClr val="tx1">
                  <a:lumMod val="65000"/>
                  <a:lumOff val="35000"/>
                </a:schemeClr>
              </a:solidFill>
            </a:rPr>
            <a:t>Total = </a:t>
          </a:r>
          <a:r>
            <a:rPr lang="pt-PT" sz="1100" dirty="0" smtClean="0">
              <a:solidFill>
                <a:schemeClr val="tx1">
                  <a:lumMod val="65000"/>
                  <a:lumOff val="35000"/>
                </a:schemeClr>
              </a:solidFill>
            </a:rPr>
            <a:t>2.885</a:t>
          </a:r>
          <a:endParaRPr lang="pt-PT" sz="1100" dirty="0">
            <a:solidFill>
              <a:schemeClr val="tx1">
                <a:lumMod val="65000"/>
                <a:lumOff val="35000"/>
              </a:schemeClr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0.58154</cdr:x>
      <cdr:y>0.07866</cdr:y>
    </cdr:from>
    <cdr:to>
      <cdr:x>0.94857</cdr:x>
      <cdr:y>0.2035</cdr:y>
    </cdr:to>
    <cdr:sp macro="" textlink="">
      <cdr:nvSpPr>
        <cdr:cNvPr id="2" name="Retângulo 1"/>
        <cdr:cNvSpPr/>
      </cdr:nvSpPr>
      <cdr:spPr>
        <a:xfrm xmlns:a="http://schemas.openxmlformats.org/drawingml/2006/main">
          <a:off x="1892565" y="164844"/>
          <a:ext cx="1194441" cy="2616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eaLnBrk="0" fontAlgn="base" hangingPunct="0">
            <a:spcBef>
              <a:spcPct val="0"/>
            </a:spcBef>
            <a:spcAft>
              <a:spcPct val="0"/>
            </a:spcAft>
          </a:pPr>
          <a:r>
            <a:rPr lang="pt-PT" sz="1100" dirty="0" smtClean="0">
              <a:solidFill>
                <a:schemeClr val="tx1">
                  <a:lumMod val="65000"/>
                  <a:lumOff val="35000"/>
                </a:schemeClr>
              </a:solidFill>
            </a:rPr>
            <a:t>Total = </a:t>
          </a:r>
          <a:r>
            <a:rPr lang="pt-PT" dirty="0" smtClean="0">
              <a:solidFill>
                <a:schemeClr val="tx1">
                  <a:lumMod val="65000"/>
                  <a:lumOff val="35000"/>
                </a:schemeClr>
              </a:solidFill>
            </a:rPr>
            <a:t>2.885</a:t>
          </a:r>
          <a:endParaRPr lang="pt-PT" sz="1100" dirty="0">
            <a:solidFill>
              <a:schemeClr val="tx1">
                <a:lumMod val="65000"/>
                <a:lumOff val="35000"/>
              </a:schemeClr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F16347-0D45-46B2-84FA-CDA971A37E83}" type="datetimeFigureOut">
              <a:rPr lang="pt-PT" smtClean="0"/>
              <a:t>22/01/2019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2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50445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CAB63-28F4-4C82-83A2-CDB68CBB9D0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65623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CAB63-28F4-4C82-83A2-CDB68CBB9D08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435845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CAB63-28F4-4C82-83A2-CDB68CBB9D08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02656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89E94-DA2A-4CA4-B411-F31C10B83C24}" type="datetime1">
              <a:rPr lang="pt-PT" smtClean="0"/>
              <a:t>22/01/2019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95877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597FBB-6A14-4074-B436-DB55C02810E6}" type="datetime1">
              <a:rPr lang="pt-PT" smtClean="0"/>
              <a:t>22/01/2019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45627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34CED-970C-4800-BC19-4F99DDEDF3CC}" type="datetime1">
              <a:rPr lang="pt-PT" smtClean="0"/>
              <a:t>22/01/2019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3314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61533-AABD-4F7F-B852-954A7C68E310}" type="datetime1">
              <a:rPr lang="pt-PT" smtClean="0"/>
              <a:t>22/01/2019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35981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CFE2F-2F33-4E19-9F0F-228B5B99A5ED}" type="datetime1">
              <a:rPr lang="pt-PT" smtClean="0"/>
              <a:t>22/01/2019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7790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50295-40E2-4363-873A-DEE4EEA54526}" type="datetime1">
              <a:rPr lang="pt-PT" smtClean="0"/>
              <a:t>22/01/2019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10082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A44C-C393-4FF9-9F2D-DB52A504B433}" type="datetime1">
              <a:rPr lang="pt-PT" smtClean="0"/>
              <a:t>22/01/2019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05014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618BA-1994-442C-9284-F4270FB05706}" type="datetime1">
              <a:rPr lang="pt-PT" smtClean="0"/>
              <a:t>22/01/2019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38507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97D1-174B-4892-9770-2D61E8FD4059}" type="datetime1">
              <a:rPr lang="pt-PT" smtClean="0"/>
              <a:t>22/01/2019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7352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47217-D1A8-43D8-A5B4-067FF0F6ED5F}" type="datetime1">
              <a:rPr lang="pt-PT" smtClean="0"/>
              <a:t>22/01/2019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2564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16303-FC72-4496-9B9A-538D3C39270E}" type="datetime1">
              <a:rPr lang="pt-PT" smtClean="0"/>
              <a:t>22/01/2019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67353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280C45-5F97-412F-9FBB-450930A6108E}" type="datetime1">
              <a:rPr lang="pt-PT" smtClean="0"/>
              <a:t>22/01/2019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B60021-F139-48B7-8806-E5FF475259B8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6850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 descr="cid:image005.png@01D38EE0.90E2D68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9645" y="136257"/>
            <a:ext cx="4365714" cy="59428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4183799" y="2264923"/>
            <a:ext cx="493740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600" b="1" dirty="0" smtClean="0">
                <a:solidFill>
                  <a:srgbClr val="002060"/>
                </a:solidFill>
              </a:rPr>
              <a:t>SNF – Sistema Nacional de Farmacovigilância</a:t>
            </a:r>
          </a:p>
          <a:p>
            <a:endParaRPr lang="pt-PT" sz="2400" b="1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pt-PT" sz="2400" b="1" dirty="0" smtClean="0">
                <a:solidFill>
                  <a:schemeClr val="accent5">
                    <a:lumMod val="75000"/>
                  </a:schemeClr>
                </a:solidFill>
              </a:rPr>
              <a:t>Relatório de Casuística</a:t>
            </a:r>
          </a:p>
          <a:p>
            <a:endParaRPr lang="pt-PT" sz="2400" b="1" dirty="0" smtClean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pt-PT" sz="2400" b="1" dirty="0" smtClean="0">
                <a:solidFill>
                  <a:srgbClr val="3366FF"/>
                </a:solidFill>
              </a:rPr>
              <a:t>4º Trimestre.2018 </a:t>
            </a:r>
          </a:p>
          <a:p>
            <a:r>
              <a:rPr lang="pt-PT" sz="2400" b="1" dirty="0" smtClean="0">
                <a:solidFill>
                  <a:srgbClr val="3366FF"/>
                </a:solidFill>
              </a:rPr>
              <a:t>01.outubro.2018 a 31.dezembro.2018</a:t>
            </a:r>
            <a:endParaRPr lang="pt-PT" sz="2400" b="1" dirty="0">
              <a:solidFill>
                <a:srgbClr val="3366FF"/>
              </a:solidFill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1237" y="5437014"/>
            <a:ext cx="4106489" cy="1073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69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770175" y="2699169"/>
            <a:ext cx="2043858" cy="24366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Frequência absoluta das 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SOC </a:t>
            </a: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nos casos de RAM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9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N=5.329</a:t>
            </a:r>
            <a:endParaRPr lang="pt-PT" altLang="pt-PT" sz="9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9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</a:t>
            </a:r>
            <a:r>
              <a:rPr lang="pt-PT" altLang="pt-PT" sz="900" baseline="-250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Casos</a:t>
            </a:r>
            <a:r>
              <a:rPr lang="pt-PT" altLang="pt-PT" sz="900" baseline="-250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de </a:t>
            </a:r>
            <a:r>
              <a:rPr lang="pt-PT" altLang="pt-PT" sz="900" baseline="-25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RAM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=2.885</a:t>
            </a:r>
            <a:endParaRPr lang="pt-PT" altLang="pt-PT" sz="9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9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Número de SOC é superior ao 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número </a:t>
            </a: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de casos de RAM 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porque: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9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1 </a:t>
            </a: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 pode conter mais do que 1 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RAM;</a:t>
            </a: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cada </a:t>
            </a: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RAM pode corresponder a SOC diferente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9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Sempre que várias RAM da mesma SOC são notificadas no mesmo caso, a SOC apenas é contabilizada uma vez.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9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787113" y="2445934"/>
            <a:ext cx="1367468" cy="227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0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0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SOC </a:t>
            </a:r>
          </a:p>
        </p:txBody>
      </p:sp>
      <p:cxnSp>
        <p:nvCxnSpPr>
          <p:cNvPr id="2055" name="AutoShape 7"/>
          <p:cNvCxnSpPr>
            <a:cxnSpLocks noChangeShapeType="1"/>
          </p:cNvCxnSpPr>
          <p:nvPr/>
        </p:nvCxnSpPr>
        <p:spPr bwMode="auto">
          <a:xfrm>
            <a:off x="6629400" y="2699169"/>
            <a:ext cx="0" cy="2436694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10</a:t>
            </a:fld>
            <a:endParaRPr lang="pt-PT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28071" y="538372"/>
            <a:ext cx="5058329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SOC –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System</a:t>
            </a:r>
            <a:r>
              <a:rPr lang="pt-PT" altLang="pt-PT" sz="3600" b="1" dirty="0" smtClean="0">
                <a:solidFill>
                  <a:srgbClr val="002060"/>
                </a:solidFill>
              </a:rPr>
              <a:t>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Organ</a:t>
            </a:r>
            <a:r>
              <a:rPr lang="pt-PT" altLang="pt-PT" sz="3600" b="1" dirty="0" smtClean="0">
                <a:solidFill>
                  <a:srgbClr val="002060"/>
                </a:solidFill>
              </a:rPr>
              <a:t>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Class</a:t>
            </a:r>
            <a:endParaRPr lang="pt-PT" altLang="pt-PT" sz="3600" dirty="0">
              <a:latin typeface="Arial" panose="020B0604020202020204" pitchFamily="34" charset="0"/>
            </a:endParaRPr>
          </a:p>
        </p:txBody>
      </p:sp>
      <p:pic>
        <p:nvPicPr>
          <p:cNvPr id="11" name="Imagem 10" descr="cid:image005.png@01D38EE0.90E2D68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ext Box 2"/>
          <p:cNvSpPr txBox="1">
            <a:spLocks noChangeArrowheads="1"/>
          </p:cNvSpPr>
          <p:nvPr/>
        </p:nvSpPr>
        <p:spPr bwMode="auto">
          <a:xfrm>
            <a:off x="607248" y="1042654"/>
            <a:ext cx="4176186" cy="37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Distribuição</a:t>
            </a:r>
            <a:endParaRPr lang="pt-PT" altLang="pt-PT" sz="2400" dirty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3639241133"/>
              </p:ext>
            </p:extLst>
          </p:nvPr>
        </p:nvGraphicFramePr>
        <p:xfrm>
          <a:off x="534838" y="1452527"/>
          <a:ext cx="5633049" cy="52689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581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6873800" y="3047999"/>
            <a:ext cx="1927186" cy="14981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0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Distribuição por SOC das ocorrências relativas aos casos de RAM</a:t>
            </a:r>
            <a:r>
              <a:rPr lang="pt-PT" altLang="pt-PT" sz="1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0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N=5.329</a:t>
            </a:r>
            <a:endParaRPr lang="pt-PT" altLang="pt-PT" sz="10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0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0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</a:t>
            </a:r>
            <a:r>
              <a:rPr lang="pt-PT" altLang="pt-PT" sz="1000" baseline="-250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Casos</a:t>
            </a:r>
            <a:r>
              <a:rPr lang="pt-PT" altLang="pt-PT" sz="1000" baseline="-250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de </a:t>
            </a:r>
            <a:r>
              <a:rPr lang="pt-PT" altLang="pt-PT" sz="1000" baseline="-25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RAM</a:t>
            </a:r>
            <a:r>
              <a:rPr lang="pt-PT" altLang="pt-PT" sz="1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=2.885</a:t>
            </a:r>
            <a:endParaRPr lang="pt-PT" altLang="pt-PT" sz="10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lvl="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lang="pt-PT" altLang="pt-PT" sz="10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lvl="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% Frequência ≥ 4%</a:t>
            </a:r>
            <a:endParaRPr lang="pt-PT" altLang="pt-PT" sz="10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0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6875432" y="2804790"/>
            <a:ext cx="1230343" cy="2432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05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05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SOC </a:t>
            </a:r>
          </a:p>
        </p:txBody>
      </p:sp>
      <p:cxnSp>
        <p:nvCxnSpPr>
          <p:cNvPr id="2055" name="AutoShape 7"/>
          <p:cNvCxnSpPr>
            <a:cxnSpLocks noChangeShapeType="1"/>
          </p:cNvCxnSpPr>
          <p:nvPr/>
        </p:nvCxnSpPr>
        <p:spPr bwMode="auto">
          <a:xfrm flipH="1">
            <a:off x="6719977" y="3047999"/>
            <a:ext cx="7675" cy="142664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11</a:t>
            </a:fld>
            <a:endParaRPr lang="pt-PT"/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28071" y="538372"/>
            <a:ext cx="7861914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SOC –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System</a:t>
            </a:r>
            <a:r>
              <a:rPr lang="pt-PT" altLang="pt-PT" sz="3600" b="1" dirty="0" smtClean="0">
                <a:solidFill>
                  <a:srgbClr val="002060"/>
                </a:solidFill>
              </a:rPr>
              <a:t>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Organ</a:t>
            </a:r>
            <a:r>
              <a:rPr lang="pt-PT" altLang="pt-PT" sz="3600" b="1" dirty="0" smtClean="0">
                <a:solidFill>
                  <a:srgbClr val="002060"/>
                </a:solidFill>
              </a:rPr>
              <a:t>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Class</a:t>
            </a:r>
            <a:endParaRPr lang="pt-PT" altLang="pt-PT" sz="3600" dirty="0">
              <a:latin typeface="Arial" panose="020B0604020202020204" pitchFamily="34" charset="0"/>
            </a:endParaRPr>
          </a:p>
        </p:txBody>
      </p:sp>
      <p:pic>
        <p:nvPicPr>
          <p:cNvPr id="11" name="Imagem 10" descr="cid:image005.png@01D38EE0.90E2D68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607248" y="1147972"/>
            <a:ext cx="4176186" cy="443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m</a:t>
            </a:r>
            <a:r>
              <a:rPr lang="pt-PT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ais Representativas</a:t>
            </a:r>
            <a:endParaRPr lang="pt-PT" altLang="pt-PT" sz="2400" dirty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5" name="Gráfico 14"/>
          <p:cNvGraphicFramePr/>
          <p:nvPr>
            <p:extLst>
              <p:ext uri="{D42A27DB-BD31-4B8C-83A1-F6EECF244321}">
                <p14:modId xmlns:p14="http://schemas.microsoft.com/office/powerpoint/2010/main" val="1817504086"/>
              </p:ext>
            </p:extLst>
          </p:nvPr>
        </p:nvGraphicFramePr>
        <p:xfrm>
          <a:off x="428071" y="18021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695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12</a:t>
            </a:fld>
            <a:endParaRPr lang="pt-PT"/>
          </a:p>
        </p:txBody>
      </p:sp>
      <p:sp>
        <p:nvSpPr>
          <p:cNvPr id="6" name="CaixaDeTexto 5"/>
          <p:cNvSpPr txBox="1"/>
          <p:nvPr/>
        </p:nvSpPr>
        <p:spPr>
          <a:xfrm>
            <a:off x="947918" y="1602805"/>
            <a:ext cx="3359450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4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Notificações</a:t>
            </a:r>
            <a:endParaRPr lang="pt-PT" sz="14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Total</a:t>
            </a:r>
            <a:r>
              <a:rPr lang="pt-PT" sz="16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 </a:t>
            </a:r>
            <a:r>
              <a:rPr lang="pt-PT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3.101</a:t>
            </a:r>
            <a:endParaRPr lang="pt-PT" sz="1600" dirty="0" smtClean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Profissionais de Saúde e Utentes: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854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</a:t>
            </a:r>
            <a:r>
              <a:rPr lang="pt-PT" sz="1200" dirty="0" smtClean="0">
                <a:solidFill>
                  <a:srgbClr val="002060"/>
                </a:solidFill>
                <a:latin typeface="Segoe UI" panose="020B0502040204020203" pitchFamily="34" charset="0"/>
              </a:rPr>
              <a:t>/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28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%</a:t>
            </a:r>
            <a:endParaRPr 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Indústria: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2.247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</a:t>
            </a:r>
            <a:r>
              <a:rPr lang="pt-PT" sz="1200" dirty="0" smtClean="0">
                <a:solidFill>
                  <a:srgbClr val="002060"/>
                </a:solidFill>
                <a:latin typeface="Segoe UI" panose="020B0502040204020203" pitchFamily="34" charset="0"/>
              </a:rPr>
              <a:t>/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72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%</a:t>
            </a:r>
            <a:endParaRPr 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pic>
        <p:nvPicPr>
          <p:cNvPr id="8" name="Imagem 7" descr="cid:image005.png@01D38EE0.90E2D68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28071" y="538372"/>
            <a:ext cx="3905804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Grandes Números</a:t>
            </a:r>
          </a:p>
        </p:txBody>
      </p:sp>
      <p:cxnSp>
        <p:nvCxnSpPr>
          <p:cNvPr id="10" name="AutoShape 7"/>
          <p:cNvCxnSpPr>
            <a:cxnSpLocks noChangeShapeType="1"/>
            <a:stCxn id="6" idx="1"/>
          </p:cNvCxnSpPr>
          <p:nvPr/>
        </p:nvCxnSpPr>
        <p:spPr bwMode="auto">
          <a:xfrm>
            <a:off x="947918" y="2172192"/>
            <a:ext cx="0" cy="484744"/>
          </a:xfrm>
          <a:prstGeom prst="straightConnector1">
            <a:avLst/>
          </a:prstGeom>
          <a:ln>
            <a:solidFill>
              <a:srgbClr val="002060"/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5270066" y="1636599"/>
            <a:ext cx="3354327" cy="11387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Casos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Total: </a:t>
            </a:r>
            <a:r>
              <a:rPr lang="pt-PT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2.885</a:t>
            </a:r>
            <a:endParaRPr lang="pt-PT" dirty="0" smtClean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Graves: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1.309 </a:t>
            </a:r>
            <a:r>
              <a:rPr lang="pt-PT" sz="1200" dirty="0" smtClean="0">
                <a:solidFill>
                  <a:srgbClr val="002060"/>
                </a:solidFill>
                <a:latin typeface="Segoe UI" panose="020B0502040204020203" pitchFamily="34" charset="0"/>
              </a:rPr>
              <a:t>/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45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%</a:t>
            </a:r>
            <a:endParaRPr 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Não Graves: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1.576 </a:t>
            </a:r>
            <a:r>
              <a:rPr lang="pt-PT" sz="1200" dirty="0" smtClean="0">
                <a:solidFill>
                  <a:srgbClr val="002060"/>
                </a:solidFill>
                <a:latin typeface="Segoe UI" panose="020B0502040204020203" pitchFamily="34" charset="0"/>
              </a:rPr>
              <a:t>/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55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%</a:t>
            </a:r>
            <a:endParaRPr 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959514" y="2944221"/>
            <a:ext cx="3632080" cy="150810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ATC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Total: </a:t>
            </a:r>
            <a:r>
              <a:rPr lang="pt-PT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4.764</a:t>
            </a:r>
            <a:endParaRPr lang="pt-PT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L01 – </a:t>
            </a:r>
            <a:r>
              <a:rPr 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Antineoplastic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</a:t>
            </a:r>
            <a:r>
              <a:rPr 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agensts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 10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%</a:t>
            </a:r>
            <a:endParaRPr 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L04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– </a:t>
            </a:r>
            <a:r>
              <a:rPr 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Immunosupressive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</a:t>
            </a:r>
            <a:r>
              <a:rPr 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agents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10%</a:t>
            </a: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J01 –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</a:t>
            </a:r>
            <a:r>
              <a:rPr 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Antibacterials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for </a:t>
            </a:r>
            <a:r>
              <a:rPr 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systemic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use: 8%</a:t>
            </a: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J05 – </a:t>
            </a:r>
            <a:r>
              <a:rPr lang="en-US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Antivirals for systemic use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 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8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%</a:t>
            </a:r>
            <a:endParaRPr 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cxnSp>
        <p:nvCxnSpPr>
          <p:cNvPr id="18" name="AutoShape 7"/>
          <p:cNvCxnSpPr>
            <a:cxnSpLocks noChangeShapeType="1"/>
          </p:cNvCxnSpPr>
          <p:nvPr/>
        </p:nvCxnSpPr>
        <p:spPr bwMode="auto">
          <a:xfrm flipH="1">
            <a:off x="5232730" y="2152714"/>
            <a:ext cx="1528" cy="501814"/>
          </a:xfrm>
          <a:prstGeom prst="straightConnector1">
            <a:avLst/>
          </a:prstGeom>
          <a:ln>
            <a:solidFill>
              <a:srgbClr val="002060"/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AutoShape 7"/>
          <p:cNvCxnSpPr>
            <a:cxnSpLocks noChangeShapeType="1"/>
          </p:cNvCxnSpPr>
          <p:nvPr/>
        </p:nvCxnSpPr>
        <p:spPr bwMode="auto">
          <a:xfrm>
            <a:off x="959514" y="3440476"/>
            <a:ext cx="1" cy="938169"/>
          </a:xfrm>
          <a:prstGeom prst="straightConnector1">
            <a:avLst/>
          </a:prstGeom>
          <a:ln>
            <a:solidFill>
              <a:srgbClr val="002060"/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2" name="CaixaDeTexto 21"/>
          <p:cNvSpPr txBox="1"/>
          <p:nvPr/>
        </p:nvSpPr>
        <p:spPr>
          <a:xfrm>
            <a:off x="994018" y="4913278"/>
            <a:ext cx="1476375" cy="132343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4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SOC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Total: </a:t>
            </a:r>
            <a:r>
              <a:rPr lang="pt-PT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5.329</a:t>
            </a:r>
            <a:endParaRPr lang="pt-PT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Genrl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17%</a:t>
            </a:r>
            <a:endParaRPr 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Skin: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14%</a:t>
            </a:r>
            <a:endParaRPr 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Gastr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 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9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%</a:t>
            </a:r>
            <a:endParaRPr 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cxnSp>
        <p:nvCxnSpPr>
          <p:cNvPr id="23" name="AutoShape 7"/>
          <p:cNvCxnSpPr>
            <a:cxnSpLocks noChangeShapeType="1"/>
          </p:cNvCxnSpPr>
          <p:nvPr/>
        </p:nvCxnSpPr>
        <p:spPr bwMode="auto">
          <a:xfrm flipH="1">
            <a:off x="1019888" y="5339705"/>
            <a:ext cx="1527" cy="773903"/>
          </a:xfrm>
          <a:prstGeom prst="straightConnector1">
            <a:avLst/>
          </a:prstGeom>
          <a:ln>
            <a:solidFill>
              <a:srgbClr val="002060"/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284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488" y="1351287"/>
            <a:ext cx="8516153" cy="4859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Notificações de </a:t>
            </a: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RAM</a:t>
            </a:r>
            <a:endParaRPr lang="pt-PT" altLang="pt-PT" sz="1200" dirty="0" smtClean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</a:endParaRPr>
          </a:p>
          <a:p>
            <a:pPr marL="180975"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Notificações recebidas no SNF que: </a:t>
            </a:r>
          </a:p>
          <a:p>
            <a:pPr marL="361950" lvl="0" indent="-180975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Englobam 1 doente, pelo menos 1 medicamento e pelo menos 1 RAM e/ou 1 informação de segurança relevante que necessita de monitorização (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exs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: exposição na gravidez; erro de medicação);</a:t>
            </a:r>
          </a:p>
          <a:p>
            <a:pPr marL="361950" lvl="0" indent="-180975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Incluem eventuais duplicados (mesmo caso enviado por diferente notificador e/ou via), antes da sua inativação;</a:t>
            </a:r>
          </a:p>
          <a:p>
            <a:pPr marL="361950" lvl="0" indent="-180975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No presente relatório apenas são consideradas RAM não decorrentes de ensaios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clínicos</a:t>
            </a:r>
            <a:r>
              <a:rPr lang="pt-PT" altLang="pt-PT" sz="12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.</a:t>
            </a:r>
            <a:endParaRPr kumimoji="0" lang="pt-PT" altLang="pt-PT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altLang="pt-PT" sz="1200" b="1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Segoe UI Light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Casos de RAM</a:t>
            </a:r>
          </a:p>
          <a:p>
            <a:pPr marL="18097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Casos recebidos no SNF que:</a:t>
            </a:r>
          </a:p>
          <a:p>
            <a:pPr marL="361950" indent="-180975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 - Englobam 1 doente, pelo menos 1 medicamento e pelo menos 1 RAM e/ou 1 informação de segurança relevante que necessita de monitorização (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exs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: exposição na gravidez; erro de medicação); </a:t>
            </a:r>
          </a:p>
          <a:p>
            <a:pPr marL="361950" indent="-180975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 - Excluem eventuais duplicados (mesmo caso enviado por diferente notificador e/ou via) entretanto detetados e geridos/inativados na base de dados do SNF;</a:t>
            </a:r>
          </a:p>
          <a:p>
            <a:pPr marL="361950" indent="-180975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No presente relatório apenas são consideradas RAM não decorrentes de ensaios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clínicos</a:t>
            </a:r>
            <a:r>
              <a:rPr lang="pt-PT" altLang="pt-PT" sz="12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</a:rPr>
              <a:t>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 smtClean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Duplicados</a:t>
            </a:r>
            <a:endParaRPr lang="pt-PT" altLang="pt-P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  <a:p>
            <a:pPr marL="180975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Notificações relativas a um mesmo caso enviado por outro notificador e/ou outra via e que após deteção são geridos/inativados na base de dados.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altLang="pt-PT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Segoe UI Light" panose="020B0502040204020203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Via receção indireta</a:t>
            </a:r>
          </a:p>
          <a:p>
            <a:pPr marL="180975"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Notificações de profissionais de saúde e de utentes e notificações de casos de literatura rececionados no SNF provenientes dos titulares de AIM.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altLang="pt-PT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Segoe UI Light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Via receção direta</a:t>
            </a:r>
          </a:p>
          <a:p>
            <a:pPr marL="18097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Notificações rececionadas no SNF provenientes diretamente de profissionais de saúde e de utentes via Unidades.</a:t>
            </a:r>
          </a:p>
        </p:txBody>
      </p:sp>
      <p:sp>
        <p:nvSpPr>
          <p:cNvPr id="13" name="Marcador de Posição do Número do Diapositivo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13</a:t>
            </a:fld>
            <a:endParaRPr lang="pt-PT"/>
          </a:p>
        </p:txBody>
      </p:sp>
      <p:pic>
        <p:nvPicPr>
          <p:cNvPr id="7" name="Imagem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68" y="276436"/>
            <a:ext cx="4371975" cy="628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28071" y="405022"/>
            <a:ext cx="2219879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Glossário</a:t>
            </a:r>
            <a:endParaRPr lang="pt-PT" altLang="pt-PT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76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Marcador de Posição do Número do Diapositivo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14</a:t>
            </a:fld>
            <a:endParaRPr lang="pt-PT"/>
          </a:p>
        </p:txBody>
      </p:sp>
      <p:pic>
        <p:nvPicPr>
          <p:cNvPr id="7" name="Imagem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68" y="276436"/>
            <a:ext cx="4371975" cy="6286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28071" y="405022"/>
            <a:ext cx="2219879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Glossário</a:t>
            </a:r>
            <a:endParaRPr lang="pt-PT" altLang="pt-PT" sz="3600" dirty="0">
              <a:latin typeface="Arial" panose="020B0604020202020204" pitchFamily="34" charset="0"/>
            </a:endParaRP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6542249"/>
              </p:ext>
            </p:extLst>
          </p:nvPr>
        </p:nvGraphicFramePr>
        <p:xfrm>
          <a:off x="667106" y="1258692"/>
          <a:ext cx="4965943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1804">
                  <a:extLst>
                    <a:ext uri="{9D8B030D-6E8A-4147-A177-3AD203B41FA5}">
                      <a16:colId xmlns:a16="http://schemas.microsoft.com/office/drawing/2014/main" val="2910163960"/>
                    </a:ext>
                  </a:extLst>
                </a:gridCol>
                <a:gridCol w="2974139">
                  <a:extLst>
                    <a:ext uri="{9D8B030D-6E8A-4147-A177-3AD203B41FA5}">
                      <a16:colId xmlns:a16="http://schemas.microsoft.com/office/drawing/2014/main" val="41861067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/>
                        <a:t>Unidades</a:t>
                      </a:r>
                      <a:endParaRPr lang="pt-PT" sz="1600" baseline="0" dirty="0" smtClean="0"/>
                    </a:p>
                    <a:p>
                      <a:pPr algn="ctr"/>
                      <a:r>
                        <a:rPr lang="pt-PT" sz="1600" dirty="0" smtClean="0"/>
                        <a:t>de Farmacovigilância</a:t>
                      </a:r>
                      <a:endParaRPr lang="pt-PT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600" dirty="0" smtClean="0"/>
                        <a:t>Distritos</a:t>
                      </a:r>
                    </a:p>
                    <a:p>
                      <a:pPr algn="ctr"/>
                      <a:r>
                        <a:rPr lang="pt-PT" sz="1600" dirty="0" smtClean="0"/>
                        <a:t>(e</a:t>
                      </a:r>
                      <a:r>
                        <a:rPr lang="pt-PT" sz="1600" baseline="0" dirty="0" smtClean="0"/>
                        <a:t> c</a:t>
                      </a:r>
                      <a:r>
                        <a:rPr lang="pt-PT" sz="1600" dirty="0" smtClean="0"/>
                        <a:t>oncelhos)</a:t>
                      </a:r>
                      <a:endParaRPr lang="pt-P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4720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 smtClean="0"/>
                        <a:t>Guimarães</a:t>
                      </a:r>
                      <a:endParaRPr lang="pt-P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200" dirty="0" smtClean="0"/>
                        <a:t>Viana</a:t>
                      </a:r>
                      <a:r>
                        <a:rPr lang="pt-PT" sz="1200" baseline="0" dirty="0" smtClean="0"/>
                        <a:t> do Castelo, Braga, Vila Real e Bragança</a:t>
                      </a:r>
                      <a:endParaRPr lang="pt-P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10662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 smtClean="0"/>
                        <a:t>Porto</a:t>
                      </a:r>
                      <a:endParaRPr lang="pt-P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200" dirty="0" smtClean="0"/>
                        <a:t>Porto</a:t>
                      </a:r>
                      <a:endParaRPr lang="pt-P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21071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 smtClean="0"/>
                        <a:t>Coimbra</a:t>
                      </a:r>
                      <a:endParaRPr lang="pt-P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200" dirty="0" smtClean="0"/>
                        <a:t>Aveiro, Coimbra e Leiria</a:t>
                      </a:r>
                      <a:endParaRPr lang="pt-P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030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 smtClean="0"/>
                        <a:t>Beira Interior</a:t>
                      </a:r>
                      <a:endParaRPr lang="pt-P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200" dirty="0" smtClean="0"/>
                        <a:t>Guarda,</a:t>
                      </a:r>
                      <a:r>
                        <a:rPr lang="pt-PT" sz="1200" baseline="0" dirty="0" smtClean="0"/>
                        <a:t> </a:t>
                      </a:r>
                      <a:r>
                        <a:rPr lang="pt-PT" sz="1200" dirty="0" smtClean="0"/>
                        <a:t>Viseu e Castelo Branco</a:t>
                      </a:r>
                      <a:endParaRPr lang="pt-P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1699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 smtClean="0"/>
                        <a:t>Lisboa</a:t>
                      </a:r>
                      <a:endParaRPr lang="pt-P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dirty="0" smtClean="0"/>
                        <a:t>Lisboa,</a:t>
                      </a:r>
                      <a:r>
                        <a:rPr lang="pt-PT" sz="1200" baseline="0" dirty="0" smtClean="0"/>
                        <a:t> exceto os seguintes concelhos: </a:t>
                      </a:r>
                      <a:endParaRPr lang="pt-PT" sz="1200" dirty="0" smtClean="0"/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dirty="0" smtClean="0"/>
                        <a:t>Alenquer, Arruda dos Vinhos, Azambuja, Cadaval, Lourinhã, Mafra, Sobral de Monte Agraço, Torres Vedras</a:t>
                      </a:r>
                      <a:r>
                        <a:rPr lang="pt-PT" sz="1200" baseline="0" dirty="0" smtClean="0"/>
                        <a:t> e</a:t>
                      </a:r>
                      <a:r>
                        <a:rPr lang="pt-PT" sz="1200" dirty="0" smtClean="0"/>
                        <a:t> Vila Franca de Xira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6049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 smtClean="0"/>
                        <a:t>Setúbal</a:t>
                      </a:r>
                      <a:r>
                        <a:rPr lang="pt-PT" sz="1600" baseline="0" dirty="0" smtClean="0"/>
                        <a:t> e Santarém</a:t>
                      </a:r>
                      <a:endParaRPr lang="pt-P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200" dirty="0" smtClean="0"/>
                        <a:t>Setúbal, Santarém e os seguintes concelhos de Lisboa:</a:t>
                      </a: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200" dirty="0" smtClean="0"/>
                        <a:t>Alenquer, Arruda dos Vinhos, Azambuja, Cadaval, Lourinhã, Mafra, Sobral de Monte Agraço, Torres Vedras</a:t>
                      </a:r>
                      <a:r>
                        <a:rPr lang="pt-PT" sz="1200" baseline="0" dirty="0" smtClean="0"/>
                        <a:t> e</a:t>
                      </a:r>
                      <a:r>
                        <a:rPr lang="pt-PT" sz="1200" dirty="0" smtClean="0"/>
                        <a:t> Vila Franca de Xira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48902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 smtClean="0"/>
                        <a:t>Algarve</a:t>
                      </a:r>
                      <a:r>
                        <a:rPr lang="pt-PT" sz="1600" baseline="0" dirty="0" smtClean="0"/>
                        <a:t> e Alentejo</a:t>
                      </a:r>
                      <a:endParaRPr lang="pt-P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200" dirty="0" smtClean="0"/>
                        <a:t>Portalegre,</a:t>
                      </a:r>
                      <a:r>
                        <a:rPr lang="pt-PT" sz="1200" baseline="0" dirty="0" smtClean="0"/>
                        <a:t>  </a:t>
                      </a:r>
                      <a:r>
                        <a:rPr lang="pt-PT" sz="1200" dirty="0" smtClean="0"/>
                        <a:t>Évora</a:t>
                      </a:r>
                      <a:r>
                        <a:rPr lang="pt-PT" sz="1200" baseline="0" dirty="0" smtClean="0"/>
                        <a:t>, </a:t>
                      </a:r>
                      <a:r>
                        <a:rPr lang="pt-PT" sz="1200" dirty="0" smtClean="0"/>
                        <a:t>Beja</a:t>
                      </a:r>
                      <a:r>
                        <a:rPr lang="pt-PT" sz="1200" baseline="0" dirty="0" smtClean="0"/>
                        <a:t> e Faro</a:t>
                      </a:r>
                      <a:endParaRPr lang="pt-P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0479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 smtClean="0"/>
                        <a:t>Açores</a:t>
                      </a:r>
                      <a:endParaRPr lang="pt-P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200" dirty="0" smtClean="0"/>
                        <a:t>Santa</a:t>
                      </a:r>
                      <a:r>
                        <a:rPr lang="pt-PT" sz="1200" baseline="0" dirty="0" smtClean="0"/>
                        <a:t> Maria, São Miguel, Terceira, Graciosa, São Jorge, Pico, Faial, Flores e Corvo</a:t>
                      </a:r>
                      <a:endParaRPr lang="pt-P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726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sz="1600" dirty="0" smtClean="0"/>
                        <a:t>Madeira</a:t>
                      </a:r>
                      <a:endParaRPr lang="pt-PT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pt-PT" sz="1200" dirty="0" smtClean="0"/>
                        <a:t>Madeira e Porto Santo</a:t>
                      </a:r>
                      <a:endParaRPr lang="pt-PT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5999515"/>
                  </a:ext>
                </a:extLst>
              </a:tr>
            </a:tbl>
          </a:graphicData>
        </a:graphic>
      </p:graphicFrame>
      <p:pic>
        <p:nvPicPr>
          <p:cNvPr id="1026" name="Picture 2" descr="Resultado de imagem para mapa de portuga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9839" y="1930361"/>
            <a:ext cx="3127253" cy="353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031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5672951" y="6356351"/>
            <a:ext cx="2057400" cy="365125"/>
          </a:xfrm>
        </p:spPr>
        <p:txBody>
          <a:bodyPr/>
          <a:lstStyle/>
          <a:p>
            <a:fld id="{D5B60021-F139-48B7-8806-E5FF475259B8}" type="slidenum">
              <a:rPr lang="pt-PT" smtClean="0"/>
              <a:t>15</a:t>
            </a:fld>
            <a:endParaRPr lang="pt-PT"/>
          </a:p>
        </p:txBody>
      </p:sp>
      <p:pic>
        <p:nvPicPr>
          <p:cNvPr id="12" name="Imagem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68" y="276436"/>
            <a:ext cx="4371975" cy="6286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28071" y="576472"/>
            <a:ext cx="4077254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Siglas e Abreviaturas</a:t>
            </a:r>
            <a:endParaRPr lang="pt-PT" altLang="pt-PT" sz="3600" dirty="0">
              <a:latin typeface="Arial" panose="020B0604020202020204" pitchFamily="34" charset="0"/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695490" y="1504431"/>
            <a:ext cx="6481687" cy="1739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RAM	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Reação Adversa a um Medicamento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SNF	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Sistema Nacional de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Farmacovigilância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ATC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Anatomical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Therapeutic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Chemical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SOC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Organ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Class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TAIM	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Titular de Autorização de Introdução no Mercado</a:t>
            </a:r>
          </a:p>
          <a:p>
            <a:pPr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URF</a:t>
            </a:r>
            <a:r>
              <a:rPr lang="pt-PT" altLang="pt-PT" sz="12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Unidade Regional de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Farmacovigilância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altLang="pt-PT" sz="11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94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>
          <a:xfrm>
            <a:off x="5672951" y="6356351"/>
            <a:ext cx="2057400" cy="365125"/>
          </a:xfrm>
        </p:spPr>
        <p:txBody>
          <a:bodyPr/>
          <a:lstStyle/>
          <a:p>
            <a:fld id="{D5B60021-F139-48B7-8806-E5FF475259B8}" type="slidenum">
              <a:rPr lang="pt-PT" smtClean="0"/>
              <a:t>16</a:t>
            </a:fld>
            <a:endParaRPr lang="pt-PT"/>
          </a:p>
        </p:txBody>
      </p:sp>
      <p:pic>
        <p:nvPicPr>
          <p:cNvPr id="12" name="Imagem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68" y="276436"/>
            <a:ext cx="4371975" cy="6286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28071" y="576472"/>
            <a:ext cx="4077254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Siglas e Abreviaturas</a:t>
            </a:r>
            <a:endParaRPr lang="pt-PT" altLang="pt-PT" sz="3600" dirty="0">
              <a:latin typeface="Arial" panose="020B0604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3925" y="1411369"/>
            <a:ext cx="3562194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</a:t>
            </a:r>
            <a:r>
              <a:rPr lang="en-US" sz="800" dirty="0">
                <a:solidFill>
                  <a:srgbClr val="625D5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Alimentary tract and metabolism</a:t>
            </a:r>
            <a:endParaRPr lang="pt-PT" sz="8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A02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Drugs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acid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related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A03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Drugs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functional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gastrointestinal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A04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Antiemetics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antinauseants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A05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Bile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liver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therapy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A06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Laxatives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A07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Antidiarrheals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, intestinal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antiinflammatory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/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antiinfective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agents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A08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Antiobesity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preparations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,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excluding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diet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products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A09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Digestives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,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incl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enzymes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A10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Drugs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used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in diabetes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A11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Vitamins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A16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Other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alimentary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tract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metabolism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products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1877" y="3105360"/>
            <a:ext cx="26725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Blood and blood forming organs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B01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Antithrombotic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agents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B02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Antihemorrhagics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B03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Antianemic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preparations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B05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Plasma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substitutes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perfusion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solutions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B06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Other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hematological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agents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1877" y="3977270"/>
            <a:ext cx="43096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 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Cardiovascular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endParaRPr lang="pt-PT" sz="8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C01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Cardiac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therapy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C02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Antihypertensives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C03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Diuretics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C04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Peripheral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vasodilators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C07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Beta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blocking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agents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C08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Calcium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channel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blockers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C09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Agents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acting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on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the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renin-angiotensin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C10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Lipid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modifying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agents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tângulo 10"/>
          <p:cNvSpPr/>
          <p:nvPr/>
        </p:nvSpPr>
        <p:spPr>
          <a:xfrm>
            <a:off x="21877" y="5296112"/>
            <a:ext cx="3381054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Dermatologicals</a:t>
            </a:r>
            <a:endParaRPr lang="pt-PT" sz="8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D01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Antifungals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dermatological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use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D02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Emollients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protectives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D03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Preparations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treatment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of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wounds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&amp;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ulcers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D05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Antipsoriatics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D06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Antibiotics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chemotherapeutics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dermatological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use</a:t>
            </a:r>
          </a:p>
          <a:p>
            <a:pPr marL="266700"/>
            <a:r>
              <a:rPr lang="pt-PT" sz="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D07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</a:t>
            </a:r>
            <a:r>
              <a:rPr lang="pt-PT" sz="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Corticosteroids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,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dermatological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preparations</a:t>
            </a:r>
            <a:endParaRPr lang="pt-PT" sz="8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D08 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Antiseptics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disinfectants</a:t>
            </a:r>
            <a:endParaRPr lang="pt-PT" sz="8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D10</a:t>
            </a:r>
            <a:r>
              <a:rPr lang="pt-PT" sz="8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Anti-acne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preparations</a:t>
            </a:r>
            <a:endParaRPr lang="pt-PT" sz="8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D11 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Other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dermatological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preparations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3551709" y="1411369"/>
            <a:ext cx="3113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en-US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Genito</a:t>
            </a: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urinary system and sex hormones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G02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Other </a:t>
            </a:r>
            <a:r>
              <a:rPr lang="en-US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gynecologicals</a:t>
            </a:r>
            <a:endParaRPr lang="en-US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G03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Sex hormones and modulators of the genital system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G04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en-US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Urologicals</a:t>
            </a:r>
            <a:endParaRPr lang="en-US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3546577" y="1976439"/>
            <a:ext cx="4309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Systemic hormonal prep, excluding sex hormones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H01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Pituitary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hypothalamic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hormones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H02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Corticosteroids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use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H05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Calcium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homeostasis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3568961" y="2578410"/>
            <a:ext cx="43096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General </a:t>
            </a:r>
            <a:r>
              <a:rPr lang="en-US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antiinfectives</a:t>
            </a: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systemic use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J01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Antibacterials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use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J02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Antimycotics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use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J04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Antimycobacterials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J05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Antivirals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use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J06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Immune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sera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immunoglobulins</a:t>
            </a:r>
            <a:endParaRPr lang="pt-PT" sz="8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J07</a:t>
            </a:r>
            <a:r>
              <a:rPr lang="pt-PT" sz="8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Vaccines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3587249" y="3616720"/>
            <a:ext cx="25907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Antineoplastic and </a:t>
            </a:r>
            <a:r>
              <a:rPr lang="en-US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immunomodulating</a:t>
            </a:r>
            <a:r>
              <a:rPr lang="en-US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agents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L01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Antineoplastic agents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L02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Endocrine therapy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L03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en-US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Immunomodulating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agents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L04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Immunosuppressive agents</a:t>
            </a:r>
          </a:p>
        </p:txBody>
      </p:sp>
      <p:sp>
        <p:nvSpPr>
          <p:cNvPr id="17" name="Retângulo 16"/>
          <p:cNvSpPr/>
          <p:nvPr/>
        </p:nvSpPr>
        <p:spPr>
          <a:xfrm>
            <a:off x="3582310" y="4451814"/>
            <a:ext cx="334899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</a:t>
            </a:r>
            <a:r>
              <a:rPr lang="pt-PT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Musculo-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skeletal</a:t>
            </a:r>
            <a:r>
              <a:rPr lang="pt-PT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endParaRPr lang="pt-PT" sz="8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M01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Antiinflammatory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antirheumatic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products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M03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Muscle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relaxants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M04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Antigout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preparations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M05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Drugs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treatment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of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bone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diseases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M09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Other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drugs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for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of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the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musculo-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skeletal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3568961" y="5235636"/>
            <a:ext cx="43096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Nervous</a:t>
            </a:r>
            <a:r>
              <a:rPr lang="pt-PT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endParaRPr lang="pt-PT" sz="8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N01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Anesthetics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N02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Analgesics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N03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Antiepileptics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N04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Anti-parkinson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drugs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N05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Psycholeptics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N06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Psychoanaleptics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N07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Other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nervous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drugs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6802779" y="1399512"/>
            <a:ext cx="234122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 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Antiparasitic</a:t>
            </a:r>
            <a:r>
              <a:rPr lang="pt-PT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products</a:t>
            </a:r>
            <a:endParaRPr lang="pt-PT" sz="8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P01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Antiprotozoals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6808799" y="1767324"/>
            <a:ext cx="22862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 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b="1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Respiratory</a:t>
            </a:r>
            <a:r>
              <a:rPr lang="pt-PT" sz="800" b="1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endParaRPr lang="pt-PT" sz="8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en-US" sz="8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R01</a:t>
            </a:r>
            <a:r>
              <a:rPr lang="en-US" sz="8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Nasal preparations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R03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Anti-asthmatics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R05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Cough and cold preparations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R06</a:t>
            </a:r>
            <a:r>
              <a:rPr lang="en-US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Antihistamines for systemic use</a:t>
            </a:r>
          </a:p>
          <a:p>
            <a:pPr marL="266700"/>
            <a:r>
              <a:rPr lang="en-US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R07 </a:t>
            </a:r>
            <a:r>
              <a:rPr lang="en-US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Other respiratory system products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6802779" y="2627528"/>
            <a:ext cx="23757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Sensory</a:t>
            </a:r>
            <a:r>
              <a:rPr lang="pt-PT" sz="800" b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organs</a:t>
            </a:r>
            <a:endParaRPr lang="pt-PT" sz="8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S01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Ophthalmologicals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Retângulo 21"/>
          <p:cNvSpPr/>
          <p:nvPr/>
        </p:nvSpPr>
        <p:spPr>
          <a:xfrm>
            <a:off x="6802779" y="2995289"/>
            <a:ext cx="23757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b="1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Various</a:t>
            </a:r>
            <a:endParaRPr lang="pt-PT" sz="8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V03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All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other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therapeutic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products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V04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Diagnostic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agents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V08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Contrast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media</a:t>
            </a: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V09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Diagnostic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radiopharmaceuticals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marL="266700"/>
            <a:r>
              <a:rPr lang="pt-PT" sz="8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V10</a:t>
            </a:r>
            <a:r>
              <a:rPr lang="pt-PT" sz="800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-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Therapeutic</a:t>
            </a:r>
            <a:r>
              <a:rPr lang="pt-PT" sz="8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sz="8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radiopharmaceuticals</a:t>
            </a:r>
            <a:endParaRPr lang="pt-PT" sz="8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48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17</a:t>
            </a:fld>
            <a:endParaRPr lang="pt-PT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1137377" y="1376574"/>
            <a:ext cx="6006373" cy="483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PT" altLang="pt-PT" sz="12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Blood</a:t>
            </a:r>
            <a:r>
              <a:rPr kumimoji="0" lang="pt-PT" altLang="pt-PT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Blood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lymphatic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Card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Cardiac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Cong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Congenital, familial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genetic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Ear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Ear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labyrinth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Endo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Endocrine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Eye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Eye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Gastr</a:t>
            </a: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Gastrointestinal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Genrl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General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administration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site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conditions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Hepat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Hepatobiliary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Immun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Immune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Infec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Infections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infestations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Inj&amp;P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Injury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,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poisoning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procedural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complications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Inv</a:t>
            </a: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Investigations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Metab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Metabolism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nutrition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Musc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Musculoskeletal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connective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tissue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Neopl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Neoplasms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benign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,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malignant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unspecified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(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incl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cysts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polyps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)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Nerv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Nervous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Preg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Pregnancy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,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puerperium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perinatal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conditions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Psych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Psychiatric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Renal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Renal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urinary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Repro</a:t>
            </a: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Reproductive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system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breast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Resp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Respiratory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,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thoracic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mediastinal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Skin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Skin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subcutaneous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tissue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SocC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Social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circumstances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Surg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Surgical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and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 medical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procedures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err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Vasc</a:t>
            </a:r>
            <a:r>
              <a:rPr lang="pt-PT" altLang="pt-PT" sz="1200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	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Vascular </a:t>
            </a:r>
            <a:r>
              <a:rPr lang="pt-PT" altLang="pt-PT" sz="1200" dirty="0" err="1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disorders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altLang="pt-PT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Segoe UI Light" panose="020B0502040204020203" pitchFamily="34" charset="0"/>
            </a:endParaRPr>
          </a:p>
        </p:txBody>
      </p:sp>
      <p:pic>
        <p:nvPicPr>
          <p:cNvPr id="12" name="Imagem 1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8468" y="276436"/>
            <a:ext cx="4371975" cy="62865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428071" y="576472"/>
            <a:ext cx="4077254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Siglas e Abreviaturas</a:t>
            </a:r>
            <a:endParaRPr lang="pt-PT" altLang="pt-PT" sz="36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98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2979" y="290413"/>
            <a:ext cx="4291900" cy="695923"/>
          </a:xfrm>
        </p:spPr>
        <p:txBody>
          <a:bodyPr>
            <a:no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pt-PT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Notificações de RAM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30618" y="2109671"/>
            <a:ext cx="3523797" cy="3804153"/>
          </a:xfrm>
        </p:spPr>
        <p:txBody>
          <a:bodyPr>
            <a:normAutofit lnSpcReduction="10000"/>
          </a:bodyPr>
          <a:lstStyle/>
          <a:p>
            <a:r>
              <a:rPr lang="pt-PT" sz="2400" b="1" dirty="0">
                <a:solidFill>
                  <a:schemeClr val="accent5">
                    <a:lumMod val="75000"/>
                  </a:schemeClr>
                </a:solidFill>
              </a:rPr>
              <a:t>D</a:t>
            </a:r>
            <a:r>
              <a:rPr lang="pt-PT" sz="2400" b="1" dirty="0" smtClean="0">
                <a:solidFill>
                  <a:schemeClr val="accent5">
                    <a:lumMod val="75000"/>
                  </a:schemeClr>
                </a:solidFill>
              </a:rPr>
              <a:t>ireta</a:t>
            </a:r>
          </a:p>
          <a:p>
            <a:pPr marL="266700" indent="0">
              <a:buNone/>
            </a:pPr>
            <a:r>
              <a:rPr lang="pt-PT" sz="2400" dirty="0" smtClean="0"/>
              <a:t>Profissionais de Saúde e Utentes</a:t>
            </a:r>
          </a:p>
          <a:p>
            <a:pPr marL="266700" indent="0" algn="ctr">
              <a:buNone/>
            </a:pPr>
            <a:r>
              <a:rPr lang="pt-PT" sz="2400" b="1" dirty="0" smtClean="0">
                <a:solidFill>
                  <a:schemeClr val="accent1">
                    <a:lumMod val="50000"/>
                  </a:schemeClr>
                </a:solidFill>
              </a:rPr>
              <a:t>854</a:t>
            </a:r>
            <a:endParaRPr lang="pt-PT" sz="24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pt-PT" sz="2400" b="1" dirty="0">
                <a:solidFill>
                  <a:schemeClr val="accent5">
                    <a:lumMod val="75000"/>
                  </a:schemeClr>
                </a:solidFill>
              </a:rPr>
              <a:t>I</a:t>
            </a:r>
            <a:r>
              <a:rPr lang="pt-PT" sz="2400" b="1" dirty="0" smtClean="0">
                <a:solidFill>
                  <a:schemeClr val="accent5">
                    <a:lumMod val="75000"/>
                  </a:schemeClr>
                </a:solidFill>
              </a:rPr>
              <a:t>ndireta</a:t>
            </a:r>
          </a:p>
          <a:p>
            <a:pPr marL="266700" indent="0">
              <a:buNone/>
            </a:pPr>
            <a:r>
              <a:rPr lang="pt-PT" sz="2400" dirty="0" smtClean="0"/>
              <a:t>Indústria</a:t>
            </a:r>
          </a:p>
          <a:p>
            <a:pPr marL="266700" indent="0" algn="ctr">
              <a:buNone/>
            </a:pPr>
            <a:r>
              <a:rPr lang="pt-PT" sz="2400" b="1" dirty="0" smtClean="0">
                <a:solidFill>
                  <a:schemeClr val="accent1">
                    <a:lumMod val="50000"/>
                  </a:schemeClr>
                </a:solidFill>
              </a:rPr>
              <a:t>2.247</a:t>
            </a:r>
          </a:p>
          <a:p>
            <a:r>
              <a:rPr lang="pt-PT" sz="2400" b="1" dirty="0" smtClean="0">
                <a:solidFill>
                  <a:schemeClr val="accent5">
                    <a:lumMod val="75000"/>
                  </a:schemeClr>
                </a:solidFill>
              </a:rPr>
              <a:t>Total</a:t>
            </a:r>
          </a:p>
          <a:p>
            <a:pPr marL="266700" lvl="1" indent="0" algn="ctr">
              <a:spcBef>
                <a:spcPts val="1000"/>
              </a:spcBef>
              <a:buNone/>
            </a:pPr>
            <a:r>
              <a:rPr lang="pt-PT" b="1" dirty="0" smtClean="0">
                <a:solidFill>
                  <a:schemeClr val="accent1">
                    <a:lumMod val="50000"/>
                  </a:schemeClr>
                </a:solidFill>
              </a:rPr>
              <a:t>3.101</a:t>
            </a:r>
            <a:endParaRPr lang="pt-PT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8" name="Marcador de Posição de Conteúdo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344251503"/>
              </p:ext>
            </p:extLst>
          </p:nvPr>
        </p:nvGraphicFramePr>
        <p:xfrm>
          <a:off x="4629150" y="1589552"/>
          <a:ext cx="3886200" cy="2191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2</a:t>
            </a:fld>
            <a:endParaRPr lang="pt-PT"/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579240"/>
              </p:ext>
            </p:extLst>
          </p:nvPr>
        </p:nvGraphicFramePr>
        <p:xfrm>
          <a:off x="4187983" y="4033742"/>
          <a:ext cx="4539934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7024">
                  <a:extLst>
                    <a:ext uri="{9D8B030D-6E8A-4147-A177-3AD203B41FA5}">
                      <a16:colId xmlns:a16="http://schemas.microsoft.com/office/drawing/2014/main" val="1038160073"/>
                    </a:ext>
                  </a:extLst>
                </a:gridCol>
                <a:gridCol w="877380">
                  <a:extLst>
                    <a:ext uri="{9D8B030D-6E8A-4147-A177-3AD203B41FA5}">
                      <a16:colId xmlns:a16="http://schemas.microsoft.com/office/drawing/2014/main" val="1733471742"/>
                    </a:ext>
                  </a:extLst>
                </a:gridCol>
                <a:gridCol w="1315530">
                  <a:extLst>
                    <a:ext uri="{9D8B030D-6E8A-4147-A177-3AD203B41FA5}">
                      <a16:colId xmlns:a16="http://schemas.microsoft.com/office/drawing/2014/main" val="35425994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PT" sz="1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Graves</a:t>
                      </a:r>
                      <a:endParaRPr lang="pt-PT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/>
                        <a:t>Não Graves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11067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b="1" dirty="0" smtClean="0">
                          <a:solidFill>
                            <a:srgbClr val="002060"/>
                          </a:solidFill>
                        </a:rPr>
                        <a:t>Profissionais</a:t>
                      </a:r>
                      <a:r>
                        <a:rPr lang="pt-PT" b="1" baseline="0" dirty="0" smtClean="0">
                          <a:solidFill>
                            <a:srgbClr val="002060"/>
                          </a:solidFill>
                        </a:rPr>
                        <a:t> de Saúde</a:t>
                      </a:r>
                      <a:endParaRPr lang="pt-PT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dirty="0" smtClean="0"/>
                        <a:t>510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dirty="0" smtClean="0"/>
                        <a:t>230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3206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b="1" dirty="0" smtClean="0">
                          <a:solidFill>
                            <a:srgbClr val="002060"/>
                          </a:solidFill>
                        </a:rPr>
                        <a:t>Utentes</a:t>
                      </a:r>
                      <a:endParaRPr lang="pt-PT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dirty="0" smtClean="0"/>
                        <a:t>50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dirty="0" smtClean="0"/>
                        <a:t>64</a:t>
                      </a:r>
                      <a:endParaRPr lang="pt-P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919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PT" b="1" dirty="0" smtClean="0">
                          <a:solidFill>
                            <a:srgbClr val="002060"/>
                          </a:solidFill>
                        </a:rPr>
                        <a:t>Indústria</a:t>
                      </a:r>
                      <a:endParaRPr lang="pt-PT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dirty="0" smtClean="0"/>
                        <a:t>1.186</a:t>
                      </a:r>
                      <a:endParaRPr lang="pt-P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dirty="0" smtClean="0"/>
                        <a:t>1.061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446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pt-PT" b="1" dirty="0" smtClean="0">
                          <a:solidFill>
                            <a:srgbClr val="002060"/>
                          </a:solidFill>
                        </a:rPr>
                        <a:t>Total</a:t>
                      </a:r>
                      <a:endParaRPr lang="pt-PT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b="1" dirty="0" smtClean="0"/>
                        <a:t>1.746</a:t>
                      </a:r>
                      <a:endParaRPr lang="pt-PT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b="1" dirty="0" smtClean="0"/>
                        <a:t>1.355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8625120"/>
                  </a:ext>
                </a:extLst>
              </a:tr>
            </a:tbl>
          </a:graphicData>
        </a:graphic>
      </p:graphicFrame>
      <p:pic>
        <p:nvPicPr>
          <p:cNvPr id="10" name="Imagem 9" descr="cid:image005.png@01D38EE0.90E2D68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aixaDeTexto 10"/>
          <p:cNvSpPr txBox="1"/>
          <p:nvPr/>
        </p:nvSpPr>
        <p:spPr>
          <a:xfrm>
            <a:off x="6135655" y="3237368"/>
            <a:ext cx="94998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Total = 3.101</a:t>
            </a: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769273" y="856873"/>
            <a:ext cx="3975606" cy="6959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6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Via de notificação</a:t>
            </a:r>
            <a:endParaRPr lang="pt-PT" sz="26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545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1350953" y="2204087"/>
            <a:ext cx="3253303" cy="9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PT" altLang="pt-PT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Frequência relativa das notificações de RAM recebidas no SNF</a:t>
            </a:r>
            <a:r>
              <a:rPr kumimoji="0" lang="pt-PT" altLang="pt-PT" sz="12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altLang="pt-PT" sz="1200" b="0" i="0" u="none" strike="noStrike" cap="none" normalizeH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marL="361950" lvl="0" indent="-180975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kumimoji="0" lang="pt-PT" altLang="pt-PT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Distribuição por via de receção</a:t>
            </a:r>
          </a:p>
          <a:p>
            <a:pPr marL="361950" lvl="0" indent="-180975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</a:t>
            </a:r>
            <a:r>
              <a:rPr kumimoji="0" lang="pt-PT" altLang="pt-PT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=3.101</a:t>
            </a:r>
            <a:endParaRPr kumimoji="0" lang="pt-PT" altLang="pt-PT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350953" y="2000341"/>
            <a:ext cx="3243778" cy="19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Via direta </a:t>
            </a: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versus </a:t>
            </a: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Via indireta</a:t>
            </a:r>
            <a:endParaRPr lang="pt-PT" altLang="pt-P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cxnSp>
        <p:nvCxnSpPr>
          <p:cNvPr id="2055" name="AutoShape 7"/>
          <p:cNvCxnSpPr>
            <a:cxnSpLocks noChangeShapeType="1"/>
          </p:cNvCxnSpPr>
          <p:nvPr/>
        </p:nvCxnSpPr>
        <p:spPr bwMode="auto">
          <a:xfrm>
            <a:off x="1240049" y="2212713"/>
            <a:ext cx="2153" cy="953177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5247763" y="4398296"/>
            <a:ext cx="3395905" cy="11312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Frequência absoluta das notificações de RAM recebidas no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SNF: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3619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Distribuição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via de receção e respetiva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gravidade</a:t>
            </a:r>
          </a:p>
          <a:p>
            <a:pPr marL="3619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N=3.101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5184475" y="4110193"/>
            <a:ext cx="3540883" cy="2202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Total de notificações versus notificações graves</a:t>
            </a:r>
            <a:endParaRPr lang="pt-PT" altLang="pt-P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17" name="Marcador de Posição do Número do Diapositivo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3</a:t>
            </a:fld>
            <a:endParaRPr lang="pt-PT"/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452978" y="359398"/>
            <a:ext cx="4151277" cy="695923"/>
          </a:xfrm>
        </p:spPr>
        <p:txBody>
          <a:bodyPr>
            <a:no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pt-PT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Notificações de RAM</a:t>
            </a:r>
          </a:p>
        </p:txBody>
      </p:sp>
      <p:pic>
        <p:nvPicPr>
          <p:cNvPr id="15" name="Imagem 14" descr="cid:image005.png@01D38EE0.90E2D68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Marcador de Posição de Conteúdo 7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034370335"/>
              </p:ext>
            </p:extLst>
          </p:nvPr>
        </p:nvGraphicFramePr>
        <p:xfrm>
          <a:off x="4931173" y="1481505"/>
          <a:ext cx="3584177" cy="21917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áfico 10"/>
          <p:cNvGraphicFramePr/>
          <p:nvPr>
            <p:extLst>
              <p:ext uri="{D42A27DB-BD31-4B8C-83A1-F6EECF244321}">
                <p14:modId xmlns:p14="http://schemas.microsoft.com/office/powerpoint/2010/main" val="3320924559"/>
              </p:ext>
            </p:extLst>
          </p:nvPr>
        </p:nvGraphicFramePr>
        <p:xfrm>
          <a:off x="1397480" y="3855764"/>
          <a:ext cx="3579961" cy="24129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9" name="AutoShape 7"/>
          <p:cNvCxnSpPr>
            <a:cxnSpLocks noChangeShapeType="1"/>
          </p:cNvCxnSpPr>
          <p:nvPr/>
        </p:nvCxnSpPr>
        <p:spPr bwMode="auto">
          <a:xfrm>
            <a:off x="5135593" y="4386635"/>
            <a:ext cx="5748" cy="1108388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ítulo 1"/>
          <p:cNvSpPr txBox="1">
            <a:spLocks/>
          </p:cNvSpPr>
          <p:nvPr/>
        </p:nvSpPr>
        <p:spPr>
          <a:xfrm>
            <a:off x="760647" y="917236"/>
            <a:ext cx="3975606" cy="6959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Totais por via de notificação</a:t>
            </a:r>
            <a:endParaRPr lang="pt-PT" sz="24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319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472055" y="1351173"/>
            <a:ext cx="3253303" cy="850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pt-PT" altLang="pt-PT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Frequência absoluta e relativa das notificações de RAM recebidas,</a:t>
            </a:r>
            <a:r>
              <a:rPr kumimoji="0" lang="pt-PT" altLang="pt-PT" sz="12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 por via direta, </a:t>
            </a:r>
            <a:r>
              <a:rPr kumimoji="0" lang="pt-PT" altLang="pt-PT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no SNF</a:t>
            </a:r>
            <a:r>
              <a:rPr kumimoji="0" lang="pt-PT" altLang="pt-PT" sz="12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: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pt-PT" altLang="pt-PT" sz="1200" b="0" i="0" u="none" strike="noStrike" cap="none" normalizeH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Segoe UI" panose="020B0502040204020203" pitchFamily="34" charset="0"/>
            </a:endParaRPr>
          </a:p>
          <a:p>
            <a:pPr marL="361950" lvl="0" indent="-180975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</a:t>
            </a:r>
            <a:r>
              <a:rPr kumimoji="0" lang="pt-PT" altLang="pt-PT" sz="12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latin typeface="Segoe UI" panose="020B0502040204020203" pitchFamily="34" charset="0"/>
              </a:rPr>
              <a:t>=854</a:t>
            </a:r>
            <a:endParaRPr kumimoji="0" lang="pt-PT" altLang="pt-PT" sz="1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481581" y="1123769"/>
            <a:ext cx="3243778" cy="19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Portal RAM</a:t>
            </a:r>
            <a:r>
              <a:rPr lang="pt-PT" altLang="pt-PT" sz="1200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 (online) </a:t>
            </a: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versus Outras vias</a:t>
            </a:r>
            <a:endParaRPr lang="pt-PT" altLang="pt-P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cxnSp>
        <p:nvCxnSpPr>
          <p:cNvPr id="2055" name="AutoShape 7"/>
          <p:cNvCxnSpPr>
            <a:cxnSpLocks noChangeShapeType="1"/>
          </p:cNvCxnSpPr>
          <p:nvPr/>
        </p:nvCxnSpPr>
        <p:spPr bwMode="auto">
          <a:xfrm>
            <a:off x="5328972" y="1370295"/>
            <a:ext cx="2153" cy="1336009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018581" y="3510425"/>
            <a:ext cx="5796951" cy="257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Notificações graves por Unidade de Farmacovigilância e </a:t>
            </a:r>
            <a:r>
              <a:rPr lang="pt-PT" altLang="pt-PT" sz="1200" b="1" dirty="0" smtClean="0">
                <a:solidFill>
                  <a:srgbClr val="7030A0"/>
                </a:solidFill>
                <a:latin typeface="Segoe UI" panose="020B0502040204020203" pitchFamily="34" charset="0"/>
              </a:rPr>
              <a:t>Regiões Autónomas</a:t>
            </a: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 </a:t>
            </a:r>
            <a:r>
              <a:rPr lang="pt-PT" altLang="pt-PT" sz="1200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(%)</a:t>
            </a:r>
            <a:endParaRPr lang="pt-PT" altLang="pt-PT" sz="1200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17" name="Marcador de Posição do Número do Diapositivo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4</a:t>
            </a:fld>
            <a:endParaRPr lang="pt-PT"/>
          </a:p>
        </p:txBody>
      </p:sp>
      <p:sp>
        <p:nvSpPr>
          <p:cNvPr id="14" name="Título 1"/>
          <p:cNvSpPr>
            <a:spLocks noGrp="1"/>
          </p:cNvSpPr>
          <p:nvPr>
            <p:ph type="title"/>
          </p:nvPr>
        </p:nvSpPr>
        <p:spPr>
          <a:xfrm>
            <a:off x="383607" y="457969"/>
            <a:ext cx="4416993" cy="695923"/>
          </a:xfrm>
        </p:spPr>
        <p:txBody>
          <a:bodyPr>
            <a:noAutofit/>
          </a:bodyPr>
          <a:lstStyle/>
          <a:p>
            <a:pPr eaLnBrk="0" fontAlgn="base" hangingPunct="0">
              <a:spcAft>
                <a:spcPct val="0"/>
              </a:spcAft>
            </a:pPr>
            <a:r>
              <a:rPr lang="pt-PT" sz="3600" b="1" dirty="0">
                <a:solidFill>
                  <a:srgbClr val="002060"/>
                </a:solidFill>
                <a:latin typeface="+mn-lt"/>
                <a:ea typeface="+mn-ea"/>
                <a:cs typeface="+mn-cs"/>
              </a:rPr>
              <a:t>Notificações de RAM</a:t>
            </a:r>
          </a:p>
        </p:txBody>
      </p:sp>
      <p:pic>
        <p:nvPicPr>
          <p:cNvPr id="15" name="Imagem 14" descr="cid:image005.png@01D38EE0.90E2D68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Marcador de Posição de Conteúdo 7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856132189"/>
              </p:ext>
            </p:extLst>
          </p:nvPr>
        </p:nvGraphicFramePr>
        <p:xfrm>
          <a:off x="845389" y="1519070"/>
          <a:ext cx="3554083" cy="1890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679140"/>
              </p:ext>
            </p:extLst>
          </p:nvPr>
        </p:nvGraphicFramePr>
        <p:xfrm>
          <a:off x="6484539" y="1925771"/>
          <a:ext cx="2102803" cy="1249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3893">
                  <a:extLst>
                    <a:ext uri="{9D8B030D-6E8A-4147-A177-3AD203B41FA5}">
                      <a16:colId xmlns:a16="http://schemas.microsoft.com/office/drawing/2014/main" val="2201130851"/>
                    </a:ext>
                  </a:extLst>
                </a:gridCol>
                <a:gridCol w="817880">
                  <a:extLst>
                    <a:ext uri="{9D8B030D-6E8A-4147-A177-3AD203B41FA5}">
                      <a16:colId xmlns:a16="http://schemas.microsoft.com/office/drawing/2014/main" val="2994394394"/>
                    </a:ext>
                  </a:extLst>
                </a:gridCol>
                <a:gridCol w="621030">
                  <a:extLst>
                    <a:ext uri="{9D8B030D-6E8A-4147-A177-3AD203B41FA5}">
                      <a16:colId xmlns:a16="http://schemas.microsoft.com/office/drawing/2014/main" val="690691746"/>
                    </a:ext>
                  </a:extLst>
                </a:gridCol>
              </a:tblGrid>
              <a:tr h="284352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PT" sz="1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Portal</a:t>
                      </a:r>
                      <a:r>
                        <a:rPr lang="pt-PT" sz="1000" b="1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 RAM</a:t>
                      </a:r>
                      <a:endParaRPr lang="pt-PT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pt-PT" sz="1000" b="1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Absoluta</a:t>
                      </a:r>
                      <a:endParaRPr lang="pt-PT" sz="10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000" b="1" dirty="0" smtClean="0"/>
                        <a:t>Relativa</a:t>
                      </a:r>
                      <a:endParaRPr lang="pt-PT" sz="1000" b="1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09420889"/>
                  </a:ext>
                </a:extLst>
              </a:tr>
              <a:tr h="284352">
                <a:tc>
                  <a:txBody>
                    <a:bodyPr/>
                    <a:lstStyle/>
                    <a:p>
                      <a:r>
                        <a:rPr lang="pt-PT" sz="1000" b="1" dirty="0" smtClean="0"/>
                        <a:t>P. Saúde</a:t>
                      </a:r>
                      <a:endParaRPr lang="pt-PT" sz="1000" b="1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000" dirty="0" smtClean="0"/>
                        <a:t>451</a:t>
                      </a:r>
                      <a:endParaRPr lang="pt-PT" sz="1000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000" dirty="0" smtClean="0"/>
                        <a:t>91%</a:t>
                      </a:r>
                      <a:endParaRPr lang="pt-PT" sz="1000" dirty="0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79025545"/>
                  </a:ext>
                </a:extLst>
              </a:tr>
              <a:tr h="284352">
                <a:tc>
                  <a:txBody>
                    <a:bodyPr/>
                    <a:lstStyle/>
                    <a:p>
                      <a:r>
                        <a:rPr lang="pt-PT" sz="1000" b="1" dirty="0" smtClean="0"/>
                        <a:t>Utentes</a:t>
                      </a:r>
                      <a:endParaRPr lang="pt-PT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000" dirty="0" smtClean="0"/>
                        <a:t>44</a:t>
                      </a:r>
                      <a:endParaRPr lang="pt-PT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000" dirty="0" smtClean="0"/>
                        <a:t>9%</a:t>
                      </a:r>
                      <a:endParaRPr lang="pt-PT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5426013"/>
                  </a:ext>
                </a:extLst>
              </a:tr>
              <a:tr h="284352">
                <a:tc>
                  <a:txBody>
                    <a:bodyPr/>
                    <a:lstStyle/>
                    <a:p>
                      <a:pPr algn="r"/>
                      <a:r>
                        <a:rPr lang="pt-PT" sz="1000" b="1" dirty="0" smtClean="0"/>
                        <a:t>Total</a:t>
                      </a:r>
                      <a:endParaRPr lang="pt-PT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000" b="1" dirty="0" smtClean="0"/>
                        <a:t>495</a:t>
                      </a:r>
                      <a:endParaRPr lang="pt-PT" sz="1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000" b="1" dirty="0" smtClean="0"/>
                        <a:t>100%</a:t>
                      </a:r>
                      <a:endParaRPr lang="pt-PT" sz="1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140509"/>
                  </a:ext>
                </a:extLst>
              </a:tr>
            </a:tbl>
          </a:graphicData>
        </a:graphic>
      </p:graphicFrame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016879"/>
              </p:ext>
            </p:extLst>
          </p:nvPr>
        </p:nvGraphicFramePr>
        <p:xfrm>
          <a:off x="781142" y="3780629"/>
          <a:ext cx="2839719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518">
                  <a:extLst>
                    <a:ext uri="{9D8B030D-6E8A-4147-A177-3AD203B41FA5}">
                      <a16:colId xmlns:a16="http://schemas.microsoft.com/office/drawing/2014/main" val="2554503415"/>
                    </a:ext>
                  </a:extLst>
                </a:gridCol>
                <a:gridCol w="428942">
                  <a:extLst>
                    <a:ext uri="{9D8B030D-6E8A-4147-A177-3AD203B41FA5}">
                      <a16:colId xmlns:a16="http://schemas.microsoft.com/office/drawing/2014/main" val="3065898287"/>
                    </a:ext>
                  </a:extLst>
                </a:gridCol>
                <a:gridCol w="428942">
                  <a:extLst>
                    <a:ext uri="{9D8B030D-6E8A-4147-A177-3AD203B41FA5}">
                      <a16:colId xmlns:a16="http://schemas.microsoft.com/office/drawing/2014/main" val="505247249"/>
                    </a:ext>
                  </a:extLst>
                </a:gridCol>
                <a:gridCol w="635317">
                  <a:extLst>
                    <a:ext uri="{9D8B030D-6E8A-4147-A177-3AD203B41FA5}">
                      <a16:colId xmlns:a16="http://schemas.microsoft.com/office/drawing/2014/main" val="330351226"/>
                    </a:ext>
                  </a:extLst>
                </a:gridCol>
              </a:tblGrid>
              <a:tr h="235161">
                <a:tc>
                  <a:txBody>
                    <a:bodyPr/>
                    <a:lstStyle/>
                    <a:p>
                      <a:pPr algn="ctr"/>
                      <a:r>
                        <a:rPr lang="pt-PT" sz="1100" dirty="0" smtClean="0"/>
                        <a:t>Unidade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dirty="0" smtClean="0"/>
                        <a:t>T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dirty="0" smtClean="0"/>
                        <a:t>G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dirty="0" smtClean="0"/>
                        <a:t>G </a:t>
                      </a:r>
                      <a:r>
                        <a:rPr lang="pt-PT" sz="1100" b="0" dirty="0" smtClean="0"/>
                        <a:t>(%)</a:t>
                      </a:r>
                      <a:endParaRPr lang="pt-PT" sz="11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435427"/>
                  </a:ext>
                </a:extLst>
              </a:tr>
              <a:tr h="235161">
                <a:tc>
                  <a:txBody>
                    <a:bodyPr/>
                    <a:lstStyle/>
                    <a:p>
                      <a:r>
                        <a:rPr lang="pt-PT" sz="11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Guimarães</a:t>
                      </a:r>
                      <a:endParaRPr lang="pt-PT" sz="11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78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52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9,3%</a:t>
                      </a:r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602367"/>
                  </a:ext>
                </a:extLst>
              </a:tr>
              <a:tr h="235161">
                <a:tc>
                  <a:txBody>
                    <a:bodyPr/>
                    <a:lstStyle/>
                    <a:p>
                      <a:r>
                        <a:rPr lang="pt-PT" sz="11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Porto</a:t>
                      </a:r>
                      <a:endParaRPr lang="pt-PT" sz="11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229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165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29,5%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195939"/>
                  </a:ext>
                </a:extLst>
              </a:tr>
              <a:tr h="235161">
                <a:tc>
                  <a:txBody>
                    <a:bodyPr/>
                    <a:lstStyle/>
                    <a:p>
                      <a:r>
                        <a:rPr lang="pt-PT" sz="11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Coimbra</a:t>
                      </a:r>
                      <a:endParaRPr lang="pt-PT" sz="11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130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98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17,5%</a:t>
                      </a:r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1685591"/>
                  </a:ext>
                </a:extLst>
              </a:tr>
              <a:tr h="235161">
                <a:tc>
                  <a:txBody>
                    <a:bodyPr/>
                    <a:lstStyle/>
                    <a:p>
                      <a:r>
                        <a:rPr lang="pt-PT" sz="11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B. Interior</a:t>
                      </a:r>
                      <a:endParaRPr lang="pt-PT" sz="11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57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26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4,6%</a:t>
                      </a:r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9057739"/>
                  </a:ext>
                </a:extLst>
              </a:tr>
              <a:tr h="235161">
                <a:tc>
                  <a:txBody>
                    <a:bodyPr/>
                    <a:lstStyle/>
                    <a:p>
                      <a:r>
                        <a:rPr lang="pt-PT" sz="11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Lisboa</a:t>
                      </a:r>
                      <a:endParaRPr lang="pt-PT" sz="11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156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97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17,3%</a:t>
                      </a:r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283612"/>
                  </a:ext>
                </a:extLst>
              </a:tr>
              <a:tr h="235161">
                <a:tc>
                  <a:txBody>
                    <a:bodyPr/>
                    <a:lstStyle/>
                    <a:p>
                      <a:r>
                        <a:rPr lang="pt-PT" sz="11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Setúbal e Santarém</a:t>
                      </a:r>
                      <a:endParaRPr lang="pt-PT" sz="11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124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64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11,4%</a:t>
                      </a:r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1013164"/>
                  </a:ext>
                </a:extLst>
              </a:tr>
              <a:tr h="235161">
                <a:tc>
                  <a:txBody>
                    <a:bodyPr/>
                    <a:lstStyle/>
                    <a:p>
                      <a:r>
                        <a:rPr lang="pt-PT" sz="1100" b="1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Algarve e Alentejo</a:t>
                      </a:r>
                      <a:endParaRPr lang="pt-PT" sz="1100" b="1" kern="12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53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41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7,3%</a:t>
                      </a:r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4206454"/>
                  </a:ext>
                </a:extLst>
              </a:tr>
              <a:tr h="235161">
                <a:tc>
                  <a:txBody>
                    <a:bodyPr/>
                    <a:lstStyle/>
                    <a:p>
                      <a:r>
                        <a:rPr lang="pt-PT" sz="1100" b="1" dirty="0" smtClean="0">
                          <a:solidFill>
                            <a:srgbClr val="7030A0"/>
                          </a:solidFill>
                        </a:rPr>
                        <a:t>Açores</a:t>
                      </a:r>
                      <a:endParaRPr lang="pt-PT" sz="11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17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10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1,8%</a:t>
                      </a:r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2758346"/>
                  </a:ext>
                </a:extLst>
              </a:tr>
              <a:tr h="235161">
                <a:tc>
                  <a:txBody>
                    <a:bodyPr/>
                    <a:lstStyle/>
                    <a:p>
                      <a:r>
                        <a:rPr lang="pt-PT" sz="1100" b="1" dirty="0" smtClean="0">
                          <a:solidFill>
                            <a:srgbClr val="7030A0"/>
                          </a:solidFill>
                        </a:rPr>
                        <a:t>Madeira</a:t>
                      </a:r>
                      <a:endParaRPr lang="pt-PT" sz="1100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10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7</a:t>
                      </a:r>
                      <a:endParaRPr lang="pt-PT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pt-PT" sz="1100" dirty="0" smtClean="0"/>
                        <a:t>1,3%</a:t>
                      </a:r>
                      <a:endParaRPr lang="pt-PT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494931"/>
                  </a:ext>
                </a:extLst>
              </a:tr>
            </a:tbl>
          </a:graphicData>
        </a:graphic>
      </p:graphicFrame>
      <p:sp>
        <p:nvSpPr>
          <p:cNvPr id="18" name="Título 1"/>
          <p:cNvSpPr txBox="1">
            <a:spLocks/>
          </p:cNvSpPr>
          <p:nvPr/>
        </p:nvSpPr>
        <p:spPr>
          <a:xfrm>
            <a:off x="748425" y="1074001"/>
            <a:ext cx="1518525" cy="4796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Via direta</a:t>
            </a:r>
            <a:endParaRPr lang="pt-PT" sz="24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201002" y="1472592"/>
            <a:ext cx="861531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Total = 854</a:t>
            </a:r>
            <a:endParaRPr lang="pt-PT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1908636006"/>
              </p:ext>
            </p:extLst>
          </p:nvPr>
        </p:nvGraphicFramePr>
        <p:xfrm>
          <a:off x="3933644" y="3892928"/>
          <a:ext cx="4791713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96930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28071" y="338347"/>
            <a:ext cx="4176186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sz="3600" b="1" dirty="0">
                <a:solidFill>
                  <a:srgbClr val="002060"/>
                </a:solidFill>
              </a:rPr>
              <a:t>Notificações de RAM</a:t>
            </a:r>
            <a:endParaRPr lang="pt-PT" altLang="pt-PT" sz="3600" b="1" dirty="0">
              <a:solidFill>
                <a:srgbClr val="002060"/>
              </a:solidFill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528632" y="1780450"/>
            <a:ext cx="3253303" cy="72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Notificações de RAM recebidas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via direta: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Distribuição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“</a:t>
            </a:r>
            <a:r>
              <a:rPr lang="pt-PT" altLang="pt-PT" sz="1200" i="1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Tipo </a:t>
            </a:r>
            <a:r>
              <a:rPr lang="pt-PT" altLang="pt-PT" sz="1200" i="1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de </a:t>
            </a:r>
            <a:r>
              <a:rPr lang="pt-PT" altLang="pt-PT" sz="1200" i="1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Notificador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”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N=854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5528633" y="1518709"/>
            <a:ext cx="2672168" cy="231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Distribuição por tipo de notificador </a:t>
            </a: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1181820" y="4885858"/>
            <a:ext cx="3253303" cy="945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Notificações de RAM recebidas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via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direta: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Notificador “</a:t>
            </a:r>
            <a:r>
              <a:rPr lang="pt-PT" altLang="pt-PT" sz="1200" i="1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Farmacêutico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”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Distribuição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ramo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N=199</a:t>
            </a:r>
            <a:endParaRPr kumimoji="0" lang="pt-PT" altLang="pt-PT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1191345" y="4629039"/>
            <a:ext cx="2147080" cy="2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Notificador “</a:t>
            </a: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Farmacêutico</a:t>
            </a:r>
            <a:r>
              <a:rPr lang="pt-PT" altLang="pt-PT" sz="10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”</a:t>
            </a:r>
            <a:endParaRPr lang="pt-PT" altLang="pt-PT" sz="10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3" name="Marcador de Posição do Número do Diapositivo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5</a:t>
            </a:fld>
            <a:endParaRPr lang="pt-PT"/>
          </a:p>
        </p:txBody>
      </p:sp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4145441609"/>
              </p:ext>
            </p:extLst>
          </p:nvPr>
        </p:nvGraphicFramePr>
        <p:xfrm>
          <a:off x="555685" y="1455692"/>
          <a:ext cx="4395877" cy="2748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5" name="AutoShape 7"/>
          <p:cNvCxnSpPr>
            <a:cxnSpLocks noChangeShapeType="1"/>
          </p:cNvCxnSpPr>
          <p:nvPr/>
        </p:nvCxnSpPr>
        <p:spPr bwMode="auto">
          <a:xfrm>
            <a:off x="5372100" y="1749833"/>
            <a:ext cx="0" cy="86537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val="3793010456"/>
              </p:ext>
            </p:extLst>
          </p:nvPr>
        </p:nvGraphicFramePr>
        <p:xfrm>
          <a:off x="4119877" y="4259663"/>
          <a:ext cx="4227572" cy="2168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7" name="AutoShape 7"/>
          <p:cNvCxnSpPr>
            <a:cxnSpLocks noChangeShapeType="1"/>
          </p:cNvCxnSpPr>
          <p:nvPr/>
        </p:nvCxnSpPr>
        <p:spPr bwMode="auto">
          <a:xfrm flipH="1">
            <a:off x="1061051" y="4839439"/>
            <a:ext cx="12221" cy="992018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3" name="Imagem 12" descr="cid:image005.png@01D38EE0.90E2D68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555685" y="890787"/>
            <a:ext cx="4176186" cy="351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Notificadores da via direta</a:t>
            </a:r>
            <a:endParaRPr lang="pt-PT" altLang="pt-PT" sz="2400" dirty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8" name="Retângulo 17"/>
          <p:cNvSpPr/>
          <p:nvPr/>
        </p:nvSpPr>
        <p:spPr>
          <a:xfrm>
            <a:off x="6457950" y="4128858"/>
            <a:ext cx="861531" cy="2616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Total = </a:t>
            </a:r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199</a:t>
            </a:r>
            <a:endParaRPr lang="pt-PT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43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Marcador de Posição de Conteúd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813297"/>
              </p:ext>
            </p:extLst>
          </p:nvPr>
        </p:nvGraphicFramePr>
        <p:xfrm>
          <a:off x="628650" y="1515082"/>
          <a:ext cx="4038241" cy="4920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6</a:t>
            </a:fld>
            <a:endParaRPr lang="pt-PT"/>
          </a:p>
        </p:txBody>
      </p:sp>
      <p:pic>
        <p:nvPicPr>
          <p:cNvPr id="11" name="Imagem 10" descr="cid:image005.png@01D38EE0.90E2D68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 Box 2"/>
          <p:cNvSpPr txBox="1">
            <a:spLocks noChangeArrowheads="1"/>
          </p:cNvSpPr>
          <p:nvPr/>
        </p:nvSpPr>
        <p:spPr bwMode="auto">
          <a:xfrm>
            <a:off x="428071" y="338347"/>
            <a:ext cx="4176186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sz="3600" b="1" dirty="0">
                <a:solidFill>
                  <a:srgbClr val="002060"/>
                </a:solidFill>
              </a:rPr>
              <a:t>Notificações de RAM</a:t>
            </a:r>
            <a:endParaRPr lang="pt-PT" altLang="pt-PT" sz="3600" b="1" dirty="0">
              <a:solidFill>
                <a:srgbClr val="002060"/>
              </a:solidFill>
            </a:endParaRP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597723" y="861665"/>
            <a:ext cx="4176186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Especialidades médicas</a:t>
            </a:r>
            <a:endParaRPr lang="pt-PT" altLang="pt-PT" sz="2400" dirty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5020573" y="1928296"/>
            <a:ext cx="3848459" cy="150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Notificador “Médico”: distribuição por especialidade 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5019676" y="2220986"/>
            <a:ext cx="3253303" cy="10538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Notificações de RAM recebidas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via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direta: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Notificador “</a:t>
            </a:r>
            <a:r>
              <a:rPr lang="pt-PT" altLang="pt-PT" sz="1200" i="1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Médico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”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Distribuição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especialidade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N=427</a:t>
            </a:r>
            <a:endParaRPr lang="pt-PT" alt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cxnSp>
        <p:nvCxnSpPr>
          <p:cNvPr id="18" name="AutoShape 7"/>
          <p:cNvCxnSpPr>
            <a:cxnSpLocks noChangeShapeType="1"/>
          </p:cNvCxnSpPr>
          <p:nvPr/>
        </p:nvCxnSpPr>
        <p:spPr bwMode="auto">
          <a:xfrm>
            <a:off x="4906274" y="2218851"/>
            <a:ext cx="0" cy="86537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Retângulo 11"/>
          <p:cNvSpPr/>
          <p:nvPr/>
        </p:nvSpPr>
        <p:spPr>
          <a:xfrm>
            <a:off x="1964629" y="1464026"/>
            <a:ext cx="861531" cy="2616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Total = </a:t>
            </a:r>
            <a:r>
              <a:rPr lang="pt-PT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427</a:t>
            </a:r>
            <a:endParaRPr lang="pt-PT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24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Número do Diapositivo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60021-F139-48B7-8806-E5FF475259B8}" type="slidenum">
              <a:rPr lang="pt-PT" smtClean="0"/>
              <a:t>7</a:t>
            </a:fld>
            <a:endParaRPr lang="pt-PT"/>
          </a:p>
        </p:txBody>
      </p:sp>
      <p:pic>
        <p:nvPicPr>
          <p:cNvPr id="3" name="Imagem 2" descr="cid:image005.png@01D38EE0.90E2D68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428071" y="338347"/>
            <a:ext cx="4176186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sz="3600" b="1" dirty="0">
                <a:solidFill>
                  <a:srgbClr val="002060"/>
                </a:solidFill>
              </a:rPr>
              <a:t>Casos de RAM</a:t>
            </a:r>
            <a:endParaRPr lang="pt-PT" altLang="pt-PT" sz="3600" b="1" dirty="0">
              <a:solidFill>
                <a:srgbClr val="002060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597723" y="861679"/>
            <a:ext cx="4176186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Distribuição</a:t>
            </a:r>
            <a:endParaRPr lang="pt-PT" altLang="pt-PT" sz="2400" dirty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1422791817"/>
              </p:ext>
            </p:extLst>
          </p:nvPr>
        </p:nvGraphicFramePr>
        <p:xfrm>
          <a:off x="262932" y="1243372"/>
          <a:ext cx="2863032" cy="22934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125964" y="1552771"/>
            <a:ext cx="2058512" cy="775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Casos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de RAM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recebidos: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Distribuição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gravidade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N=2.885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cxnSp>
        <p:nvCxnSpPr>
          <p:cNvPr id="10" name="AutoShape 7"/>
          <p:cNvCxnSpPr>
            <a:cxnSpLocks noChangeShapeType="1"/>
          </p:cNvCxnSpPr>
          <p:nvPr/>
        </p:nvCxnSpPr>
        <p:spPr bwMode="auto">
          <a:xfrm>
            <a:off x="2980363" y="1568980"/>
            <a:ext cx="0" cy="742974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6944311" y="2792881"/>
            <a:ext cx="983364" cy="181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G</a:t>
            </a: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énero </a:t>
            </a:r>
            <a:endParaRPr lang="pt-PT" altLang="pt-P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graphicFrame>
        <p:nvGraphicFramePr>
          <p:cNvPr id="12" name="Gráfico 11"/>
          <p:cNvGraphicFramePr/>
          <p:nvPr>
            <p:extLst>
              <p:ext uri="{D42A27DB-BD31-4B8C-83A1-F6EECF244321}">
                <p14:modId xmlns:p14="http://schemas.microsoft.com/office/powerpoint/2010/main" val="888431368"/>
              </p:ext>
            </p:extLst>
          </p:nvPr>
        </p:nvGraphicFramePr>
        <p:xfrm>
          <a:off x="3355675" y="2186903"/>
          <a:ext cx="3254375" cy="2095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944311" y="3055304"/>
            <a:ext cx="1930371" cy="7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Casos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de RAM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recebidos: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Distribuição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género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N=2.885</a:t>
            </a:r>
          </a:p>
        </p:txBody>
      </p:sp>
      <p:sp>
        <p:nvSpPr>
          <p:cNvPr id="15" name="Text Box 6"/>
          <p:cNvSpPr txBox="1">
            <a:spLocks noChangeArrowheads="1"/>
          </p:cNvSpPr>
          <p:nvPr/>
        </p:nvSpPr>
        <p:spPr bwMode="auto">
          <a:xfrm>
            <a:off x="3049374" y="1298763"/>
            <a:ext cx="1203449" cy="1908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G</a:t>
            </a: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ravidade </a:t>
            </a:r>
            <a:endParaRPr lang="pt-PT" altLang="pt-P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25" name="Text Box 6"/>
          <p:cNvSpPr txBox="1">
            <a:spLocks noChangeArrowheads="1"/>
          </p:cNvSpPr>
          <p:nvPr/>
        </p:nvSpPr>
        <p:spPr bwMode="auto">
          <a:xfrm>
            <a:off x="6304259" y="4940936"/>
            <a:ext cx="1243854" cy="17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por Faixa etária</a:t>
            </a:r>
            <a:endParaRPr lang="pt-PT" altLang="pt-P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6304259" y="5195278"/>
            <a:ext cx="2211091" cy="1035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Casos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de RAM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recebido: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Distribuição </a:t>
            </a:r>
            <a:r>
              <a:rPr lang="pt-PT" alt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género</a:t>
            </a: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</a:t>
            </a:r>
            <a:r>
              <a:rPr lang="pt-PT" altLang="pt-PT" sz="1200" baseline="-25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(t)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=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2.885</a:t>
            </a:r>
            <a:endParaRPr lang="pt-PT" alt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</a:t>
            </a:r>
            <a:r>
              <a:rPr lang="pt-PT" altLang="pt-PT" sz="1200" baseline="-25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(g)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=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1.576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cxnSp>
        <p:nvCxnSpPr>
          <p:cNvPr id="28" name="AutoShape 7"/>
          <p:cNvCxnSpPr>
            <a:cxnSpLocks noChangeShapeType="1"/>
          </p:cNvCxnSpPr>
          <p:nvPr/>
        </p:nvCxnSpPr>
        <p:spPr bwMode="auto">
          <a:xfrm>
            <a:off x="6161407" y="5280547"/>
            <a:ext cx="2442" cy="864830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6" name="Gráfico 15"/>
          <p:cNvGraphicFramePr/>
          <p:nvPr>
            <p:extLst>
              <p:ext uri="{D42A27DB-BD31-4B8C-83A1-F6EECF244321}">
                <p14:modId xmlns:p14="http://schemas.microsoft.com/office/powerpoint/2010/main" val="2473817835"/>
              </p:ext>
            </p:extLst>
          </p:nvPr>
        </p:nvGraphicFramePr>
        <p:xfrm>
          <a:off x="488396" y="4170961"/>
          <a:ext cx="5149970" cy="2471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Retângulo 5"/>
          <p:cNvSpPr/>
          <p:nvPr/>
        </p:nvSpPr>
        <p:spPr>
          <a:xfrm>
            <a:off x="5482539" y="833491"/>
            <a:ext cx="33921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pt-PT" sz="1200" b="1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Notificações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são 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todas as comunicações de reações adversas a medicamentos recebidas no SNF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;</a:t>
            </a:r>
            <a:endParaRPr lang="pt-PT" b="1" u="sng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just"/>
            <a:r>
              <a:rPr lang="pt-PT" sz="1200" b="1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Casos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são 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notificações do SNF às quais foram </a:t>
            </a:r>
            <a:r>
              <a:rPr 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excluídas </a:t>
            </a:r>
            <a:r>
              <a:rPr lang="pt-PT" sz="12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as notificações identificadas como sendo duplicados.</a:t>
            </a:r>
          </a:p>
        </p:txBody>
      </p:sp>
      <p:cxnSp>
        <p:nvCxnSpPr>
          <p:cNvPr id="23" name="AutoShape 7"/>
          <p:cNvCxnSpPr>
            <a:cxnSpLocks noChangeShapeType="1"/>
          </p:cNvCxnSpPr>
          <p:nvPr/>
        </p:nvCxnSpPr>
        <p:spPr bwMode="auto">
          <a:xfrm>
            <a:off x="6786584" y="3023303"/>
            <a:ext cx="0" cy="833774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tângulo 25"/>
          <p:cNvSpPr/>
          <p:nvPr/>
        </p:nvSpPr>
        <p:spPr>
          <a:xfrm>
            <a:off x="2620431" y="4358387"/>
            <a:ext cx="1194441" cy="2616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11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Total = 2.086</a:t>
            </a:r>
            <a:endParaRPr lang="pt-PT" sz="11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3953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56646" y="531353"/>
            <a:ext cx="7861914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ATC -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Anatomical</a:t>
            </a:r>
            <a:r>
              <a:rPr lang="pt-PT" altLang="pt-PT" sz="3600" b="1" dirty="0" smtClean="0">
                <a:solidFill>
                  <a:srgbClr val="002060"/>
                </a:solidFill>
              </a:rPr>
              <a:t>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Therapeutic</a:t>
            </a:r>
            <a:r>
              <a:rPr lang="pt-PT" altLang="pt-PT" sz="3600" b="1" dirty="0" smtClean="0">
                <a:solidFill>
                  <a:srgbClr val="002060"/>
                </a:solidFill>
              </a:rPr>
              <a:t>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Chemical</a:t>
            </a:r>
            <a:endParaRPr lang="pt-PT" altLang="pt-PT" sz="3600" dirty="0">
              <a:latin typeface="Arial" panose="020B0604020202020204" pitchFamily="34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07248" y="1042654"/>
            <a:ext cx="4176186" cy="3765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Distribuição</a:t>
            </a:r>
            <a:endParaRPr lang="pt-PT" altLang="pt-PT" sz="2400" dirty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491429" y="1419225"/>
            <a:ext cx="2119136" cy="1730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p</a:t>
            </a: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or ATC</a:t>
            </a:r>
            <a:endParaRPr lang="pt-PT" altLang="pt-P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491429" y="1723470"/>
            <a:ext cx="2472280" cy="1216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Frequência absoluta das ATC nos casos de RAM: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N=4.764</a:t>
            </a:r>
            <a:endParaRPr lang="pt-PT" alt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</a:t>
            </a:r>
            <a:r>
              <a:rPr lang="pt-PT" altLang="pt-PT" sz="1200" baseline="-250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Casos</a:t>
            </a:r>
            <a:r>
              <a:rPr lang="pt-PT" altLang="pt-PT" sz="1200" baseline="-25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de </a:t>
            </a:r>
            <a:r>
              <a:rPr lang="pt-PT" altLang="pt-PT" sz="1200" baseline="-25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RAM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=2.885</a:t>
            </a:r>
            <a:endParaRPr lang="pt-PT" altLang="pt-PT" sz="9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9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cxnSp>
        <p:nvCxnSpPr>
          <p:cNvPr id="15" name="AutoShape 7"/>
          <p:cNvCxnSpPr>
            <a:cxnSpLocks noChangeShapeType="1"/>
          </p:cNvCxnSpPr>
          <p:nvPr/>
        </p:nvCxnSpPr>
        <p:spPr bwMode="auto">
          <a:xfrm>
            <a:off x="5369406" y="1759540"/>
            <a:ext cx="4851" cy="1044045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3" name="Imagem 12" descr="cid:image005.png@01D38EE0.90E2D68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118235"/>
              </p:ext>
            </p:extLst>
          </p:nvPr>
        </p:nvGraphicFramePr>
        <p:xfrm>
          <a:off x="5369406" y="3071530"/>
          <a:ext cx="3212148" cy="32063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005">
                  <a:extLst>
                    <a:ext uri="{9D8B030D-6E8A-4147-A177-3AD203B41FA5}">
                      <a16:colId xmlns:a16="http://schemas.microsoft.com/office/drawing/2014/main" val="3009475842"/>
                    </a:ext>
                  </a:extLst>
                </a:gridCol>
                <a:gridCol w="2918143">
                  <a:extLst>
                    <a:ext uri="{9D8B030D-6E8A-4147-A177-3AD203B41FA5}">
                      <a16:colId xmlns:a16="http://schemas.microsoft.com/office/drawing/2014/main" val="3737532873"/>
                    </a:ext>
                  </a:extLst>
                </a:gridCol>
              </a:tblGrid>
              <a:tr h="151058">
                <a:tc gridSpan="2"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Os grupos principais da classificação</a:t>
                      </a:r>
                      <a:r>
                        <a:rPr lang="pt-PT" sz="700" baseline="0" dirty="0" smtClean="0"/>
                        <a:t> ATC</a:t>
                      </a:r>
                      <a:endParaRPr lang="pt-PT" sz="7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PT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704415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A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Aparelho digestivo e metabolismo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015141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B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Sangue e órgãos hematopoiéticos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1355777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C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Aparelho cardiovascular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4305775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D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Medicamentos</a:t>
                      </a:r>
                      <a:r>
                        <a:rPr lang="pt-PT" sz="700" baseline="0" dirty="0" smtClean="0"/>
                        <a:t> dermatológicos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04583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G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Aparelho</a:t>
                      </a:r>
                      <a:r>
                        <a:rPr lang="pt-PT" sz="700" baseline="0" dirty="0" smtClean="0"/>
                        <a:t> </a:t>
                      </a:r>
                      <a:r>
                        <a:rPr lang="pt-PT" sz="700" baseline="0" dirty="0" err="1" smtClean="0"/>
                        <a:t>genito</a:t>
                      </a:r>
                      <a:r>
                        <a:rPr lang="pt-PT" sz="700" baseline="0" dirty="0" smtClean="0"/>
                        <a:t>-urinário e hormonas sexuais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151970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H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Preparações hormonais</a:t>
                      </a:r>
                      <a:r>
                        <a:rPr lang="pt-PT" sz="700" baseline="0" dirty="0" smtClean="0"/>
                        <a:t> sistémicas, excluindo hormonas sexuais e insulinas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377461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J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Anti-infeciosos gerais para uso sistémico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3455654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L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Agentes antineoplásicos e </a:t>
                      </a:r>
                      <a:r>
                        <a:rPr lang="pt-PT" sz="700" dirty="0" err="1" smtClean="0"/>
                        <a:t>imunomoduladores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15741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M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Sistema</a:t>
                      </a:r>
                      <a:r>
                        <a:rPr lang="pt-PT" sz="700" baseline="0" dirty="0" smtClean="0"/>
                        <a:t> </a:t>
                      </a:r>
                      <a:r>
                        <a:rPr lang="pt-PT" sz="700" baseline="0" dirty="0" err="1" smtClean="0"/>
                        <a:t>musculo-esquelético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110969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N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Sistema</a:t>
                      </a:r>
                      <a:r>
                        <a:rPr lang="pt-PT" sz="700" baseline="0" dirty="0" smtClean="0"/>
                        <a:t> nervoso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4606122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P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Produtos antiparasitários, inseticidas</a:t>
                      </a:r>
                      <a:r>
                        <a:rPr lang="pt-PT" sz="700" baseline="0" dirty="0" smtClean="0"/>
                        <a:t> e repelentes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54669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Q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Uso veterinário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9117096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R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Aparelho respiratório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4301303"/>
                  </a:ext>
                </a:extLst>
              </a:tr>
              <a:tr h="234542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S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Órgãos dos sentidos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62875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V</a:t>
                      </a:r>
                      <a:endParaRPr lang="pt-PT" sz="7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PT" sz="700" dirty="0" smtClean="0"/>
                        <a:t>Vários</a:t>
                      </a:r>
                      <a:endParaRPr lang="pt-PT" sz="7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54708"/>
                  </a:ext>
                </a:extLst>
              </a:tr>
            </a:tbl>
          </a:graphicData>
        </a:graphic>
      </p:graphicFrame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3869899352"/>
              </p:ext>
            </p:extLst>
          </p:nvPr>
        </p:nvGraphicFramePr>
        <p:xfrm>
          <a:off x="456646" y="1445508"/>
          <a:ext cx="4574203" cy="4832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061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692196" y="5336530"/>
            <a:ext cx="7856882" cy="86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900" b="1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Nota</a:t>
            </a:r>
            <a:endParaRPr lang="pt-PT" altLang="pt-PT" sz="900" b="1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Cada ATC contribuiu para a contagem da seguinte forma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: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9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por </a:t>
            </a: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cada medicamento diferente presente em cada caso foi contabilizada uma 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ATC;</a:t>
            </a:r>
          </a:p>
          <a:p>
            <a:pPr marL="171450" lvl="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Se </a:t>
            </a: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o mesmo medicamento estava presente mais do que uma vez no mesmo </a:t>
            </a:r>
            <a:r>
              <a:rPr lang="pt-PT" altLang="pt-PT" sz="9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 </a:t>
            </a:r>
            <a:r>
              <a:rPr lang="pt-PT" altLang="pt-PT" sz="900" dirty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a respetiva ATC foi contabilizada apenas uma vez.</a:t>
            </a:r>
          </a:p>
        </p:txBody>
      </p:sp>
      <p:sp>
        <p:nvSpPr>
          <p:cNvPr id="10" name="Text Box 2"/>
          <p:cNvSpPr txBox="1">
            <a:spLocks noChangeArrowheads="1"/>
          </p:cNvSpPr>
          <p:nvPr/>
        </p:nvSpPr>
        <p:spPr bwMode="auto">
          <a:xfrm>
            <a:off x="428071" y="611289"/>
            <a:ext cx="7861914" cy="627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3600" b="1" dirty="0" smtClean="0">
                <a:solidFill>
                  <a:srgbClr val="002060"/>
                </a:solidFill>
              </a:rPr>
              <a:t>ATC -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Anatomical</a:t>
            </a:r>
            <a:r>
              <a:rPr lang="pt-PT" altLang="pt-PT" sz="3600" b="1" dirty="0" smtClean="0">
                <a:solidFill>
                  <a:srgbClr val="002060"/>
                </a:solidFill>
              </a:rPr>
              <a:t>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Therapeutic</a:t>
            </a:r>
            <a:r>
              <a:rPr lang="pt-PT" altLang="pt-PT" sz="3600" b="1" dirty="0" smtClean="0">
                <a:solidFill>
                  <a:srgbClr val="002060"/>
                </a:solidFill>
              </a:rPr>
              <a:t> </a:t>
            </a:r>
            <a:r>
              <a:rPr lang="pt-PT" altLang="pt-PT" sz="3600" b="1" dirty="0" err="1" smtClean="0">
                <a:solidFill>
                  <a:srgbClr val="002060"/>
                </a:solidFill>
              </a:rPr>
              <a:t>Chemical</a:t>
            </a:r>
            <a:endParaRPr lang="pt-PT" altLang="pt-PT" sz="3600" dirty="0">
              <a:latin typeface="Arial" panose="020B0604020202020204" pitchFamily="34" charset="0"/>
            </a:endParaRPr>
          </a:p>
        </p:txBody>
      </p:sp>
      <p:sp>
        <p:nvSpPr>
          <p:cNvPr id="11" name="Text Box 2"/>
          <p:cNvSpPr txBox="1">
            <a:spLocks noChangeArrowheads="1"/>
          </p:cNvSpPr>
          <p:nvPr/>
        </p:nvSpPr>
        <p:spPr bwMode="auto">
          <a:xfrm>
            <a:off x="607248" y="1147972"/>
            <a:ext cx="4176186" cy="443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sz="24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m</a:t>
            </a:r>
            <a:r>
              <a:rPr lang="pt-PT" sz="24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ais Representativas</a:t>
            </a:r>
            <a:endParaRPr lang="pt-PT" altLang="pt-PT" sz="2400" dirty="0">
              <a:solidFill>
                <a:schemeClr val="accent5">
                  <a:lumMod val="60000"/>
                  <a:lumOff val="4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684584" y="1847107"/>
            <a:ext cx="910898" cy="2620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b="1" dirty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p</a:t>
            </a:r>
            <a:r>
              <a:rPr lang="pt-PT" altLang="pt-PT" sz="1200" b="1" dirty="0" smtClean="0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</a:rPr>
              <a:t>or ATC</a:t>
            </a:r>
            <a:endParaRPr lang="pt-PT" altLang="pt-PT" sz="1200" b="1" dirty="0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684585" y="2109147"/>
            <a:ext cx="2458752" cy="1505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67569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Frequência relativa das ATC mais representativas nos casos de RAM: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N=4.764</a:t>
            </a:r>
            <a:endParaRPr lang="pt-PT" alt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N</a:t>
            </a:r>
            <a:r>
              <a:rPr lang="pt-PT" altLang="pt-PT" sz="1200" baseline="-25000" dirty="0" err="1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Casos</a:t>
            </a:r>
            <a:r>
              <a:rPr lang="pt-PT" altLang="pt-PT" sz="1200" baseline="-25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 de </a:t>
            </a:r>
            <a:r>
              <a:rPr lang="pt-PT" altLang="pt-PT" sz="1200" baseline="-250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RAM</a:t>
            </a: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=2.885</a:t>
            </a:r>
            <a:endParaRPr lang="pt-PT" altLang="pt-PT" sz="1200" dirty="0" smtClean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r>
              <a:rPr lang="pt-PT" altLang="pt-PT" sz="1200" dirty="0" smtClean="0">
                <a:solidFill>
                  <a:schemeClr val="accent1">
                    <a:lumMod val="75000"/>
                  </a:schemeClr>
                </a:solidFill>
                <a:latin typeface="Segoe UI" panose="020B0502040204020203" pitchFamily="34" charset="0"/>
              </a:rPr>
              <a:t>% Frequência ≥ 4%</a:t>
            </a:r>
            <a:endParaRPr lang="pt-PT" altLang="pt-PT" sz="12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marL="171450" indent="-171450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ü"/>
            </a:pPr>
            <a:endParaRPr lang="pt-PT" altLang="pt-PT" sz="9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PT" altLang="pt-PT" sz="900" dirty="0">
              <a:solidFill>
                <a:schemeClr val="accent1">
                  <a:lumMod val="75000"/>
                </a:schemeClr>
              </a:solidFill>
              <a:latin typeface="Segoe UI" panose="020B0502040204020203" pitchFamily="34" charset="0"/>
            </a:endParaRPr>
          </a:p>
        </p:txBody>
      </p:sp>
      <p:cxnSp>
        <p:nvCxnSpPr>
          <p:cNvPr id="15" name="AutoShape 7"/>
          <p:cNvCxnSpPr>
            <a:cxnSpLocks noChangeShapeType="1"/>
          </p:cNvCxnSpPr>
          <p:nvPr/>
        </p:nvCxnSpPr>
        <p:spPr bwMode="auto">
          <a:xfrm>
            <a:off x="5434642" y="2186785"/>
            <a:ext cx="0" cy="1427683"/>
          </a:xfrm>
          <a:prstGeom prst="straightConnector1">
            <a:avLst/>
          </a:prstGeom>
          <a:ln>
            <a:solidFill>
              <a:schemeClr val="accent1">
                <a:lumMod val="75000"/>
              </a:schemeClr>
            </a:solidFill>
            <a:headEnd/>
            <a:tailEnd/>
          </a:ln>
          <a:ex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4" name="Gráfico 3"/>
          <p:cNvGraphicFramePr/>
          <p:nvPr>
            <p:extLst>
              <p:ext uri="{D42A27DB-BD31-4B8C-83A1-F6EECF244321}">
                <p14:modId xmlns:p14="http://schemas.microsoft.com/office/powerpoint/2010/main" val="3767472873"/>
              </p:ext>
            </p:extLst>
          </p:nvPr>
        </p:nvGraphicFramePr>
        <p:xfrm>
          <a:off x="692196" y="1688366"/>
          <a:ext cx="4605262" cy="3403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3" name="Imagem 12" descr="cid:image005.png@01D38EE0.90E2D68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4256" y="162136"/>
            <a:ext cx="4365714" cy="59428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9046279"/>
              </p:ext>
            </p:extLst>
          </p:nvPr>
        </p:nvGraphicFramePr>
        <p:xfrm>
          <a:off x="5692296" y="3744391"/>
          <a:ext cx="2701207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562">
                  <a:extLst>
                    <a:ext uri="{9D8B030D-6E8A-4147-A177-3AD203B41FA5}">
                      <a16:colId xmlns:a16="http://schemas.microsoft.com/office/drawing/2014/main" val="3009475842"/>
                    </a:ext>
                  </a:extLst>
                </a:gridCol>
                <a:gridCol w="2162645">
                  <a:extLst>
                    <a:ext uri="{9D8B030D-6E8A-4147-A177-3AD203B41FA5}">
                      <a16:colId xmlns:a16="http://schemas.microsoft.com/office/drawing/2014/main" val="3737532873"/>
                    </a:ext>
                  </a:extLst>
                </a:gridCol>
              </a:tblGrid>
              <a:tr h="151058">
                <a:tc gridSpan="2">
                  <a:txBody>
                    <a:bodyPr/>
                    <a:lstStyle/>
                    <a:p>
                      <a:pPr algn="ctr"/>
                      <a:r>
                        <a:rPr lang="pt-PT" sz="700" dirty="0" smtClean="0"/>
                        <a:t>Os grupos principais da classificação</a:t>
                      </a:r>
                      <a:r>
                        <a:rPr lang="pt-PT" sz="700" baseline="0" dirty="0" smtClean="0"/>
                        <a:t> ATC</a:t>
                      </a:r>
                      <a:endParaRPr lang="pt-PT" sz="7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pt-PT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704415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J01</a:t>
                      </a:r>
                      <a:endParaRPr lang="pt-PT" sz="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/>
                      <a:r>
                        <a:rPr lang="pt-PT" sz="7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Antibacterianos para uso sistémico</a:t>
                      </a:r>
                      <a:endParaRPr lang="pt-PT" sz="700" kern="1200" noProof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egoe UI" panose="020B0502040204020203" pitchFamily="34" charset="0"/>
                        <a:ea typeface="Segoe UI Black" panose="020B0A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1015141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J05</a:t>
                      </a:r>
                      <a:endParaRPr lang="pt-PT" sz="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/>
                      <a:r>
                        <a:rPr lang="pt-PT" sz="7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Antivirais </a:t>
                      </a:r>
                      <a:r>
                        <a:rPr lang="pt-PT" sz="7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para uso sistémico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01355777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L01</a:t>
                      </a:r>
                      <a:endParaRPr lang="pt-PT" sz="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/>
                      <a:r>
                        <a:rPr lang="pt-PT" sz="7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Agentes </a:t>
                      </a:r>
                      <a:r>
                        <a:rPr lang="pt-PT" sz="70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antineoplásicos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24305775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L04</a:t>
                      </a:r>
                      <a:endParaRPr lang="pt-PT" sz="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/>
                      <a:r>
                        <a:rPr lang="pt-PT" sz="700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Agentes imunossupressores</a:t>
                      </a:r>
                      <a:endParaRPr lang="pt-PT" sz="700" kern="1200" noProof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egoe UI" panose="020B0502040204020203" pitchFamily="34" charset="0"/>
                        <a:ea typeface="Segoe UI Black" panose="020B0A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5151970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N02</a:t>
                      </a:r>
                      <a:endParaRPr lang="pt-PT" sz="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/>
                      <a:r>
                        <a:rPr lang="pt-PT" sz="700" u="none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Analgésicos</a:t>
                      </a:r>
                      <a:endParaRPr lang="pt-PT" sz="700" u="none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egoe UI" panose="020B0502040204020203" pitchFamily="34" charset="0"/>
                        <a:ea typeface="Segoe UI Black" panose="020B0A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5202922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N05</a:t>
                      </a:r>
                      <a:endParaRPr lang="pt-PT" sz="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/>
                      <a:r>
                        <a:rPr lang="pt-PT" sz="700" u="none" kern="12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Psicolépticos</a:t>
                      </a:r>
                      <a:endParaRPr lang="pt-PT" sz="700" u="none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egoe UI" panose="020B0502040204020203" pitchFamily="34" charset="0"/>
                        <a:ea typeface="Segoe UI Black" panose="020B0A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0377461"/>
                  </a:ext>
                </a:extLst>
              </a:tr>
              <a:tr h="161445">
                <a:tc>
                  <a:txBody>
                    <a:bodyPr/>
                    <a:lstStyle/>
                    <a:p>
                      <a:pPr algn="ctr"/>
                      <a:r>
                        <a:rPr lang="pt-PT" sz="700" b="1" dirty="0" smtClean="0"/>
                        <a:t>N06</a:t>
                      </a:r>
                      <a:endParaRPr lang="pt-PT" sz="7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/>
                      <a:r>
                        <a:rPr lang="pt-PT" sz="700" u="none" kern="12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egoe UI" panose="020B0502040204020203" pitchFamily="34" charset="0"/>
                          <a:ea typeface="Segoe UI Black" panose="020B0A02040204020203" pitchFamily="34" charset="0"/>
                          <a:cs typeface="Segoe UI" panose="020B0502040204020203" pitchFamily="34" charset="0"/>
                        </a:rPr>
                        <a:t>Psicoanalépticos</a:t>
                      </a:r>
                      <a:endParaRPr lang="pt-PT" sz="700" u="none" kern="12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egoe UI" panose="020B0502040204020203" pitchFamily="34" charset="0"/>
                        <a:ea typeface="Segoe UI Black" panose="020B0A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79144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953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chemeClr val="bg1"/>
        </a:solidFill>
        <a:ln>
          <a:noFill/>
        </a:ln>
        <a:effectLst/>
      </a:spPr>
      <a:bodyPr lIns="0" tIns="0" rIns="0" bIns="0" anchor="ctr"/>
      <a:lstStyle>
        <a:defPPr>
          <a:defRPr/>
        </a:defPPr>
      </a:lst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5163</TotalTime>
  <Words>1663</Words>
  <Application>Microsoft Office PowerPoint</Application>
  <PresentationFormat>Apresentação no Ecrã (4:3)</PresentationFormat>
  <Paragraphs>488</Paragraphs>
  <Slides>17</Slides>
  <Notes>2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Segoe UI</vt:lpstr>
      <vt:lpstr>Segoe UI Black</vt:lpstr>
      <vt:lpstr>Segoe UI Light</vt:lpstr>
      <vt:lpstr>Wingdings</vt:lpstr>
      <vt:lpstr>Tema do Office</vt:lpstr>
      <vt:lpstr>Apresentação do PowerPoint</vt:lpstr>
      <vt:lpstr>Notificações de RAM</vt:lpstr>
      <vt:lpstr>Notificações de RAM</vt:lpstr>
      <vt:lpstr>Notificações de RAM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ponte</dc:creator>
  <cp:lastModifiedBy>Revisor</cp:lastModifiedBy>
  <cp:revision>319</cp:revision>
  <cp:lastPrinted>2018-11-28T12:44:38Z</cp:lastPrinted>
  <dcterms:created xsi:type="dcterms:W3CDTF">2016-06-07T13:50:39Z</dcterms:created>
  <dcterms:modified xsi:type="dcterms:W3CDTF">2019-01-22T16:47:46Z</dcterms:modified>
</cp:coreProperties>
</file>